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9" r:id="rId4"/>
    <p:sldId id="277" r:id="rId5"/>
    <p:sldId id="273" r:id="rId6"/>
    <p:sldId id="272" r:id="rId7"/>
    <p:sldId id="259" r:id="rId8"/>
    <p:sldId id="276" r:id="rId9"/>
    <p:sldId id="257" r:id="rId10"/>
    <p:sldId id="278" r:id="rId11"/>
    <p:sldId id="274" r:id="rId12"/>
    <p:sldId id="265" r:id="rId13"/>
    <p:sldId id="264" r:id="rId14"/>
    <p:sldId id="271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sCuppGj6BK2pzyACWlIcJpNuc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731B0E-8335-4DE2-9DF0-A9FC5FB9620B}">
  <a:tblStyle styleId="{FA731B0E-8335-4DE2-9DF0-A9FC5FB9620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B96CB7-78A0-4425-AEA2-44AEF0250E5B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81831"/>
  </p:normalViewPr>
  <p:slideViewPr>
    <p:cSldViewPr snapToGrid="0" snapToObjects="1">
      <p:cViewPr varScale="1">
        <p:scale>
          <a:sx n="67" d="100"/>
          <a:sy n="67" d="100"/>
        </p:scale>
        <p:origin x="1267" y="53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101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/>
              <a:t>Выводы по слайду:</a:t>
            </a:r>
          </a:p>
          <a:p>
            <a:r>
              <a:rPr lang="ru-RU" sz="3200"/>
              <a:t>попытаемся заменить существующие методы идентификации аномалий методами, основанными на МО</a:t>
            </a:r>
          </a:p>
          <a:p>
            <a:endParaRPr lang="ru-RU" sz="3200"/>
          </a:p>
          <a:p>
            <a:r>
              <a:rPr lang="ru-RU" sz="3200"/>
              <a:t>Как правило, аномалий немного, поэтому можно применять методы, основанные на их идентификации как идентификации редких событий</a:t>
            </a:r>
          </a:p>
          <a:p>
            <a:r>
              <a:rPr lang="ru-RU" sz="3200"/>
              <a:t>Это редкие события – поэтому, скорее всего, методы классификации сработают не очень хорошо</a:t>
            </a:r>
          </a:p>
          <a:p>
            <a:r>
              <a:rPr lang="ru-RU" sz="3200"/>
              <a:t>Поэтому будем формулировать методы поиска выбросов как поиск статистических аномалий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9621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4845f3195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Сказать, для чего проведена разметка?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Настройка гиперпараметров (выбор лучшей модели из набора с разными гиперпараметрами) и выбор лучшего типа модели.</a:t>
            </a:r>
            <a:endParaRPr/>
          </a:p>
        </p:txBody>
      </p:sp>
      <p:sp>
        <p:nvSpPr>
          <p:cNvPr id="109" name="Google Shape;109;g244845f319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4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4845f3195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44845f319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140967" y="3469983"/>
            <a:ext cx="9444737" cy="114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ru-RU" sz="3000" b="0" i="0" dirty="0">
                <a:latin typeface="Calibri"/>
                <a:ea typeface="Calibri"/>
                <a:cs typeface="Calibri"/>
                <a:sym typeface="Calibri"/>
              </a:rPr>
              <a:t>Фильтрация выбросов в высокочастотных временных рядах измерений скорости ветра и концентрации парниковых газов на ковариационных станциях с применением современных методов машинного обучения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291336" y="5040736"/>
            <a:ext cx="9144000" cy="12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dirty="0"/>
              <a:t>Касаткин Александр Ярославович,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dirty="0"/>
              <a:t>студент 4го курса, </a:t>
            </a:r>
            <a:br>
              <a:rPr lang="ru-RU" sz="1800" dirty="0"/>
            </a:br>
            <a:r>
              <a:rPr lang="ru-RU" sz="1800" dirty="0"/>
              <a:t>кафедра </a:t>
            </a:r>
            <a:r>
              <a:rPr lang="ru-RU" sz="1800" dirty="0" err="1"/>
              <a:t>термогидромеханики</a:t>
            </a:r>
            <a:r>
              <a:rPr lang="ru-RU" sz="1800" dirty="0"/>
              <a:t> океана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dirty="0"/>
              <a:t>Научный руководитель: Криницкий Михаил Алексеевич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824" y="850413"/>
            <a:ext cx="1424613" cy="140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4891" y="1174836"/>
            <a:ext cx="2021989" cy="752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3728" y="979426"/>
            <a:ext cx="185737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4A96C4-BBE7-41CD-6C6F-3EFEBC03AF43}"/>
              </a:ext>
            </a:extLst>
          </p:cNvPr>
          <p:cNvSpPr txBox="1"/>
          <p:nvPr/>
        </p:nvSpPr>
        <p:spPr>
          <a:xfrm>
            <a:off x="11568430" y="6416960"/>
            <a:ext cx="59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RU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E3E84-B585-177D-F89E-253F0724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Мера качества</a:t>
            </a:r>
          </a:p>
        </p:txBody>
      </p:sp>
      <p:pic>
        <p:nvPicPr>
          <p:cNvPr id="4" name="Google Shape;137;p8">
            <a:extLst>
              <a:ext uri="{FF2B5EF4-FFF2-40B4-BE49-F238E27FC236}">
                <a16:creationId xmlns:a16="http://schemas.microsoft.com/office/drawing/2014/main" id="{C29DC1CE-D008-803A-8136-4049B627F3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3181" y="2279131"/>
            <a:ext cx="370522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9;p8">
            <a:extLst>
              <a:ext uri="{FF2B5EF4-FFF2-40B4-BE49-F238E27FC236}">
                <a16:creationId xmlns:a16="http://schemas.microsoft.com/office/drawing/2014/main" id="{92A61075-EB88-31F3-16BA-EA18DE65BE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994" y="3133868"/>
            <a:ext cx="2223770" cy="74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8;p8">
            <a:extLst>
              <a:ext uri="{FF2B5EF4-FFF2-40B4-BE49-F238E27FC236}">
                <a16:creationId xmlns:a16="http://schemas.microsoft.com/office/drawing/2014/main" id="{731A35A6-636D-2C28-C79E-6DBC30C22A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7994" y="2157675"/>
            <a:ext cx="2728250" cy="71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6;p8">
            <a:extLst>
              <a:ext uri="{FF2B5EF4-FFF2-40B4-BE49-F238E27FC236}">
                <a16:creationId xmlns:a16="http://schemas.microsoft.com/office/drawing/2014/main" id="{9DFE59B7-43FB-2C99-A9E8-C9B8034FEC8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819" y="934994"/>
            <a:ext cx="3472850" cy="54658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CA2AB3-0F70-4B02-FEE9-8B4473946F24}"/>
              </a:ext>
            </a:extLst>
          </p:cNvPr>
          <p:cNvSpPr txBox="1"/>
          <p:nvPr/>
        </p:nvSpPr>
        <p:spPr>
          <a:xfrm>
            <a:off x="923342" y="4610619"/>
            <a:ext cx="3470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Мера качества –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f1-score:</a:t>
            </a:r>
          </a:p>
        </p:txBody>
      </p:sp>
      <p:pic>
        <p:nvPicPr>
          <p:cNvPr id="10" name="Google Shape;135;p8">
            <a:extLst>
              <a:ext uri="{FF2B5EF4-FFF2-40B4-BE49-F238E27FC236}">
                <a16:creationId xmlns:a16="http://schemas.microsoft.com/office/drawing/2014/main" id="{A3A4A63B-5CE0-75E1-3E51-6ED0B80CA7C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12982" y="4437780"/>
            <a:ext cx="2728249" cy="10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F91257-454C-B9DE-F8C5-73DFBD286F7A}"/>
              </a:ext>
            </a:extLst>
          </p:cNvPr>
          <p:cNvSpPr txBox="1"/>
          <p:nvPr/>
        </p:nvSpPr>
        <p:spPr>
          <a:xfrm>
            <a:off x="11492216" y="6416960"/>
            <a:ext cx="673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RU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1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BAF42-59FE-3145-BAF9-A779FAAC2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Подходы для решения задачи</a:t>
            </a:r>
            <a:endParaRPr lang="es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8581B-4322-8339-0BE1-A13B692BD820}"/>
              </a:ext>
            </a:extLst>
          </p:cNvPr>
          <p:cNvSpPr txBox="1"/>
          <p:nvPr/>
        </p:nvSpPr>
        <p:spPr>
          <a:xfrm>
            <a:off x="11492216" y="6416960"/>
            <a:ext cx="673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RU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0F3E1A-81FA-5841-142F-FFA06BB84DE1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>
              <a:spcBef>
                <a:spcPts val="0"/>
              </a:spcBef>
              <a:buSzPts val="2400"/>
            </a:pPr>
            <a:r>
              <a:rPr lang="ru-RU"/>
              <a:t>Примитивные методы (константный ответ, произвольный ответ)</a:t>
            </a:r>
          </a:p>
          <a:p>
            <a:pPr marL="342900">
              <a:buSzPts val="2400"/>
            </a:pPr>
            <a:r>
              <a:rPr lang="ru-RU"/>
              <a:t>Модель прогноза временного ряда </a:t>
            </a:r>
            <a:r>
              <a:rPr lang="es-ES"/>
              <a:t>ARIMA</a:t>
            </a:r>
          </a:p>
          <a:p>
            <a:pPr marL="342900">
              <a:buSzPts val="2400"/>
            </a:pPr>
            <a:r>
              <a:rPr lang="ru-RU"/>
              <a:t>Модель </a:t>
            </a:r>
            <a:r>
              <a:rPr lang="es-ES"/>
              <a:t>Catboost </a:t>
            </a:r>
            <a:r>
              <a:rPr lang="ru-RU"/>
              <a:t>для прогнозирования временного ряда:</a:t>
            </a:r>
          </a:p>
          <a:p>
            <a:pPr marL="914400" lvl="2" indent="0">
              <a:spcBef>
                <a:spcPts val="1000"/>
              </a:spcBef>
              <a:buFont typeface="Arial"/>
              <a:buNone/>
            </a:pPr>
            <a:r>
              <a:rPr lang="ru-RU" sz="2400"/>
              <a:t>- В подходе авторегрессии </a:t>
            </a:r>
          </a:p>
          <a:p>
            <a:pPr marL="914400" lvl="2" indent="0">
              <a:spcBef>
                <a:spcPts val="1000"/>
              </a:spcBef>
              <a:buFont typeface="Arial"/>
              <a:buNone/>
            </a:pPr>
            <a:r>
              <a:rPr lang="ru-RU" sz="2400"/>
              <a:t>- С расширенным признаковым описанием событий временного ряда</a:t>
            </a:r>
          </a:p>
          <a:p>
            <a:pPr marL="342900">
              <a:buSzPts val="2400"/>
            </a:pPr>
            <a:r>
              <a:rPr lang="ru-RU"/>
              <a:t>Модель </a:t>
            </a:r>
            <a:r>
              <a:rPr lang="es-ES"/>
              <a:t>LSTM </a:t>
            </a:r>
            <a:r>
              <a:rPr lang="ru-RU"/>
              <a:t>для прогнозирования временного ряда</a:t>
            </a:r>
            <a:r>
              <a:rPr lang="en-US"/>
              <a:t>:</a:t>
            </a:r>
            <a:endParaRPr lang="ru-RU"/>
          </a:p>
          <a:p>
            <a:pPr marL="457200" lvl="1" indent="0">
              <a:buSzPts val="2400"/>
              <a:buFont typeface="Arial"/>
              <a:buNone/>
            </a:pPr>
            <a:r>
              <a:rPr lang="ru-RU"/>
              <a:t>	- В подходе авторегрессии</a:t>
            </a:r>
          </a:p>
          <a:p>
            <a:pPr marL="457200" lvl="1" indent="0">
              <a:buSzPts val="2400"/>
              <a:buFont typeface="Arial"/>
              <a:buNone/>
            </a:pPr>
            <a:r>
              <a:rPr lang="ru-RU"/>
              <a:t>	- С расширенным признаковым описанием событий временного ряда</a:t>
            </a:r>
          </a:p>
          <a:p>
            <a:pPr marL="342900">
              <a:buSzPts val="2400"/>
            </a:pPr>
            <a:r>
              <a:rPr lang="ru-RU"/>
              <a:t>Модель </a:t>
            </a:r>
            <a:r>
              <a:rPr lang="en-US"/>
              <a:t>Catboost </a:t>
            </a:r>
            <a:r>
              <a:rPr lang="ru-RU"/>
              <a:t>в подходе классификации</a:t>
            </a:r>
          </a:p>
          <a:p>
            <a:pPr marL="457200" lvl="1" indent="0">
              <a:buSzPts val="2400"/>
              <a:buFont typeface="Arial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57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4845f3195_0_79"/>
          <p:cNvSpPr txBox="1">
            <a:spLocks noGrp="1"/>
          </p:cNvSpPr>
          <p:nvPr>
            <p:ph type="ctrTitle"/>
          </p:nvPr>
        </p:nvSpPr>
        <p:spPr>
          <a:xfrm>
            <a:off x="545226" y="894508"/>
            <a:ext cx="9696054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000" dirty="0"/>
              <a:t>Результаты </a:t>
            </a:r>
            <a:r>
              <a:rPr lang="en-US" sz="4000" dirty="0"/>
              <a:t>LSTM</a:t>
            </a:r>
            <a:r>
              <a:rPr lang="ru-RU" sz="4000" dirty="0"/>
              <a:t> в подходе авторегрессии</a:t>
            </a:r>
            <a:endParaRPr sz="4000" dirty="0"/>
          </a:p>
        </p:txBody>
      </p:sp>
      <p:sp>
        <p:nvSpPr>
          <p:cNvPr id="160" name="Google Shape;160;g244845f3195_0_79"/>
          <p:cNvSpPr txBox="1"/>
          <p:nvPr/>
        </p:nvSpPr>
        <p:spPr>
          <a:xfrm>
            <a:off x="9097389" y="1805356"/>
            <a:ext cx="3067941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TP – зеленый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FP – красный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FN – оранжевый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TN - синий </a:t>
            </a:r>
            <a:endParaRPr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B75A18-6DCD-6DC9-F0DD-F8543E9C8304}"/>
              </a:ext>
            </a:extLst>
          </p:cNvPr>
          <p:cNvSpPr txBox="1"/>
          <p:nvPr/>
        </p:nvSpPr>
        <p:spPr>
          <a:xfrm>
            <a:off x="11492216" y="6416960"/>
            <a:ext cx="673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RU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D99835-5E4D-CA78-55D7-3399CABCF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36" y="1817078"/>
            <a:ext cx="8515350" cy="43508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9;g244845f3195_0_79">
            <a:extLst>
              <a:ext uri="{FF2B5EF4-FFF2-40B4-BE49-F238E27FC236}">
                <a16:creationId xmlns:a16="http://schemas.microsoft.com/office/drawing/2014/main" id="{C8833F8B-BBF5-54AB-007A-29CB801B1E96}"/>
              </a:ext>
            </a:extLst>
          </p:cNvPr>
          <p:cNvSpPr txBox="1">
            <a:spLocks/>
          </p:cNvSpPr>
          <p:nvPr/>
        </p:nvSpPr>
        <p:spPr>
          <a:xfrm>
            <a:off x="689606" y="755512"/>
            <a:ext cx="83286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4000"/>
            </a:pPr>
            <a:r>
              <a:rPr lang="ru-RU" sz="4000" dirty="0"/>
              <a:t>Результаты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10A272-96E0-A05A-06A2-6738AC763F95}"/>
              </a:ext>
            </a:extLst>
          </p:cNvPr>
          <p:cNvSpPr txBox="1"/>
          <p:nvPr/>
        </p:nvSpPr>
        <p:spPr>
          <a:xfrm>
            <a:off x="11492216" y="6416960"/>
            <a:ext cx="673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RU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Google Shape;151;p17">
            <a:extLst>
              <a:ext uri="{FF2B5EF4-FFF2-40B4-BE49-F238E27FC236}">
                <a16:creationId xmlns:a16="http://schemas.microsoft.com/office/drawing/2014/main" id="{70A28650-92B3-4B57-2D34-A52959567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060898"/>
              </p:ext>
            </p:extLst>
          </p:nvPr>
        </p:nvGraphicFramePr>
        <p:xfrm>
          <a:off x="1348740" y="1466250"/>
          <a:ext cx="9498330" cy="2791900"/>
        </p:xfrm>
        <a:graphic>
          <a:graphicData uri="http://schemas.openxmlformats.org/drawingml/2006/table">
            <a:tbl>
              <a:tblPr firstRow="1" bandRow="1">
                <a:noFill/>
                <a:tableStyleId>{FA731B0E-8335-4DE2-9DF0-A9FC5FB9620B}</a:tableStyleId>
              </a:tblPr>
              <a:tblGrid>
                <a:gridCol w="341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6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1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3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30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</a:t>
                      </a:r>
                      <a:r>
                        <a:rPr lang="ru-RU" sz="30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σ</a:t>
                      </a:r>
                      <a:r>
                        <a:rPr lang="ru-RU" sz="25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ru-RU" sz="18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 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</a:rPr>
                        <a:t>Несимметричный перцентиль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3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ARIMA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0.506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0.513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0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Catboost авторегрессия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0.749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0.751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dirty="0" err="1"/>
                        <a:t>Catboost</a:t>
                      </a:r>
                      <a:r>
                        <a:rPr lang="ru-RU" sz="1800" b="0" dirty="0"/>
                        <a:t> c признаками W</a:t>
                      </a:r>
                      <a:r>
                        <a:rPr lang="en-US" sz="1800" b="0" dirty="0"/>
                        <a:t>, U, V</a:t>
                      </a:r>
                      <a:endParaRPr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dirty="0"/>
                        <a:t>0.751</a:t>
                      </a:r>
                      <a:endParaRPr sz="18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dirty="0"/>
                        <a:t>0.754</a:t>
                      </a:r>
                      <a:endParaRPr sz="1800" b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4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/>
                        <a:t>LSTM</a:t>
                      </a:r>
                      <a:r>
                        <a:rPr lang="en-US" sz="1800" b="1" dirty="0"/>
                        <a:t> </a:t>
                      </a:r>
                      <a:r>
                        <a:rPr lang="ru-RU" sz="1800" b="1" dirty="0"/>
                        <a:t>авторегрессия</a:t>
                      </a:r>
                      <a:endParaRPr sz="18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/>
                        <a:t>0.793</a:t>
                      </a:r>
                      <a:endParaRPr sz="18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/>
                        <a:t>0.812</a:t>
                      </a:r>
                      <a:endParaRPr sz="18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4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LSTM</a:t>
                      </a:r>
                      <a:r>
                        <a:rPr lang="ru-RU" sz="1800" dirty="0"/>
                        <a:t> с признаками </a:t>
                      </a:r>
                      <a:r>
                        <a:rPr lang="en-US" sz="1800" dirty="0"/>
                        <a:t>W, U, V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0.733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0.745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856164907"/>
                  </a:ext>
                </a:extLst>
              </a:tr>
            </a:tbl>
          </a:graphicData>
        </a:graphic>
      </p:graphicFrame>
      <p:pic>
        <p:nvPicPr>
          <p:cNvPr id="5" name="Google Shape;152;p17">
            <a:extLst>
              <a:ext uri="{FF2B5EF4-FFF2-40B4-BE49-F238E27FC236}">
                <a16:creationId xmlns:a16="http://schemas.microsoft.com/office/drawing/2014/main" id="{964A3381-5559-79B0-33FE-A067C5CBF7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7613" y="1515611"/>
            <a:ext cx="1244841" cy="4860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oogle Shape;153;p17">
            <a:extLst>
              <a:ext uri="{FF2B5EF4-FFF2-40B4-BE49-F238E27FC236}">
                <a16:creationId xmlns:a16="http://schemas.microsoft.com/office/drawing/2014/main" id="{3E0E650B-A5B3-E2D0-26DA-E8BAFBFB4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410719"/>
              </p:ext>
            </p:extLst>
          </p:nvPr>
        </p:nvGraphicFramePr>
        <p:xfrm>
          <a:off x="1348740" y="5183462"/>
          <a:ext cx="9498332" cy="828718"/>
        </p:xfrm>
        <a:graphic>
          <a:graphicData uri="http://schemas.openxmlformats.org/drawingml/2006/table">
            <a:tbl>
              <a:tblPr firstRow="1" bandRow="1">
                <a:noFill/>
                <a:tableStyleId>{FA731B0E-8335-4DE2-9DF0-A9FC5FB9620B}</a:tableStyleId>
              </a:tblPr>
              <a:tblGrid>
                <a:gridCol w="2374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4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4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88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</a:rPr>
                        <a:t>random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Примитивные методы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0</a:t>
                      </a:r>
                      <a:endParaRPr sz="1800" dirty="0"/>
                    </a:p>
                  </a:txBody>
                  <a:tcPr marL="91450" marR="91450" marT="45725" marB="45725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0.0067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0.0069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oogle Shape;154;p17">
            <a:extLst>
              <a:ext uri="{FF2B5EF4-FFF2-40B4-BE49-F238E27FC236}">
                <a16:creationId xmlns:a16="http://schemas.microsoft.com/office/drawing/2014/main" id="{921FEE5B-3048-83BA-F32E-5F5EAFBED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735622"/>
              </p:ext>
            </p:extLst>
          </p:nvPr>
        </p:nvGraphicFramePr>
        <p:xfrm>
          <a:off x="1348740" y="4492222"/>
          <a:ext cx="9498330" cy="457170"/>
        </p:xfrm>
        <a:graphic>
          <a:graphicData uri="http://schemas.openxmlformats.org/drawingml/2006/table">
            <a:tbl>
              <a:tblPr>
                <a:tableStyleId>{FA731B0E-8335-4DE2-9DF0-A9FC5FB9620B}</a:tableStyleId>
              </a:tblPr>
              <a:tblGrid>
                <a:gridCol w="4749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9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 err="1">
                          <a:sym typeface="Calibri"/>
                        </a:rPr>
                        <a:t>Catboost</a:t>
                      </a:r>
                      <a:r>
                        <a:rPr lang="ru-RU" sz="1800" u="none" strike="noStrike" cap="none" dirty="0">
                          <a:sym typeface="Calibri"/>
                        </a:rPr>
                        <a:t> классификация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dirty="0">
                          <a:sym typeface="Calibri"/>
                        </a:rPr>
                        <a:t>0.48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17663-45B6-EA47-BBA4-D0BB916F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Заключение</a:t>
            </a:r>
            <a:endParaRPr lang="es-E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A4CD6-70D3-BA45-ADC4-A6C5C7A9B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Сформулированы и настроены методы идентификации аномалий на основе методов машинного обучения в высокочастотных временных рядах мониторинговых измерений концентрации </a:t>
            </a:r>
            <a:r>
              <a:rPr lang="en-US" dirty="0"/>
              <a:t>CO2;</a:t>
            </a:r>
            <a:r>
              <a:rPr lang="ru-RU" dirty="0"/>
              <a:t> оценена их эффективность</a:t>
            </a:r>
          </a:p>
          <a:p>
            <a:r>
              <a:rPr lang="ru-RU" dirty="0"/>
              <a:t>Метод идентификации аномалий, основанный на подходе авторегрессии, показывает наилучшее качество (</a:t>
            </a:r>
            <a:r>
              <a:rPr lang="en-US" dirty="0"/>
              <a:t>F-score </a:t>
            </a:r>
            <a:r>
              <a:rPr lang="ru-RU" dirty="0"/>
              <a:t>= 0.812)</a:t>
            </a:r>
          </a:p>
          <a:p>
            <a:r>
              <a:rPr lang="ru-RU" dirty="0"/>
              <a:t>Модели МО демонстрируют высокое качество прогноза временного ряда в подходе авторегрессии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7E97D-9C0B-8ABD-BF11-8FE0EEC51362}"/>
              </a:ext>
            </a:extLst>
          </p:cNvPr>
          <p:cNvSpPr txBox="1"/>
          <p:nvPr/>
        </p:nvSpPr>
        <p:spPr>
          <a:xfrm>
            <a:off x="11492216" y="6416960"/>
            <a:ext cx="673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RU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FA05-67B2-9740-AAF3-44CDBAE9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Измерения потоков климатически активных газов (КАГ)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0302E-970C-C64C-91FA-6248AC4C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276" y="2831070"/>
            <a:ext cx="5085522" cy="3223453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Мониторинговые измерения потоков КАГ проводятся с использованием ковариационных станций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85EB4D-7A71-5202-DD8E-DFD0B70FF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98" y="1930814"/>
            <a:ext cx="6138589" cy="4457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80EF1D-3DB1-BD2C-C9AA-CE2E9E3072E9}"/>
              </a:ext>
            </a:extLst>
          </p:cNvPr>
          <p:cNvSpPr txBox="1"/>
          <p:nvPr/>
        </p:nvSpPr>
        <p:spPr>
          <a:xfrm>
            <a:off x="11568430" y="6416960"/>
            <a:ext cx="59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RU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6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FA05-67B2-9740-AAF3-44CDBAE9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Измерения потоков климатически активных газов (КАГ)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0302E-970C-C64C-91FA-6248AC4C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98530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/>
              <a:t>Метод вычисления потоков КАГ: ковариации турбулентных пульсаций</a:t>
            </a:r>
            <a:endParaRPr lang="en-US" dirty="0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8CC6B745-400B-1179-C942-A86B4BE37828}"/>
              </a:ext>
            </a:extLst>
          </p:cNvPr>
          <p:cNvSpPr/>
          <p:nvPr/>
        </p:nvSpPr>
        <p:spPr>
          <a:xfrm>
            <a:off x="2775961" y="3223377"/>
            <a:ext cx="526774" cy="218661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D503AB-A100-9114-5FA3-AC91962A3A5A}"/>
                  </a:ext>
                </a:extLst>
              </p:cNvPr>
              <p:cNvSpPr txBox="1"/>
              <p:nvPr/>
            </p:nvSpPr>
            <p:spPr>
              <a:xfrm>
                <a:off x="593585" y="2976127"/>
                <a:ext cx="2455334" cy="689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bar>
                            <m:barPr>
                              <m:pos m:val="top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𝑤𝑠</m:t>
                              </m:r>
                            </m:e>
                          </m:bar>
                        </m:e>
                      </m:borderBox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D503AB-A100-9114-5FA3-AC91962A3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85" y="2976127"/>
                <a:ext cx="2455334" cy="689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F771147-961A-2F73-29F9-220209E25101}"/>
              </a:ext>
            </a:extLst>
          </p:cNvPr>
          <p:cNvSpPr txBox="1"/>
          <p:nvPr/>
        </p:nvSpPr>
        <p:spPr>
          <a:xfrm>
            <a:off x="838199" y="3906051"/>
            <a:ext cx="92710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Для достоверной оценки потоков необходимо фильтровать аномалии, шумы, пропуски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B7255B-A14C-69EA-93C9-EFCE520F74AC}"/>
                  </a:ext>
                </a:extLst>
              </p:cNvPr>
              <p:cNvSpPr txBox="1"/>
              <p:nvPr/>
            </p:nvSpPr>
            <p:spPr>
              <a:xfrm>
                <a:off x="3302735" y="3022235"/>
                <a:ext cx="4893734" cy="517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ba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ba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ba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B7255B-A14C-69EA-93C9-EFCE520F7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35" y="3022235"/>
                <a:ext cx="4893734" cy="5170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9F9FEB-4C4C-E5FC-8C30-E1183423ED94}"/>
                  </a:ext>
                </a:extLst>
              </p:cNvPr>
              <p:cNvSpPr txBox="1"/>
              <p:nvPr/>
            </p:nvSpPr>
            <p:spPr>
              <a:xfrm>
                <a:off x="8450285" y="2891992"/>
                <a:ext cx="2785536" cy="7897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bar>
                            <m:barPr>
                              <m:pos m:val="top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Sup>
                                <m:sSub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bar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bar>
                            <m:barPr>
                              <m:pos m:val="top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Sup>
                                <m:sSub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bar>
                        </m:e>
                      </m:borderBox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9F9FEB-4C4C-E5FC-8C30-E1183423E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285" y="2891992"/>
                <a:ext cx="2785536" cy="7897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2375F0C5-2432-4E32-B57C-2F876D697882}"/>
              </a:ext>
            </a:extLst>
          </p:cNvPr>
          <p:cNvSpPr/>
          <p:nvPr/>
        </p:nvSpPr>
        <p:spPr>
          <a:xfrm>
            <a:off x="8210640" y="3223377"/>
            <a:ext cx="526774" cy="218661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F3804B-7046-4FBD-103D-C6E43B83899B}"/>
              </a:ext>
            </a:extLst>
          </p:cNvPr>
          <p:cNvSpPr txBox="1"/>
          <p:nvPr/>
        </p:nvSpPr>
        <p:spPr>
          <a:xfrm>
            <a:off x="11568430" y="6416960"/>
            <a:ext cx="59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RU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2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FE246-11C2-0BA9-63BB-215D98E16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Статистический метод фильтрации аномалий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22E36C-6075-BA55-B09D-E8327A1AB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474" y="2382167"/>
            <a:ext cx="5153526" cy="4351338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Программа </a:t>
            </a:r>
            <a:r>
              <a:rPr lang="es-ES" dirty="0"/>
              <a:t>EddyPro </a:t>
            </a:r>
            <a:r>
              <a:rPr lang="ru-RU" dirty="0"/>
              <a:t>для поиска аномалий статистическими и эвристическими методами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EEAEFF-B3CE-EF70-C5B9-46972F6AE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80" y="1475653"/>
            <a:ext cx="4143252" cy="50172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269071-A96E-BD21-9852-B9D438B3C47A}"/>
              </a:ext>
            </a:extLst>
          </p:cNvPr>
          <p:cNvSpPr txBox="1"/>
          <p:nvPr/>
        </p:nvSpPr>
        <p:spPr>
          <a:xfrm>
            <a:off x="11568430" y="6416960"/>
            <a:ext cx="59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4/1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RU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4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9F27-0382-1445-BB33-9FE64B56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Методы МО для идентификации аномалий</a:t>
            </a:r>
            <a:endParaRPr lang="es-E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993E3-092C-1E4A-800E-F097F4CC5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Существующие статистические и эвристические методы идентификации сложны, от их настройки зависит точность вычисления потоков; можно применять методы МО</a:t>
            </a:r>
          </a:p>
          <a:p>
            <a:endParaRPr lang="ru-RU" dirty="0"/>
          </a:p>
          <a:p>
            <a:r>
              <a:rPr lang="ru-RU" dirty="0"/>
              <a:t>Для применения контролируемых методов МО необходима разметка (отмеченные аномалии)</a:t>
            </a:r>
          </a:p>
          <a:p>
            <a:r>
              <a:rPr lang="ru-RU" dirty="0"/>
              <a:t>Объем разметки, как правило, невелик</a:t>
            </a:r>
          </a:p>
          <a:p>
            <a:r>
              <a:rPr lang="ru-RU" dirty="0"/>
              <a:t>Экспертная разметка - долгий трудоёмкий процесс</a:t>
            </a:r>
          </a:p>
          <a:p>
            <a:r>
              <a:rPr lang="ru-RU" dirty="0"/>
              <a:t>Особенность: аномалия во временном ряде – нечеткое понятие, определяется экспертом</a:t>
            </a:r>
            <a:endParaRPr lang="es-E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00FA5-A1EE-1F9B-12B4-023A63A1AD83}"/>
              </a:ext>
            </a:extLst>
          </p:cNvPr>
          <p:cNvSpPr txBox="1"/>
          <p:nvPr/>
        </p:nvSpPr>
        <p:spPr>
          <a:xfrm>
            <a:off x="11568430" y="6416960"/>
            <a:ext cx="59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5/1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RU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2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D179-8711-4E45-A219-8161B569E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12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Разведочный анализ данных</a:t>
            </a:r>
            <a:endParaRPr lang="es-E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31DEF-4D32-F842-A907-457701767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03730"/>
            <a:ext cx="10515600" cy="4351338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SzPts val="2400"/>
              <a:buNone/>
            </a:pPr>
            <a:r>
              <a:rPr lang="ru-RU" sz="2200" dirty="0"/>
              <a:t>Данные, получаемые на ковариационных станциях – высокочастотные (20 Гц) временные ряды, содержащие информацию об изменении значений физических величин с течением времени.</a:t>
            </a:r>
          </a:p>
          <a:p>
            <a:pPr marL="0" lvl="0" indent="0" algn="just">
              <a:spcBef>
                <a:spcPts val="0"/>
              </a:spcBef>
              <a:buSzPts val="2400"/>
              <a:buNone/>
            </a:pPr>
            <a:r>
              <a:rPr lang="ru-RU" sz="2200" dirty="0"/>
              <a:t>Иногда в данных появляются выбросы, которые нужно идентифицировать.</a:t>
            </a:r>
          </a:p>
          <a:p>
            <a:pPr marL="0" lvl="0" indent="0" algn="just">
              <a:spcBef>
                <a:spcPts val="0"/>
              </a:spcBef>
              <a:buSzPts val="2400"/>
              <a:buNone/>
            </a:pPr>
            <a:r>
              <a:rPr lang="ru-RU" sz="2200" dirty="0"/>
              <a:t>Данные, с которыми происходит работа, получены с томского карбонового полигона 30го декабря 2020 года.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176D34-53B4-2267-733D-BD0084A86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79" y="3025196"/>
            <a:ext cx="7490491" cy="37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CE7258-2021-3312-2F32-676B462B6ABB}"/>
              </a:ext>
            </a:extLst>
          </p:cNvPr>
          <p:cNvSpPr txBox="1"/>
          <p:nvPr/>
        </p:nvSpPr>
        <p:spPr>
          <a:xfrm>
            <a:off x="11568430" y="6416960"/>
            <a:ext cx="59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RU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2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4845f3195_0_36"/>
          <p:cNvSpPr txBox="1">
            <a:spLocks noGrp="1"/>
          </p:cNvSpPr>
          <p:nvPr>
            <p:ph type="ctrTitle"/>
          </p:nvPr>
        </p:nvSpPr>
        <p:spPr>
          <a:xfrm>
            <a:off x="503142" y="734169"/>
            <a:ext cx="113991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000" dirty="0"/>
              <a:t>Процесс разметки с помощью </a:t>
            </a:r>
            <a:r>
              <a:rPr lang="ru-RU" sz="4000" dirty="0" err="1"/>
              <a:t>label-studio</a:t>
            </a:r>
            <a:endParaRPr dirty="0"/>
          </a:p>
        </p:txBody>
      </p:sp>
      <p:sp>
        <p:nvSpPr>
          <p:cNvPr id="112" name="Google Shape;112;g244845f3195_0_36"/>
          <p:cNvSpPr txBox="1"/>
          <p:nvPr/>
        </p:nvSpPr>
        <p:spPr>
          <a:xfrm>
            <a:off x="1269950" y="5419688"/>
            <a:ext cx="10632292" cy="110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Размечено 48 файлов по 30 минут каждый (суммарное время 24 часа)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Найдено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8064 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аномалий, что составляет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0.5%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всех временных отсчетов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244845f3195_0_36"/>
          <p:cNvPicPr preferRelativeResize="0"/>
          <p:nvPr/>
        </p:nvPicPr>
        <p:blipFill rotWithShape="1">
          <a:blip r:embed="rId3">
            <a:alphaModFix/>
          </a:blip>
          <a:srcRect b="13834"/>
          <a:stretch/>
        </p:blipFill>
        <p:spPr>
          <a:xfrm>
            <a:off x="1269950" y="1510933"/>
            <a:ext cx="9362342" cy="38361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DF4834-F262-23A2-8338-EB61CCD734DA}"/>
              </a:ext>
            </a:extLst>
          </p:cNvPr>
          <p:cNvSpPr txBox="1"/>
          <p:nvPr/>
        </p:nvSpPr>
        <p:spPr>
          <a:xfrm>
            <a:off x="11568430" y="6416960"/>
            <a:ext cx="59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RU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B19EE-A935-91C0-ADE7-6C0173756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865" y="421966"/>
            <a:ext cx="9144000" cy="932113"/>
          </a:xfrm>
        </p:spPr>
        <p:txBody>
          <a:bodyPr>
            <a:normAutofit/>
          </a:bodyPr>
          <a:lstStyle/>
          <a:p>
            <a:pPr algn="l"/>
            <a:r>
              <a:rPr lang="ru-RU" sz="4000" dirty="0"/>
              <a:t>Схема поиска статистических аномалий</a:t>
            </a:r>
            <a:endParaRPr lang="en-RU" sz="4000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9380A6B-B563-9A60-890C-7ABAF472ECB5}"/>
              </a:ext>
            </a:extLst>
          </p:cNvPr>
          <p:cNvSpPr/>
          <p:nvPr/>
        </p:nvSpPr>
        <p:spPr>
          <a:xfrm>
            <a:off x="10546636" y="2388910"/>
            <a:ext cx="992658" cy="3779998"/>
          </a:xfrm>
          <a:prstGeom prst="frame">
            <a:avLst>
              <a:gd name="adj1" fmla="val 254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solidFill>
                <a:schemeClr val="tx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338D0B7-34DE-8E45-6806-75DF675284AD}"/>
              </a:ext>
            </a:extLst>
          </p:cNvPr>
          <p:cNvSpPr txBox="1">
            <a:spLocks/>
          </p:cNvSpPr>
          <p:nvPr/>
        </p:nvSpPr>
        <p:spPr>
          <a:xfrm>
            <a:off x="6163646" y="1599019"/>
            <a:ext cx="3253779" cy="593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Поиск аномалий по величине ошибки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DAED2A-9561-DBF4-B2EF-CBB733117B73}"/>
              </a:ext>
            </a:extLst>
          </p:cNvPr>
          <p:cNvSpPr txBox="1">
            <a:spLocks/>
          </p:cNvSpPr>
          <p:nvPr/>
        </p:nvSpPr>
        <p:spPr>
          <a:xfrm>
            <a:off x="9803344" y="1619823"/>
            <a:ext cx="2481943" cy="593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Полученная классификация</a:t>
            </a:r>
            <a:endParaRPr lang="en-RU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A8DC5B0-86BE-ECAB-510D-2B75E70CDA28}"/>
              </a:ext>
            </a:extLst>
          </p:cNvPr>
          <p:cNvSpPr/>
          <p:nvPr/>
        </p:nvSpPr>
        <p:spPr>
          <a:xfrm>
            <a:off x="5103091" y="4173083"/>
            <a:ext cx="620485" cy="250371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72B3E80-853A-A3D4-9A53-56F986056DA3}"/>
              </a:ext>
            </a:extLst>
          </p:cNvPr>
          <p:cNvSpPr/>
          <p:nvPr/>
        </p:nvSpPr>
        <p:spPr>
          <a:xfrm>
            <a:off x="9803344" y="4153723"/>
            <a:ext cx="620485" cy="250371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972D1C0-7315-F709-8CEE-413A27A38A4C}"/>
              </a:ext>
            </a:extLst>
          </p:cNvPr>
          <p:cNvSpPr/>
          <p:nvPr/>
        </p:nvSpPr>
        <p:spPr>
          <a:xfrm>
            <a:off x="5900536" y="2421269"/>
            <a:ext cx="3780001" cy="3747639"/>
          </a:xfrm>
          <a:prstGeom prst="frame">
            <a:avLst>
              <a:gd name="adj1" fmla="val 72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620C6AEF-0294-DCE2-82F2-7328AC2A0DF0}"/>
              </a:ext>
            </a:extLst>
          </p:cNvPr>
          <p:cNvSpPr/>
          <p:nvPr/>
        </p:nvSpPr>
        <p:spPr>
          <a:xfrm>
            <a:off x="199722" y="3046104"/>
            <a:ext cx="4775746" cy="2547832"/>
          </a:xfrm>
          <a:prstGeom prst="frame">
            <a:avLst>
              <a:gd name="adj1" fmla="val 72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9B5170-03DB-F953-127C-41EF4821C5C5}"/>
              </a:ext>
            </a:extLst>
          </p:cNvPr>
          <p:cNvSpPr txBox="1"/>
          <p:nvPr/>
        </p:nvSpPr>
        <p:spPr>
          <a:xfrm>
            <a:off x="10654944" y="2421269"/>
            <a:ext cx="7749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1</a:t>
            </a:r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en-US" sz="2000" dirty="0"/>
              <a:t>…</a:t>
            </a:r>
            <a:endParaRPr lang="ru-RU" sz="2000" dirty="0"/>
          </a:p>
          <a:p>
            <a:pPr algn="ctr"/>
            <a:r>
              <a:rPr lang="ru-RU" sz="2000" dirty="0"/>
              <a:t>1</a:t>
            </a:r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21C3D2-E063-163E-E29D-6C57D6888353}"/>
              </a:ext>
            </a:extLst>
          </p:cNvPr>
          <p:cNvSpPr txBox="1">
            <a:spLocks/>
          </p:cNvSpPr>
          <p:nvPr/>
        </p:nvSpPr>
        <p:spPr>
          <a:xfrm>
            <a:off x="1046701" y="2213774"/>
            <a:ext cx="3065086" cy="593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Прогнозирование временного ряда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C0A27E0-8975-DB03-8327-813765B16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3350" r="5118" b="6384"/>
          <a:stretch/>
        </p:blipFill>
        <p:spPr bwMode="auto">
          <a:xfrm>
            <a:off x="6043615" y="2531236"/>
            <a:ext cx="3493842" cy="35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B3DFE0-3E61-CD05-3ED7-9B8F0231BA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4" t="3846" r="1886" b="4587"/>
          <a:stretch/>
        </p:blipFill>
        <p:spPr>
          <a:xfrm>
            <a:off x="287332" y="3094289"/>
            <a:ext cx="4583824" cy="2288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2371A7-7E22-D5C7-2A68-176C3ED71FE6}"/>
              </a:ext>
            </a:extLst>
          </p:cNvPr>
          <p:cNvSpPr txBox="1"/>
          <p:nvPr/>
        </p:nvSpPr>
        <p:spPr>
          <a:xfrm>
            <a:off x="11568430" y="6416960"/>
            <a:ext cx="59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RU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C79C56-4AE3-5BA1-83F3-884B422C0C48}"/>
              </a:ext>
            </a:extLst>
          </p:cNvPr>
          <p:cNvCxnSpPr>
            <a:cxnSpLocks/>
          </p:cNvCxnSpPr>
          <p:nvPr/>
        </p:nvCxnSpPr>
        <p:spPr>
          <a:xfrm>
            <a:off x="7752294" y="5295328"/>
            <a:ext cx="0" cy="801626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8986CD-12D7-7E9D-AE7A-198F27D9DD49}"/>
              </a:ext>
            </a:extLst>
          </p:cNvPr>
          <p:cNvCxnSpPr>
            <a:cxnSpLocks/>
          </p:cNvCxnSpPr>
          <p:nvPr/>
        </p:nvCxnSpPr>
        <p:spPr>
          <a:xfrm>
            <a:off x="8278673" y="5295328"/>
            <a:ext cx="0" cy="801626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67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0B67055-18C8-9935-9F1D-2F304773F7BE}"/>
              </a:ext>
            </a:extLst>
          </p:cNvPr>
          <p:cNvSpPr txBox="1">
            <a:spLocks/>
          </p:cNvSpPr>
          <p:nvPr/>
        </p:nvSpPr>
        <p:spPr>
          <a:xfrm>
            <a:off x="459205" y="414276"/>
            <a:ext cx="11273589" cy="1267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Схема поиска аномалий методом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классификации</a:t>
            </a:r>
            <a:endParaRPr lang="en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E4C9DC6-9FCD-3FE6-D3D1-0EA5DE4C33BE}"/>
              </a:ext>
            </a:extLst>
          </p:cNvPr>
          <p:cNvSpPr/>
          <p:nvPr/>
        </p:nvSpPr>
        <p:spPr>
          <a:xfrm>
            <a:off x="1657568" y="2257458"/>
            <a:ext cx="992658" cy="3779998"/>
          </a:xfrm>
          <a:prstGeom prst="frame">
            <a:avLst>
              <a:gd name="adj1" fmla="val 254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solidFill>
                <a:schemeClr val="tx1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AA5BF80-1138-3E91-0B8A-5AA6886635FF}"/>
              </a:ext>
            </a:extLst>
          </p:cNvPr>
          <p:cNvSpPr txBox="1">
            <a:spLocks/>
          </p:cNvSpPr>
          <p:nvPr/>
        </p:nvSpPr>
        <p:spPr>
          <a:xfrm>
            <a:off x="963100" y="1736993"/>
            <a:ext cx="2381592" cy="440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Временной ряд</a:t>
            </a:r>
            <a:endParaRPr lang="en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DDF459-D56D-1CC5-DAAC-84BCD93EA56A}"/>
              </a:ext>
            </a:extLst>
          </p:cNvPr>
          <p:cNvSpPr txBox="1"/>
          <p:nvPr/>
        </p:nvSpPr>
        <p:spPr>
          <a:xfrm>
            <a:off x="1657568" y="2298542"/>
            <a:ext cx="9693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1</a:t>
            </a:r>
            <a:r>
              <a:rPr lang="en-US" sz="2000" dirty="0"/>
              <a:t>8.932</a:t>
            </a:r>
            <a:endParaRPr lang="ru-RU" sz="2000" dirty="0"/>
          </a:p>
          <a:p>
            <a:pPr algn="ctr"/>
            <a:r>
              <a:rPr lang="en-US" sz="2000" dirty="0"/>
              <a:t>18.934</a:t>
            </a:r>
            <a:endParaRPr lang="ru-RU" sz="2000" dirty="0"/>
          </a:p>
          <a:p>
            <a:pPr algn="ctr"/>
            <a:r>
              <a:rPr lang="en-US" sz="2000" dirty="0"/>
              <a:t>18.931</a:t>
            </a:r>
            <a:endParaRPr lang="ru-RU" sz="2000" dirty="0"/>
          </a:p>
          <a:p>
            <a:pPr algn="ctr"/>
            <a:r>
              <a:rPr lang="en-US" sz="2000" dirty="0"/>
              <a:t>18.929</a:t>
            </a:r>
            <a:endParaRPr lang="ru-RU" sz="2000" dirty="0"/>
          </a:p>
          <a:p>
            <a:pPr algn="ctr"/>
            <a:r>
              <a:rPr lang="en-US" sz="2000" dirty="0"/>
              <a:t>18.936</a:t>
            </a:r>
            <a:endParaRPr lang="ru-RU" sz="2000" dirty="0"/>
          </a:p>
          <a:p>
            <a:pPr algn="ctr"/>
            <a:r>
              <a:rPr lang="en-US" sz="2000" dirty="0"/>
              <a:t>…</a:t>
            </a:r>
            <a:endParaRPr lang="ru-RU" sz="2000" dirty="0"/>
          </a:p>
          <a:p>
            <a:pPr algn="ctr"/>
            <a:r>
              <a:rPr lang="en-US" sz="2000" dirty="0"/>
              <a:t>18.915</a:t>
            </a:r>
            <a:endParaRPr lang="ru-RU" sz="2000" dirty="0"/>
          </a:p>
          <a:p>
            <a:pPr algn="ctr"/>
            <a:r>
              <a:rPr lang="en-US" sz="2000" dirty="0"/>
              <a:t>18.912</a:t>
            </a:r>
            <a:endParaRPr lang="ru-RU" sz="2000" dirty="0"/>
          </a:p>
          <a:p>
            <a:pPr algn="ctr"/>
            <a:r>
              <a:rPr lang="en-US" sz="2000" dirty="0"/>
              <a:t>18.926</a:t>
            </a:r>
            <a:endParaRPr lang="ru-RU" sz="2000" dirty="0"/>
          </a:p>
          <a:p>
            <a:pPr algn="ctr"/>
            <a:r>
              <a:rPr lang="en-US" sz="2000" dirty="0"/>
              <a:t>18.813</a:t>
            </a:r>
            <a:endParaRPr lang="ru-RU" sz="2000" dirty="0"/>
          </a:p>
          <a:p>
            <a:pPr algn="ctr"/>
            <a:r>
              <a:rPr lang="en-US" sz="2000" dirty="0"/>
              <a:t>18.923</a:t>
            </a:r>
            <a:endParaRPr lang="ru-RU" sz="2000" dirty="0"/>
          </a:p>
          <a:p>
            <a:pPr algn="ctr"/>
            <a:r>
              <a:rPr lang="ru-RU" sz="2000" dirty="0"/>
              <a:t>1</a:t>
            </a:r>
            <a:r>
              <a:rPr lang="en-US" sz="2000" dirty="0"/>
              <a:t>8.912</a:t>
            </a:r>
            <a:endParaRPr lang="ru-RU" sz="2000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866EEDEE-FAEF-BCA3-7BBE-D860748BBF58}"/>
              </a:ext>
            </a:extLst>
          </p:cNvPr>
          <p:cNvSpPr/>
          <p:nvPr/>
        </p:nvSpPr>
        <p:spPr>
          <a:xfrm>
            <a:off x="3869082" y="2265928"/>
            <a:ext cx="992658" cy="3779998"/>
          </a:xfrm>
          <a:prstGeom prst="frame">
            <a:avLst>
              <a:gd name="adj1" fmla="val 254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solidFill>
                <a:schemeClr val="tx1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D9BEF1C-EB8A-B873-2550-5D0E84297FB2}"/>
              </a:ext>
            </a:extLst>
          </p:cNvPr>
          <p:cNvSpPr txBox="1">
            <a:spLocks/>
          </p:cNvSpPr>
          <p:nvPr/>
        </p:nvSpPr>
        <p:spPr>
          <a:xfrm>
            <a:off x="3344692" y="1721939"/>
            <a:ext cx="2039481" cy="44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Разметка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7C244A2-B71C-8B09-8AEA-C6E407518E33}"/>
              </a:ext>
            </a:extLst>
          </p:cNvPr>
          <p:cNvSpPr/>
          <p:nvPr/>
        </p:nvSpPr>
        <p:spPr>
          <a:xfrm>
            <a:off x="5284284" y="3940742"/>
            <a:ext cx="620485" cy="250371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76D7E1-A608-8F32-3A68-C61EE459FA1B}"/>
              </a:ext>
            </a:extLst>
          </p:cNvPr>
          <p:cNvSpPr txBox="1"/>
          <p:nvPr/>
        </p:nvSpPr>
        <p:spPr>
          <a:xfrm>
            <a:off x="3977951" y="2298287"/>
            <a:ext cx="7749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1</a:t>
            </a:r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en-US" sz="2000" dirty="0"/>
              <a:t>…</a:t>
            </a:r>
            <a:endParaRPr lang="ru-RU" sz="2000" dirty="0"/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1</a:t>
            </a:r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0</a:t>
            </a: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A0976AEE-CC95-3EAD-CB3C-124757306E77}"/>
              </a:ext>
            </a:extLst>
          </p:cNvPr>
          <p:cNvSpPr/>
          <p:nvPr/>
        </p:nvSpPr>
        <p:spPr>
          <a:xfrm>
            <a:off x="6189465" y="3619963"/>
            <a:ext cx="1995471" cy="891927"/>
          </a:xfrm>
          <a:prstGeom prst="frame">
            <a:avLst>
              <a:gd name="adj1" fmla="val 254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22333-67BB-D904-3FDF-4E8544C185E7}"/>
              </a:ext>
            </a:extLst>
          </p:cNvPr>
          <p:cNvSpPr txBox="1"/>
          <p:nvPr/>
        </p:nvSpPr>
        <p:spPr>
          <a:xfrm>
            <a:off x="6103937" y="3650427"/>
            <a:ext cx="2134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Настроенная </a:t>
            </a:r>
          </a:p>
          <a:p>
            <a:pPr algn="ctr"/>
            <a:r>
              <a:rPr lang="ru-RU" sz="2400" dirty="0"/>
              <a:t>модель</a:t>
            </a:r>
            <a:endParaRPr lang="en-RU" sz="2400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34D6A6F5-02F7-808B-AB42-6F0C42493CF6}"/>
              </a:ext>
            </a:extLst>
          </p:cNvPr>
          <p:cNvSpPr/>
          <p:nvPr/>
        </p:nvSpPr>
        <p:spPr>
          <a:xfrm>
            <a:off x="8617985" y="3897086"/>
            <a:ext cx="620485" cy="250371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Cross 22">
            <a:extLst>
              <a:ext uri="{FF2B5EF4-FFF2-40B4-BE49-F238E27FC236}">
                <a16:creationId xmlns:a16="http://schemas.microsoft.com/office/drawing/2014/main" id="{945FC129-5B2E-10D5-4DC0-9C22B3FCB1B6}"/>
              </a:ext>
            </a:extLst>
          </p:cNvPr>
          <p:cNvSpPr/>
          <p:nvPr/>
        </p:nvSpPr>
        <p:spPr>
          <a:xfrm>
            <a:off x="3051915" y="3850740"/>
            <a:ext cx="360000" cy="360000"/>
          </a:xfrm>
          <a:prstGeom prst="plus">
            <a:avLst>
              <a:gd name="adj" fmla="val 390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7EC8B577-461B-8BFE-498E-2E8D6C140E23}"/>
              </a:ext>
            </a:extLst>
          </p:cNvPr>
          <p:cNvSpPr/>
          <p:nvPr/>
        </p:nvSpPr>
        <p:spPr>
          <a:xfrm>
            <a:off x="9663802" y="2269045"/>
            <a:ext cx="992658" cy="3779998"/>
          </a:xfrm>
          <a:prstGeom prst="frame">
            <a:avLst>
              <a:gd name="adj1" fmla="val 2541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>
              <a:solidFill>
                <a:schemeClr val="tx1"/>
              </a:solidFill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673AE63-3B6E-7C38-C0CD-14B3FAA6552E}"/>
              </a:ext>
            </a:extLst>
          </p:cNvPr>
          <p:cNvSpPr txBox="1">
            <a:spLocks/>
          </p:cNvSpPr>
          <p:nvPr/>
        </p:nvSpPr>
        <p:spPr>
          <a:xfrm>
            <a:off x="8801726" y="1539098"/>
            <a:ext cx="2690490" cy="593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Полученная классификация</a:t>
            </a:r>
            <a:endParaRPr lang="en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7894DD-4A39-8521-ADCB-03789E7C3B5C}"/>
              </a:ext>
            </a:extLst>
          </p:cNvPr>
          <p:cNvSpPr txBox="1"/>
          <p:nvPr/>
        </p:nvSpPr>
        <p:spPr>
          <a:xfrm>
            <a:off x="9759511" y="2298287"/>
            <a:ext cx="7749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1</a:t>
            </a:r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en-US" sz="2000" dirty="0"/>
              <a:t>…</a:t>
            </a:r>
            <a:endParaRPr lang="ru-RU" sz="2000" dirty="0"/>
          </a:p>
          <a:p>
            <a:pPr algn="ctr"/>
            <a:r>
              <a:rPr lang="ru-RU" sz="2000" dirty="0"/>
              <a:t>1</a:t>
            </a:r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0</a:t>
            </a:r>
          </a:p>
          <a:p>
            <a:pPr algn="ctr"/>
            <a:r>
              <a:rPr lang="ru-RU" sz="2000" dirty="0"/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A088E-F4FD-2FBF-3465-702745390B40}"/>
              </a:ext>
            </a:extLst>
          </p:cNvPr>
          <p:cNvSpPr txBox="1"/>
          <p:nvPr/>
        </p:nvSpPr>
        <p:spPr>
          <a:xfrm>
            <a:off x="11492216" y="6416960"/>
            <a:ext cx="673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RU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25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642</Words>
  <Application>Microsoft Office PowerPoint</Application>
  <PresentationFormat>Широкоэкранный</PresentationFormat>
  <Paragraphs>159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Тема Office</vt:lpstr>
      <vt:lpstr>Фильтрация выбросов в высокочастотных временных рядах измерений скорости ветра и концентрации парниковых газов на ковариационных станциях с применением современных методов машинного обучения</vt:lpstr>
      <vt:lpstr>Измерения потоков климатически активных газов (КАГ)</vt:lpstr>
      <vt:lpstr>Измерения потоков климатически активных газов (КАГ)</vt:lpstr>
      <vt:lpstr>Статистический метод фильтрации аномалий</vt:lpstr>
      <vt:lpstr>Методы МО для идентификации аномалий</vt:lpstr>
      <vt:lpstr>Разведочный анализ данных</vt:lpstr>
      <vt:lpstr>Процесс разметки с помощью label-studio</vt:lpstr>
      <vt:lpstr>Схема поиска статистических аномалий</vt:lpstr>
      <vt:lpstr>Презентация PowerPoint</vt:lpstr>
      <vt:lpstr>Мера качества</vt:lpstr>
      <vt:lpstr>Подходы для решения задачи</vt:lpstr>
      <vt:lpstr>Результаты LSTM в подходе авторегрессии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Фильтрация выбросов в высокочастотных временных рядах измерений скорости ветра и концентрации парниковых газов на ковариационных станциях с применением современных методов машинного обучения</dc:title>
  <dc:creator>Alexander</dc:creator>
  <cp:lastModifiedBy>Alexander</cp:lastModifiedBy>
  <cp:revision>28</cp:revision>
  <dcterms:created xsi:type="dcterms:W3CDTF">2022-12-19T11:57:57Z</dcterms:created>
  <dcterms:modified xsi:type="dcterms:W3CDTF">2023-06-23T08:01:01Z</dcterms:modified>
</cp:coreProperties>
</file>