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4A_2F29CAA8.xml" ContentType="application/vnd.ms-powerpoint.comment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62" r:id="rId3"/>
    <p:sldId id="311" r:id="rId4"/>
    <p:sldId id="328" r:id="rId5"/>
    <p:sldId id="338" r:id="rId6"/>
    <p:sldId id="341" r:id="rId7"/>
    <p:sldId id="349" r:id="rId8"/>
    <p:sldId id="331" r:id="rId9"/>
    <p:sldId id="353" r:id="rId10"/>
    <p:sldId id="334" r:id="rId11"/>
    <p:sldId id="336" r:id="rId12"/>
    <p:sldId id="343" r:id="rId13"/>
    <p:sldId id="335" r:id="rId14"/>
    <p:sldId id="347" r:id="rId15"/>
    <p:sldId id="348" r:id="rId16"/>
    <p:sldId id="339" r:id="rId17"/>
    <p:sldId id="342" r:id="rId18"/>
    <p:sldId id="344" r:id="rId19"/>
    <p:sldId id="346" r:id="rId20"/>
    <p:sldId id="345" r:id="rId21"/>
    <p:sldId id="350" r:id="rId22"/>
    <p:sldId id="351" r:id="rId23"/>
    <p:sldId id="352" r:id="rId24"/>
    <p:sldId id="312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470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modernComment_14A_2F29CAA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9908BA9-FEFC-4F95-B316-6EB58AF0D56A}" authorId="{5ACFCE7E-7C62-E9B7-13FC-B600E2286EFF}" created="2023-06-20T17:11:17.84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791268008" sldId="330"/>
      <ac:spMk id="35" creationId="{00000000-0000-0000-0000-000000000000}"/>
      <ac:txMk cp="0" len="21">
        <ac:context len="22" hash="3736955895"/>
      </ac:txMk>
    </ac:txMkLst>
    <p188:pos x="5709654" y="374185"/>
    <p188:txBody>
      <a:bodyPr/>
      <a:lstStyle/>
      <a:p>
        <a:r>
          <a:rPr lang="ru-RU"/>
          <a:t>Не надо по-русски?</a:t>
        </a:r>
      </a:p>
    </p188:txBody>
  </p188:cm>
  <p188:cm id="{F95926B9-6A79-4317-811C-F917FAB65F67}" authorId="{5ACFCE7E-7C62-E9B7-13FC-B600E2286EFF}" created="2023-06-20T17:13:51.81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791268008" sldId="330"/>
      <ac:spMk id="22" creationId="{00000000-0000-0000-0000-000000000000}"/>
      <ac:txMk cp="222" len="151">
        <ac:context len="786" hash="3281373243"/>
      </ac:txMk>
    </ac:txMkLst>
    <p188:pos x="7988812" y="1504216"/>
    <p188:txBody>
      <a:bodyPr/>
      <a:lstStyle/>
      <a:p>
        <a:r>
          <a:rPr lang="ru-RU"/>
          <a:t>Выберите тип списка, который нравится.</a:t>
        </a:r>
      </a:p>
    </p188:txBody>
  </p188:cm>
</p188:cmLst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image" Target="../media/image23.wmf"/><Relationship Id="rId7" Type="http://schemas.openxmlformats.org/officeDocument/2006/relationships/image" Target="../media/image27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13" Type="http://schemas.openxmlformats.org/officeDocument/2006/relationships/image" Target="../media/image51.wmf"/><Relationship Id="rId3" Type="http://schemas.openxmlformats.org/officeDocument/2006/relationships/image" Target="../media/image41.wmf"/><Relationship Id="rId7" Type="http://schemas.openxmlformats.org/officeDocument/2006/relationships/image" Target="../media/image45.wmf"/><Relationship Id="rId12" Type="http://schemas.openxmlformats.org/officeDocument/2006/relationships/image" Target="../media/image50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6" Type="http://schemas.openxmlformats.org/officeDocument/2006/relationships/image" Target="../media/image44.wmf"/><Relationship Id="rId11" Type="http://schemas.openxmlformats.org/officeDocument/2006/relationships/image" Target="../media/image49.wmf"/><Relationship Id="rId5" Type="http://schemas.openxmlformats.org/officeDocument/2006/relationships/image" Target="../media/image43.wmf"/><Relationship Id="rId10" Type="http://schemas.openxmlformats.org/officeDocument/2006/relationships/image" Target="../media/image48.wmf"/><Relationship Id="rId4" Type="http://schemas.openxmlformats.org/officeDocument/2006/relationships/image" Target="../media/image42.wmf"/><Relationship Id="rId9" Type="http://schemas.openxmlformats.org/officeDocument/2006/relationships/image" Target="../media/image4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image" Target="../media/image64.wmf"/><Relationship Id="rId7" Type="http://schemas.openxmlformats.org/officeDocument/2006/relationships/image" Target="../media/image68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6" Type="http://schemas.openxmlformats.org/officeDocument/2006/relationships/image" Target="../media/image67.wmf"/><Relationship Id="rId5" Type="http://schemas.openxmlformats.org/officeDocument/2006/relationships/image" Target="../media/image66.wmf"/><Relationship Id="rId10" Type="http://schemas.openxmlformats.org/officeDocument/2006/relationships/image" Target="../media/image71.wmf"/><Relationship Id="rId4" Type="http://schemas.openxmlformats.org/officeDocument/2006/relationships/image" Target="../media/image65.wmf"/><Relationship Id="rId9" Type="http://schemas.openxmlformats.org/officeDocument/2006/relationships/image" Target="../media/image7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B266E0-2B25-49DD-BB51-7DC31974406C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733DB-D2F4-4C9D-85EF-3D4FFF57A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70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D8D4D-C106-496C-86E9-1BD2E307AA09}" type="datetime1">
              <a:rPr lang="ru-RU" smtClean="0"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BFCC-9734-4BB6-B7AC-9DA4656B9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8BCE-DAAB-4571-A23D-98B768566686}" type="datetime1">
              <a:rPr lang="ru-RU" smtClean="0"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BFCC-9734-4BB6-B7AC-9DA4656B9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C20AF-9CDD-4F6E-84B8-C24A6BA51B3E}" type="datetime1">
              <a:rPr lang="ru-RU" smtClean="0"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BFCC-9734-4BB6-B7AC-9DA4656B9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23FCE-5883-442C-83F5-EA83DA1AACE2}" type="datetime1">
              <a:rPr lang="ru-RU" smtClean="0"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BFCC-9734-4BB6-B7AC-9DA4656B9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0A694-8802-46D4-B8CD-FD8E8B8B9970}" type="datetime1">
              <a:rPr lang="ru-RU" smtClean="0"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BFCC-9734-4BB6-B7AC-9DA4656B9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A54C3-12B4-4136-A166-47D88F6AC428}" type="datetime1">
              <a:rPr lang="ru-RU" smtClean="0"/>
              <a:t>21.06.2023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BFCC-9734-4BB6-B7AC-9DA4656B9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62A10-A6A2-4351-BBFE-A9DC52A735B0}" type="datetime1">
              <a:rPr lang="ru-RU" smtClean="0"/>
              <a:t>21.06.2023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BFCC-9734-4BB6-B7AC-9DA4656B9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AA235-4395-4300-AB05-1C7F08249A67}" type="datetime1">
              <a:rPr lang="ru-RU" smtClean="0"/>
              <a:t>21.06.2023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BFCC-9734-4BB6-B7AC-9DA4656B9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9A43B-D86B-4A33-B9AB-CB44B88B27A7}" type="datetime1">
              <a:rPr lang="ru-RU" smtClean="0"/>
              <a:t>21.06.2023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BFCC-9734-4BB6-B7AC-9DA4656B9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F50A0-2EA6-4B52-A42E-4C141AEF93C0}" type="datetime1">
              <a:rPr lang="ru-RU" smtClean="0"/>
              <a:t>21.06.2023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BFCC-9734-4BB6-B7AC-9DA4656B9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BFBB0-7A89-4EAE-8201-0EA8A4F7799A}" type="datetime1">
              <a:rPr lang="ru-RU" smtClean="0"/>
              <a:t>21.06.2023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BFCC-9734-4BB6-B7AC-9DA4656B9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DF486-0F85-4B1A-8FD5-BB58C7ECCFE6}" type="datetime1">
              <a:rPr lang="ru-RU" smtClean="0"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DBFCC-9734-4BB6-B7AC-9DA4656B9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13" Type="http://schemas.openxmlformats.org/officeDocument/2006/relationships/oleObject" Target="../embeddings/oleObject30.bin"/><Relationship Id="rId18" Type="http://schemas.openxmlformats.org/officeDocument/2006/relationships/image" Target="../media/image46.wmf"/><Relationship Id="rId26" Type="http://schemas.openxmlformats.org/officeDocument/2006/relationships/image" Target="../media/image50.wmf"/><Relationship Id="rId3" Type="http://schemas.openxmlformats.org/officeDocument/2006/relationships/oleObject" Target="../embeddings/oleObject25.bin"/><Relationship Id="rId21" Type="http://schemas.openxmlformats.org/officeDocument/2006/relationships/oleObject" Target="../embeddings/oleObject34.bin"/><Relationship Id="rId7" Type="http://schemas.openxmlformats.org/officeDocument/2006/relationships/oleObject" Target="../embeddings/oleObject27.bin"/><Relationship Id="rId12" Type="http://schemas.openxmlformats.org/officeDocument/2006/relationships/image" Target="../media/image43.wmf"/><Relationship Id="rId17" Type="http://schemas.openxmlformats.org/officeDocument/2006/relationships/oleObject" Target="../embeddings/oleObject32.bin"/><Relationship Id="rId25" Type="http://schemas.openxmlformats.org/officeDocument/2006/relationships/oleObject" Target="../embeddings/oleObject36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5.wmf"/><Relationship Id="rId20" Type="http://schemas.openxmlformats.org/officeDocument/2006/relationships/image" Target="../media/image47.wmf"/><Relationship Id="rId29" Type="http://schemas.openxmlformats.org/officeDocument/2006/relationships/image" Target="../media/image51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40.wmf"/><Relationship Id="rId11" Type="http://schemas.openxmlformats.org/officeDocument/2006/relationships/oleObject" Target="../embeddings/oleObject29.bin"/><Relationship Id="rId24" Type="http://schemas.openxmlformats.org/officeDocument/2006/relationships/image" Target="../media/image49.wmf"/><Relationship Id="rId5" Type="http://schemas.openxmlformats.org/officeDocument/2006/relationships/oleObject" Target="../embeddings/oleObject26.bin"/><Relationship Id="rId15" Type="http://schemas.openxmlformats.org/officeDocument/2006/relationships/oleObject" Target="../embeddings/oleObject31.bin"/><Relationship Id="rId23" Type="http://schemas.openxmlformats.org/officeDocument/2006/relationships/oleObject" Target="../embeddings/oleObject35.bin"/><Relationship Id="rId28" Type="http://schemas.openxmlformats.org/officeDocument/2006/relationships/oleObject" Target="../embeddings/oleObject38.bin"/><Relationship Id="rId10" Type="http://schemas.openxmlformats.org/officeDocument/2006/relationships/image" Target="../media/image42.wmf"/><Relationship Id="rId19" Type="http://schemas.openxmlformats.org/officeDocument/2006/relationships/oleObject" Target="../embeddings/oleObject33.bin"/><Relationship Id="rId4" Type="http://schemas.openxmlformats.org/officeDocument/2006/relationships/image" Target="../media/image39.wmf"/><Relationship Id="rId9" Type="http://schemas.openxmlformats.org/officeDocument/2006/relationships/oleObject" Target="../embeddings/oleObject28.bin"/><Relationship Id="rId14" Type="http://schemas.openxmlformats.org/officeDocument/2006/relationships/image" Target="../media/image44.wmf"/><Relationship Id="rId22" Type="http://schemas.openxmlformats.org/officeDocument/2006/relationships/image" Target="../media/image48.wmf"/><Relationship Id="rId27" Type="http://schemas.openxmlformats.org/officeDocument/2006/relationships/oleObject" Target="../embeddings/oleObject37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13" Type="http://schemas.openxmlformats.org/officeDocument/2006/relationships/oleObject" Target="../embeddings/oleObject46.bin"/><Relationship Id="rId18" Type="http://schemas.openxmlformats.org/officeDocument/2006/relationships/image" Target="../media/image69.wmf"/><Relationship Id="rId3" Type="http://schemas.openxmlformats.org/officeDocument/2006/relationships/oleObject" Target="../embeddings/oleObject41.bin"/><Relationship Id="rId21" Type="http://schemas.openxmlformats.org/officeDocument/2006/relationships/oleObject" Target="../embeddings/oleObject50.bin"/><Relationship Id="rId7" Type="http://schemas.openxmlformats.org/officeDocument/2006/relationships/oleObject" Target="../embeddings/oleObject43.bin"/><Relationship Id="rId12" Type="http://schemas.openxmlformats.org/officeDocument/2006/relationships/image" Target="../media/image66.wmf"/><Relationship Id="rId17" Type="http://schemas.openxmlformats.org/officeDocument/2006/relationships/oleObject" Target="../embeddings/oleObject48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8.wmf"/><Relationship Id="rId20" Type="http://schemas.openxmlformats.org/officeDocument/2006/relationships/image" Target="../media/image70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63.wmf"/><Relationship Id="rId11" Type="http://schemas.openxmlformats.org/officeDocument/2006/relationships/oleObject" Target="../embeddings/oleObject45.bin"/><Relationship Id="rId5" Type="http://schemas.openxmlformats.org/officeDocument/2006/relationships/oleObject" Target="../embeddings/oleObject42.bin"/><Relationship Id="rId15" Type="http://schemas.openxmlformats.org/officeDocument/2006/relationships/oleObject" Target="../embeddings/oleObject47.bin"/><Relationship Id="rId10" Type="http://schemas.openxmlformats.org/officeDocument/2006/relationships/image" Target="../media/image65.wmf"/><Relationship Id="rId19" Type="http://schemas.openxmlformats.org/officeDocument/2006/relationships/oleObject" Target="../embeddings/oleObject49.bin"/><Relationship Id="rId4" Type="http://schemas.openxmlformats.org/officeDocument/2006/relationships/image" Target="../media/image62.wmf"/><Relationship Id="rId9" Type="http://schemas.openxmlformats.org/officeDocument/2006/relationships/oleObject" Target="../embeddings/oleObject44.bin"/><Relationship Id="rId14" Type="http://schemas.openxmlformats.org/officeDocument/2006/relationships/image" Target="../media/image67.wmf"/><Relationship Id="rId22" Type="http://schemas.openxmlformats.org/officeDocument/2006/relationships/image" Target="../media/image71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74.wmf"/><Relationship Id="rId4" Type="http://schemas.openxmlformats.org/officeDocument/2006/relationships/oleObject" Target="../embeddings/oleObject5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mailto:nbykov2006@yandex.r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8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.wmf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6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ITMO-NSS-team/EPDE" TargetMode="Externa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7" Type="http://schemas.microsoft.com/office/2018/10/relationships/comments" Target="../comments/modernComment_14A_2F29CAA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5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oleObject" Target="../embeddings/oleObject12.bin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20.wmf"/><Relationship Id="rId4" Type="http://schemas.openxmlformats.org/officeDocument/2006/relationships/image" Target="../media/image17.wmf"/><Relationship Id="rId9" Type="http://schemas.openxmlformats.org/officeDocument/2006/relationships/image" Target="../media/image19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oleObject" Target="../embeddings/oleObject18.bin"/><Relationship Id="rId18" Type="http://schemas.openxmlformats.org/officeDocument/2006/relationships/image" Target="../media/image25.wmf"/><Relationship Id="rId3" Type="http://schemas.openxmlformats.org/officeDocument/2006/relationships/image" Target="../media/image29.png"/><Relationship Id="rId21" Type="http://schemas.openxmlformats.org/officeDocument/2006/relationships/oleObject" Target="../embeddings/oleObject23.bin"/><Relationship Id="rId7" Type="http://schemas.openxmlformats.org/officeDocument/2006/relationships/image" Target="../media/image22.wmf"/><Relationship Id="rId12" Type="http://schemas.openxmlformats.org/officeDocument/2006/relationships/image" Target="../media/image23.wmf"/><Relationship Id="rId17" Type="http://schemas.openxmlformats.org/officeDocument/2006/relationships/oleObject" Target="../embeddings/oleObject21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4.wmf"/><Relationship Id="rId20" Type="http://schemas.openxmlformats.org/officeDocument/2006/relationships/image" Target="../media/image26.wmf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6.bin"/><Relationship Id="rId11" Type="http://schemas.openxmlformats.org/officeDocument/2006/relationships/oleObject" Target="../embeddings/oleObject17.bin"/><Relationship Id="rId24" Type="http://schemas.openxmlformats.org/officeDocument/2006/relationships/image" Target="../media/image28.wmf"/><Relationship Id="rId5" Type="http://schemas.openxmlformats.org/officeDocument/2006/relationships/image" Target="../media/image21.wmf"/><Relationship Id="rId15" Type="http://schemas.openxmlformats.org/officeDocument/2006/relationships/oleObject" Target="../embeddings/oleObject20.bin"/><Relationship Id="rId23" Type="http://schemas.openxmlformats.org/officeDocument/2006/relationships/oleObject" Target="../embeddings/oleObject24.bin"/><Relationship Id="rId10" Type="http://schemas.openxmlformats.org/officeDocument/2006/relationships/image" Target="../media/image32.png"/><Relationship Id="rId19" Type="http://schemas.openxmlformats.org/officeDocument/2006/relationships/oleObject" Target="../embeddings/oleObject22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31.png"/><Relationship Id="rId14" Type="http://schemas.openxmlformats.org/officeDocument/2006/relationships/oleObject" Target="../embeddings/oleObject19.bin"/><Relationship Id="rId22" Type="http://schemas.openxmlformats.org/officeDocument/2006/relationships/image" Target="../media/image2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  <a:alpha val="1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340768"/>
            <a:ext cx="8501122" cy="1357322"/>
          </a:xfrm>
        </p:spPr>
        <p:txBody>
          <a:bodyPr>
            <a:noAutofit/>
          </a:bodyPr>
          <a:lstStyle/>
          <a:p>
            <a:r>
              <a:rPr lang="ru-RU" sz="3000" b="1" dirty="0"/>
              <a:t>Методы восстановления уравнения в частных производных: приложение к физическим и инженерным задачам</a:t>
            </a:r>
            <a:endParaRPr lang="ru-RU" sz="3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BFCC-9734-4BB6-B7AC-9DA4656B9F35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5" name="Rectangle 12"/>
          <p:cNvSpPr txBox="1">
            <a:spLocks noChangeArrowheads="1"/>
          </p:cNvSpPr>
          <p:nvPr/>
        </p:nvSpPr>
        <p:spPr bwMode="auto">
          <a:xfrm>
            <a:off x="1331640" y="3153767"/>
            <a:ext cx="6768752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2000" b="1" dirty="0" smtClean="0"/>
              <a:t>Н</a:t>
            </a:r>
            <a:r>
              <a:rPr lang="en-US" sz="2000" b="1" dirty="0" smtClean="0"/>
              <a:t>. </a:t>
            </a:r>
            <a:r>
              <a:rPr lang="ru-RU" sz="2000" b="1" dirty="0" smtClean="0"/>
              <a:t>Ю</a:t>
            </a:r>
            <a:r>
              <a:rPr lang="en-US" sz="2000" b="1" dirty="0" smtClean="0"/>
              <a:t>. </a:t>
            </a:r>
            <a:r>
              <a:rPr lang="ru-RU" sz="2000" b="1" dirty="0" smtClean="0"/>
              <a:t>Быков</a:t>
            </a:r>
            <a:r>
              <a:rPr lang="en-US" sz="2000" baseline="30000" dirty="0"/>
              <a:t> </a:t>
            </a:r>
            <a:r>
              <a:rPr lang="en-US" sz="2000" baseline="30000" dirty="0" smtClean="0"/>
              <a:t>1,2</a:t>
            </a:r>
            <a:r>
              <a:rPr lang="en-US" sz="2000" b="1" dirty="0" smtClean="0"/>
              <a:t>, </a:t>
            </a:r>
            <a:r>
              <a:rPr lang="ru-RU" sz="2000" b="1" dirty="0" smtClean="0"/>
              <a:t>А</a:t>
            </a:r>
            <a:r>
              <a:rPr lang="en-US" sz="2000" b="1" dirty="0" smtClean="0"/>
              <a:t>. </a:t>
            </a:r>
            <a:r>
              <a:rPr lang="ru-RU" sz="2000" b="1" dirty="0" smtClean="0"/>
              <a:t>А</a:t>
            </a:r>
            <a:r>
              <a:rPr lang="en-US" sz="2000" b="1" dirty="0" smtClean="0"/>
              <a:t>. </a:t>
            </a:r>
            <a:r>
              <a:rPr lang="ru-RU" sz="2000" b="1" dirty="0" smtClean="0"/>
              <a:t>Хватов</a:t>
            </a:r>
            <a:r>
              <a:rPr lang="en-US" sz="2000" baseline="30000" dirty="0"/>
              <a:t> 1</a:t>
            </a:r>
            <a:r>
              <a:rPr lang="en-US" sz="2000" b="1" dirty="0" smtClean="0"/>
              <a:t>,  </a:t>
            </a:r>
            <a:r>
              <a:rPr lang="ru-RU" sz="2000" b="1" dirty="0" smtClean="0"/>
              <a:t>Т</a:t>
            </a:r>
            <a:r>
              <a:rPr lang="en-US" sz="2000" b="1" dirty="0" smtClean="0"/>
              <a:t>. </a:t>
            </a:r>
            <a:r>
              <a:rPr lang="ru-RU" sz="2000" b="1" dirty="0" smtClean="0"/>
              <a:t>А</a:t>
            </a:r>
            <a:r>
              <a:rPr lang="en-US" sz="2000" b="1" dirty="0" smtClean="0"/>
              <a:t>. </a:t>
            </a:r>
            <a:r>
              <a:rPr lang="ru-RU" sz="2000" b="1" dirty="0" smtClean="0"/>
              <a:t>Андреева</a:t>
            </a:r>
            <a:r>
              <a:rPr lang="en-US" sz="2000" baseline="30000" dirty="0"/>
              <a:t> </a:t>
            </a:r>
            <a:r>
              <a:rPr lang="en-US" sz="2000" baseline="30000" dirty="0" smtClean="0"/>
              <a:t>1,2</a:t>
            </a:r>
            <a:r>
              <a:rPr lang="en-US" sz="2000" b="1" dirty="0" smtClean="0"/>
              <a:t>,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А</a:t>
            </a:r>
            <a:r>
              <a:rPr lang="en-US" sz="2000" b="1" dirty="0" smtClean="0"/>
              <a:t>. </a:t>
            </a:r>
            <a:r>
              <a:rPr lang="ru-RU" sz="2000" b="1" dirty="0" smtClean="0"/>
              <a:t>Я</a:t>
            </a:r>
            <a:r>
              <a:rPr lang="en-US" sz="2000" b="1" dirty="0" smtClean="0"/>
              <a:t>. </a:t>
            </a:r>
            <a:r>
              <a:rPr lang="ru-RU" sz="2000" b="1" dirty="0" smtClean="0"/>
              <a:t>Лукин</a:t>
            </a:r>
            <a:r>
              <a:rPr lang="en-US" sz="2000" baseline="30000" dirty="0"/>
              <a:t> </a:t>
            </a:r>
            <a:r>
              <a:rPr lang="en-US" sz="2000" baseline="30000" dirty="0" smtClean="0"/>
              <a:t>2</a:t>
            </a:r>
            <a:r>
              <a:rPr lang="en-US" sz="2000" b="1" dirty="0" smtClean="0"/>
              <a:t>,  </a:t>
            </a:r>
            <a:r>
              <a:rPr lang="ru-RU" sz="2000" b="1" dirty="0" smtClean="0"/>
              <a:t>М</a:t>
            </a:r>
            <a:r>
              <a:rPr lang="en-US" sz="2000" b="1" dirty="0" smtClean="0"/>
              <a:t>. </a:t>
            </a:r>
            <a:r>
              <a:rPr lang="ru-RU" sz="2000" b="1" dirty="0" smtClean="0"/>
              <a:t>А</a:t>
            </a:r>
            <a:r>
              <a:rPr lang="en-US" sz="2000" b="1" dirty="0" smtClean="0"/>
              <a:t>. </a:t>
            </a:r>
            <a:r>
              <a:rPr lang="ru-RU" sz="2000" b="1" dirty="0" smtClean="0"/>
              <a:t>Масляев</a:t>
            </a:r>
            <a:r>
              <a:rPr lang="en-US" sz="2000" baseline="30000" dirty="0"/>
              <a:t> 1</a:t>
            </a:r>
            <a:r>
              <a:rPr lang="en-US" sz="2000" b="1" dirty="0" smtClean="0"/>
              <a:t>, </a:t>
            </a:r>
            <a:r>
              <a:rPr lang="ru-RU" sz="2000" b="1" dirty="0" smtClean="0"/>
              <a:t>Н</a:t>
            </a:r>
            <a:r>
              <a:rPr lang="en-US" sz="2000" b="1" dirty="0" smtClean="0"/>
              <a:t>. </a:t>
            </a:r>
            <a:r>
              <a:rPr lang="ru-RU" sz="2000" b="1" dirty="0" smtClean="0"/>
              <a:t>В</a:t>
            </a:r>
            <a:r>
              <a:rPr lang="en-US" sz="2000" b="1" dirty="0" smtClean="0"/>
              <a:t>. </a:t>
            </a:r>
            <a:r>
              <a:rPr lang="ru-RU" sz="2000" b="1" dirty="0" smtClean="0"/>
              <a:t>Образцов</a:t>
            </a:r>
            <a:r>
              <a:rPr lang="en-US" sz="2000" baseline="30000" dirty="0"/>
              <a:t> </a:t>
            </a:r>
            <a:r>
              <a:rPr lang="en-US" sz="2000" baseline="30000" dirty="0" smtClean="0"/>
              <a:t>1,2</a:t>
            </a:r>
            <a:r>
              <a:rPr lang="en-US" sz="2000" b="1" dirty="0" smtClean="0"/>
              <a:t>,</a:t>
            </a:r>
            <a:endParaRPr lang="ru-RU" sz="2000" b="1" dirty="0" smtClean="0"/>
          </a:p>
          <a:p>
            <a:pPr algn="ctr"/>
            <a:r>
              <a:rPr lang="en-US" sz="2000" b="1" dirty="0" smtClean="0"/>
              <a:t> </a:t>
            </a:r>
            <a:r>
              <a:rPr lang="ru-RU" sz="2000" b="1" dirty="0" smtClean="0"/>
              <a:t>А</a:t>
            </a:r>
            <a:r>
              <a:rPr lang="en-US" sz="2000" b="1" dirty="0" smtClean="0"/>
              <a:t>. </a:t>
            </a:r>
            <a:r>
              <a:rPr lang="ru-RU" sz="2000" b="1" dirty="0" smtClean="0"/>
              <a:t>В</a:t>
            </a:r>
            <a:r>
              <a:rPr lang="en-US" sz="2000" b="1" dirty="0" smtClean="0"/>
              <a:t>. </a:t>
            </a:r>
            <a:r>
              <a:rPr lang="ru-RU" sz="2000" b="1" dirty="0" smtClean="0"/>
              <a:t>Суров</a:t>
            </a:r>
            <a:r>
              <a:rPr lang="en-US" sz="2000" baseline="30000" dirty="0"/>
              <a:t> </a:t>
            </a:r>
            <a:r>
              <a:rPr lang="en-US" sz="2000" baseline="30000" dirty="0" smtClean="0"/>
              <a:t>1,3</a:t>
            </a:r>
            <a:r>
              <a:rPr lang="en-US" sz="2000" b="1" dirty="0" smtClean="0"/>
              <a:t>,</a:t>
            </a:r>
            <a:r>
              <a:rPr lang="ru-RU" sz="2000" b="1" dirty="0" smtClean="0"/>
              <a:t> А.В. Бухановский</a:t>
            </a:r>
            <a:r>
              <a:rPr lang="en-US" sz="2000" baseline="30000" dirty="0"/>
              <a:t> 1</a:t>
            </a:r>
            <a:r>
              <a:rPr lang="en-US" sz="2000" b="1" dirty="0" smtClean="0"/>
              <a:t> </a:t>
            </a:r>
          </a:p>
          <a:p>
            <a:pPr algn="ctr"/>
            <a:endParaRPr lang="ru-RU" sz="2000" b="1" dirty="0" smtClean="0"/>
          </a:p>
          <a:p>
            <a:pPr algn="ctr"/>
            <a:r>
              <a:rPr lang="en-US" sz="1600" baseline="30000" dirty="0" smtClean="0"/>
              <a:t>1</a:t>
            </a:r>
            <a:r>
              <a:rPr lang="ru-RU" sz="1600" dirty="0" smtClean="0"/>
              <a:t>Университет ИТМО</a:t>
            </a:r>
            <a:r>
              <a:rPr lang="en-US" sz="1600" dirty="0" smtClean="0"/>
              <a:t> </a:t>
            </a:r>
          </a:p>
          <a:p>
            <a:pPr algn="ctr"/>
            <a:r>
              <a:rPr lang="en-US" sz="1600" baseline="30000" dirty="0" smtClean="0"/>
              <a:t>2</a:t>
            </a:r>
            <a:r>
              <a:rPr lang="ru-RU" sz="1600" dirty="0" smtClean="0"/>
              <a:t>Санкт-Петербургский </a:t>
            </a:r>
            <a:r>
              <a:rPr lang="ru-RU" sz="1600" dirty="0"/>
              <a:t>политехнический университет Петра </a:t>
            </a:r>
            <a:r>
              <a:rPr lang="ru-RU" sz="1600" dirty="0" smtClean="0"/>
              <a:t>Великого</a:t>
            </a:r>
          </a:p>
          <a:p>
            <a:pPr algn="ctr"/>
            <a:r>
              <a:rPr lang="ru-RU" sz="1600" baseline="30000" dirty="0" smtClean="0"/>
              <a:t>3</a:t>
            </a:r>
            <a:r>
              <a:rPr lang="ru-RU" sz="1600" dirty="0" smtClean="0"/>
              <a:t>ИЭЭ РАН</a:t>
            </a:r>
            <a:endParaRPr lang="ru-RU" sz="1600" dirty="0"/>
          </a:p>
          <a:p>
            <a:pPr algn="ctr"/>
            <a:endParaRPr lang="ru-RU" sz="1600" dirty="0" smtClean="0"/>
          </a:p>
          <a:p>
            <a:pPr algn="ctr"/>
            <a:endParaRPr lang="en-US" sz="1600" dirty="0" smtClean="0"/>
          </a:p>
          <a:p>
            <a:pPr algn="ctr"/>
            <a:endParaRPr lang="en-US" sz="2800" b="1" dirty="0">
              <a:latin typeface="Calibri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23528" y="5505657"/>
            <a:ext cx="8501122" cy="13573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DLCP-2023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51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52" name="Rectangle 20"/>
          <p:cNvSpPr>
            <a:spLocks noChangeArrowheads="1"/>
          </p:cNvSpPr>
          <p:nvPr/>
        </p:nvSpPr>
        <p:spPr bwMode="auto">
          <a:xfrm>
            <a:off x="0" y="304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54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55" name="Rectangle 23"/>
          <p:cNvSpPr>
            <a:spLocks noChangeArrowheads="1"/>
          </p:cNvSpPr>
          <p:nvPr/>
        </p:nvSpPr>
        <p:spPr bwMode="auto">
          <a:xfrm>
            <a:off x="0" y="296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57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60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BFCC-9734-4BB6-B7AC-9DA4656B9F35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35" name="Заголовок 1"/>
          <p:cNvSpPr>
            <a:spLocks noGrp="1"/>
          </p:cNvSpPr>
          <p:nvPr>
            <p:ph type="ctrTitle"/>
          </p:nvPr>
        </p:nvSpPr>
        <p:spPr>
          <a:xfrm>
            <a:off x="428596" y="214290"/>
            <a:ext cx="8358246" cy="714380"/>
          </a:xfrm>
        </p:spPr>
        <p:txBody>
          <a:bodyPr>
            <a:normAutofit/>
          </a:bodyPr>
          <a:lstStyle/>
          <a:p>
            <a:r>
              <a:rPr lang="ru-RU" sz="2600" dirty="0" smtClean="0"/>
              <a:t>ФИЗИКА</a:t>
            </a:r>
            <a:r>
              <a:rPr lang="en-US" sz="2600" dirty="0" smtClean="0"/>
              <a:t>: </a:t>
            </a:r>
            <a:r>
              <a:rPr lang="ru-RU" sz="2600" dirty="0" smtClean="0"/>
              <a:t>восстановление уравнения теплопереноса</a:t>
            </a:r>
            <a:endParaRPr lang="ru-RU" sz="2600" dirty="0"/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395536" y="1124744"/>
            <a:ext cx="79928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Эксперимент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импульсный нагрев среды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затопленным горизонтальным цилиндром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155630" y="3726043"/>
            <a:ext cx="979853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148064" y="3972292"/>
            <a:ext cx="105022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Rectangle 202"/>
          <p:cNvSpPr>
            <a:spLocks noChangeArrowheads="1"/>
          </p:cNvSpPr>
          <p:nvPr/>
        </p:nvSpPr>
        <p:spPr bwMode="auto">
          <a:xfrm>
            <a:off x="4501008" y="161203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5" name="Rectangle 204"/>
          <p:cNvSpPr>
            <a:spLocks noChangeArrowheads="1"/>
          </p:cNvSpPr>
          <p:nvPr/>
        </p:nvSpPr>
        <p:spPr bwMode="auto">
          <a:xfrm>
            <a:off x="3708920" y="2077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7" name="Rectangle 206"/>
          <p:cNvSpPr>
            <a:spLocks noChangeArrowheads="1"/>
          </p:cNvSpPr>
          <p:nvPr/>
        </p:nvSpPr>
        <p:spPr bwMode="auto">
          <a:xfrm>
            <a:off x="5725144" y="209642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9" name="Rectangle 208"/>
          <p:cNvSpPr>
            <a:spLocks noChangeArrowheads="1"/>
          </p:cNvSpPr>
          <p:nvPr/>
        </p:nvSpPr>
        <p:spPr bwMode="auto">
          <a:xfrm>
            <a:off x="2844824" y="308235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7" name="Rectangle 214"/>
          <p:cNvSpPr>
            <a:spLocks noChangeArrowheads="1"/>
          </p:cNvSpPr>
          <p:nvPr/>
        </p:nvSpPr>
        <p:spPr bwMode="auto">
          <a:xfrm>
            <a:off x="3852936" y="358641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0" name="Rectangle 222"/>
          <p:cNvSpPr>
            <a:spLocks noChangeArrowheads="1"/>
          </p:cNvSpPr>
          <p:nvPr/>
        </p:nvSpPr>
        <p:spPr bwMode="auto">
          <a:xfrm>
            <a:off x="6013176" y="50753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2" name="Rectangle 224"/>
          <p:cNvSpPr>
            <a:spLocks noChangeArrowheads="1"/>
          </p:cNvSpPr>
          <p:nvPr/>
        </p:nvSpPr>
        <p:spPr bwMode="auto">
          <a:xfrm>
            <a:off x="4356992" y="552157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3823592" y="280582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1484784"/>
            <a:ext cx="4464495" cy="238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Рисунок 630360907" descr="Изображение выглядит как внутренний, прибор, оборудование, загроможденныйАвтоматически созданное описа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502" y="1484784"/>
            <a:ext cx="1542556" cy="238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323528" y="3838396"/>
            <a:ext cx="856895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данных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AutoNum type="arabicParenR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Сильная разреженность пространственных измерений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6 точек на расстоянии 0.6, 1.1, 1.6, 2.1, 2.6, 3.1 мм.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Дискретность по времени 2мс.</a:t>
            </a: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AutoNum type="arabicParenR" startAt="2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Аддитивный гауссов шум. Уровень шума – 0.024К, что составляет от 0.3 до 1%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максимума температуры при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минимальном удалении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проволоки.</a:t>
            </a: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AutoNum type="arabicParenR" startAt="3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Нестационарный характер нагрева – время импульса равно 30с.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AutoNum type="arabicParenR" startAt="3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Рассматривается нагрев вязкой жидкости – глицерина 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=8000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25С). Для относительно малого времени нагрева в зависимости от мощности нагревателя могут наблюдаться как режим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диффузии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без конвективного движения среды, так и режим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конвекции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arenR" startAt="3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Одномерный характер данных – измерения вдоль вертикали от поволоки.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AutoNum type="arabicParenR" startAt="3"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77" y="1463298"/>
            <a:ext cx="2130699" cy="240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2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51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52" name="Rectangle 20"/>
          <p:cNvSpPr>
            <a:spLocks noChangeArrowheads="1"/>
          </p:cNvSpPr>
          <p:nvPr/>
        </p:nvSpPr>
        <p:spPr bwMode="auto">
          <a:xfrm>
            <a:off x="0" y="304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54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55" name="Rectangle 23"/>
          <p:cNvSpPr>
            <a:spLocks noChangeArrowheads="1"/>
          </p:cNvSpPr>
          <p:nvPr/>
        </p:nvSpPr>
        <p:spPr bwMode="auto">
          <a:xfrm>
            <a:off x="0" y="296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57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60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5" name="Заголовок 1"/>
          <p:cNvSpPr>
            <a:spLocks noGrp="1"/>
          </p:cNvSpPr>
          <p:nvPr>
            <p:ph type="ctrTitle"/>
          </p:nvPr>
        </p:nvSpPr>
        <p:spPr>
          <a:xfrm>
            <a:off x="428596" y="214290"/>
            <a:ext cx="8358246" cy="714380"/>
          </a:xfrm>
        </p:spPr>
        <p:txBody>
          <a:bodyPr>
            <a:normAutofit/>
          </a:bodyPr>
          <a:lstStyle/>
          <a:p>
            <a:r>
              <a:rPr lang="ru-RU" sz="2600" dirty="0" smtClean="0"/>
              <a:t>ФИЗИКА</a:t>
            </a:r>
            <a:r>
              <a:rPr lang="en-US" sz="2600" dirty="0" smtClean="0"/>
              <a:t>: </a:t>
            </a:r>
            <a:r>
              <a:rPr lang="ru-RU" sz="2600" dirty="0" smtClean="0"/>
              <a:t>восстановление уравнения теплопереноса</a:t>
            </a:r>
            <a:endParaRPr lang="ru-RU" sz="2600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155630" y="3726043"/>
            <a:ext cx="979853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Rectangle 202"/>
          <p:cNvSpPr>
            <a:spLocks noChangeArrowheads="1"/>
          </p:cNvSpPr>
          <p:nvPr/>
        </p:nvSpPr>
        <p:spPr bwMode="auto">
          <a:xfrm>
            <a:off x="4501008" y="161203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5" name="Rectangle 204"/>
          <p:cNvSpPr>
            <a:spLocks noChangeArrowheads="1"/>
          </p:cNvSpPr>
          <p:nvPr/>
        </p:nvSpPr>
        <p:spPr bwMode="auto">
          <a:xfrm>
            <a:off x="3708920" y="2077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7" name="Rectangle 206"/>
          <p:cNvSpPr>
            <a:spLocks noChangeArrowheads="1"/>
          </p:cNvSpPr>
          <p:nvPr/>
        </p:nvSpPr>
        <p:spPr bwMode="auto">
          <a:xfrm>
            <a:off x="5725144" y="209642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9" name="Rectangle 208"/>
          <p:cNvSpPr>
            <a:spLocks noChangeArrowheads="1"/>
          </p:cNvSpPr>
          <p:nvPr/>
        </p:nvSpPr>
        <p:spPr bwMode="auto">
          <a:xfrm>
            <a:off x="2844824" y="308235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7" name="Rectangle 214"/>
          <p:cNvSpPr>
            <a:spLocks noChangeArrowheads="1"/>
          </p:cNvSpPr>
          <p:nvPr/>
        </p:nvSpPr>
        <p:spPr bwMode="auto">
          <a:xfrm>
            <a:off x="3852936" y="358641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0" name="Rectangle 222"/>
          <p:cNvSpPr>
            <a:spLocks noChangeArrowheads="1"/>
          </p:cNvSpPr>
          <p:nvPr/>
        </p:nvSpPr>
        <p:spPr bwMode="auto">
          <a:xfrm>
            <a:off x="6013176" y="50753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3823592" y="280582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29167" y="4365104"/>
            <a:ext cx="86793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Две мощности нагрева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:  (1) </a:t>
            </a:r>
            <a:r>
              <a:rPr lang="pl-PL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Q</a:t>
            </a:r>
            <a:r>
              <a:rPr lang="pl-PL" sz="1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V</a:t>
            </a:r>
            <a: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= 0.38 </a:t>
            </a:r>
            <a:r>
              <a:rPr lang="pl-PL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W/mm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^</a:t>
            </a:r>
            <a:r>
              <a:rPr lang="pl-PL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</a:t>
            </a:r>
            <a:r>
              <a:rPr lang="pl-PL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(2) </a:t>
            </a:r>
            <a:r>
              <a:rPr lang="pl-PL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Q</a:t>
            </a:r>
            <a:r>
              <a:rPr lang="pl-PL" sz="1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V</a:t>
            </a:r>
            <a:r>
              <a:rPr lang="pl-PL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= 1.83 </a:t>
            </a:r>
            <a:r>
              <a:rPr lang="pl-PL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W/mm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^</a:t>
            </a:r>
            <a:r>
              <a:rPr lang="pl-PL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endParaRPr lang="en-US" sz="16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Число Прандтля </a:t>
            </a:r>
            <a:r>
              <a:rPr lang="en-US" sz="1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Pr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= 8129,  числа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Грасгофа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и Рэлея для первого варианта нагрева проволоки –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Gr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~5.3*10</a:t>
            </a:r>
            <a:r>
              <a:rPr lang="ru-RU" sz="1600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-8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и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~4.3*10</a:t>
            </a:r>
            <a:r>
              <a:rPr lang="ru-RU" sz="1600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-4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, для второго  варианта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Gr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~2.5*10</a:t>
            </a:r>
            <a:r>
              <a:rPr lang="ru-RU" sz="1600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-7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и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~2*10</a:t>
            </a:r>
            <a:r>
              <a:rPr lang="ru-RU" sz="1600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-3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Число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Нуссельта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Nu</a:t>
            </a:r>
            <a:r>
              <a:rPr lang="en-US" sz="1600" baseline="-25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для случая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стационарного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подвода энергии к проволоке,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для первого варианта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нагрева число Нуссельта минимально и составляет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Nu</a:t>
            </a:r>
            <a:r>
              <a:rPr lang="en-US" sz="1600" baseline="-25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~ 0.45, для второго варианта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Nu</a:t>
            </a:r>
            <a:r>
              <a:rPr lang="en-US" sz="1600" baseline="-25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~ 0.54.</a:t>
            </a:r>
            <a:endParaRPr lang="ru-RU" sz="1600" dirty="0"/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10" y="1132321"/>
            <a:ext cx="4681743" cy="323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Рисунок 2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145" y="1121142"/>
            <a:ext cx="2796866" cy="320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319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51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52" name="Rectangle 20"/>
          <p:cNvSpPr>
            <a:spLocks noChangeArrowheads="1"/>
          </p:cNvSpPr>
          <p:nvPr/>
        </p:nvSpPr>
        <p:spPr bwMode="auto">
          <a:xfrm>
            <a:off x="0" y="304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54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55" name="Rectangle 23"/>
          <p:cNvSpPr>
            <a:spLocks noChangeArrowheads="1"/>
          </p:cNvSpPr>
          <p:nvPr/>
        </p:nvSpPr>
        <p:spPr bwMode="auto">
          <a:xfrm>
            <a:off x="0" y="296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57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60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5" name="Заголовок 1"/>
          <p:cNvSpPr>
            <a:spLocks noGrp="1"/>
          </p:cNvSpPr>
          <p:nvPr>
            <p:ph type="ctrTitle"/>
          </p:nvPr>
        </p:nvSpPr>
        <p:spPr>
          <a:xfrm>
            <a:off x="428596" y="214290"/>
            <a:ext cx="8358246" cy="714380"/>
          </a:xfrm>
        </p:spPr>
        <p:txBody>
          <a:bodyPr>
            <a:normAutofit/>
          </a:bodyPr>
          <a:lstStyle/>
          <a:p>
            <a:r>
              <a:rPr lang="ru-RU" sz="2600" dirty="0" smtClean="0"/>
              <a:t>ФИЗИКА</a:t>
            </a:r>
            <a:r>
              <a:rPr lang="en-US" sz="2600" dirty="0" smtClean="0"/>
              <a:t>: </a:t>
            </a:r>
            <a:r>
              <a:rPr lang="ru-RU" sz="2600" dirty="0" smtClean="0"/>
              <a:t>восстановление уравнения теплопереноса</a:t>
            </a:r>
            <a:endParaRPr lang="ru-RU" sz="2600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155630" y="3726043"/>
            <a:ext cx="979853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Rectangle 202"/>
          <p:cNvSpPr>
            <a:spLocks noChangeArrowheads="1"/>
          </p:cNvSpPr>
          <p:nvPr/>
        </p:nvSpPr>
        <p:spPr bwMode="auto">
          <a:xfrm>
            <a:off x="4501008" y="161203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5" name="Rectangle 204"/>
          <p:cNvSpPr>
            <a:spLocks noChangeArrowheads="1"/>
          </p:cNvSpPr>
          <p:nvPr/>
        </p:nvSpPr>
        <p:spPr bwMode="auto">
          <a:xfrm>
            <a:off x="3708920" y="2077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7" name="Rectangle 206"/>
          <p:cNvSpPr>
            <a:spLocks noChangeArrowheads="1"/>
          </p:cNvSpPr>
          <p:nvPr/>
        </p:nvSpPr>
        <p:spPr bwMode="auto">
          <a:xfrm>
            <a:off x="5725144" y="209642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9" name="Rectangle 208"/>
          <p:cNvSpPr>
            <a:spLocks noChangeArrowheads="1"/>
          </p:cNvSpPr>
          <p:nvPr/>
        </p:nvSpPr>
        <p:spPr bwMode="auto">
          <a:xfrm>
            <a:off x="2844824" y="308235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7" name="Rectangle 214"/>
          <p:cNvSpPr>
            <a:spLocks noChangeArrowheads="1"/>
          </p:cNvSpPr>
          <p:nvPr/>
        </p:nvSpPr>
        <p:spPr bwMode="auto">
          <a:xfrm>
            <a:off x="3852936" y="358641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0" name="Rectangle 222"/>
          <p:cNvSpPr>
            <a:spLocks noChangeArrowheads="1"/>
          </p:cNvSpPr>
          <p:nvPr/>
        </p:nvSpPr>
        <p:spPr bwMode="auto">
          <a:xfrm>
            <a:off x="6013176" y="50753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3823592" y="280582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620" y="1076005"/>
            <a:ext cx="5437684" cy="372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1175" y="4830251"/>
            <a:ext cx="86793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Мощности нагрева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pl-PL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Q</a:t>
            </a:r>
            <a:r>
              <a:rPr lang="pl-PL" sz="1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V</a:t>
            </a:r>
            <a: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= 0.38 </a:t>
            </a:r>
            <a:r>
              <a:rPr lang="pl-PL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W/mm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^</a:t>
            </a:r>
            <a:r>
              <a:rPr lang="pl-PL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диффузия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 Измерения в точках 0.6мм, 1.1мм, 1.6мм, 2.1мм, 2.6мм, 3.1 мм. Штриховые линии – 1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D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уравнение.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83171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0" y="5032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51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52" name="Rectangle 20"/>
          <p:cNvSpPr>
            <a:spLocks noChangeArrowheads="1"/>
          </p:cNvSpPr>
          <p:nvPr/>
        </p:nvSpPr>
        <p:spPr bwMode="auto">
          <a:xfrm>
            <a:off x="0" y="304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54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57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BFCC-9734-4BB6-B7AC-9DA4656B9F35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35" name="Заголовок 1"/>
          <p:cNvSpPr>
            <a:spLocks noGrp="1"/>
          </p:cNvSpPr>
          <p:nvPr>
            <p:ph type="ctrTitle"/>
          </p:nvPr>
        </p:nvSpPr>
        <p:spPr>
          <a:xfrm>
            <a:off x="428596" y="214290"/>
            <a:ext cx="8358246" cy="714380"/>
          </a:xfrm>
        </p:spPr>
        <p:txBody>
          <a:bodyPr>
            <a:normAutofit/>
          </a:bodyPr>
          <a:lstStyle/>
          <a:p>
            <a:r>
              <a:rPr lang="ru-RU" sz="2600" dirty="0" smtClean="0"/>
              <a:t>ФИЗИКА</a:t>
            </a:r>
            <a:r>
              <a:rPr lang="en-US" sz="2600" dirty="0" smtClean="0"/>
              <a:t>: </a:t>
            </a:r>
            <a:r>
              <a:rPr lang="ru-RU" sz="2600" dirty="0" smtClean="0"/>
              <a:t>восстановление уравнения теплопереноса</a:t>
            </a:r>
            <a:endParaRPr lang="ru-RU" sz="2600" dirty="0"/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395536" y="980728"/>
            <a:ext cx="799288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Возможные модели</a:t>
            </a: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AutoNum type="arabicParenR"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“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Диффузия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”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– 1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D</a:t>
            </a: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AutoNum type="arabicParenR"/>
            </a:pPr>
            <a:endParaRPr lang="en-US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AutoNum type="arabicParenR"/>
            </a:pP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AutoNum type="arabicParenR"/>
            </a:pPr>
            <a:endParaRPr lang="en-US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а) Гиперболическое уравнение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теплопроводности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148064" y="3972292"/>
            <a:ext cx="105022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Rectangle 202"/>
          <p:cNvSpPr>
            <a:spLocks noChangeArrowheads="1"/>
          </p:cNvSpPr>
          <p:nvPr/>
        </p:nvSpPr>
        <p:spPr bwMode="auto">
          <a:xfrm>
            <a:off x="4501008" y="161203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5" name="Rectangle 204"/>
          <p:cNvSpPr>
            <a:spLocks noChangeArrowheads="1"/>
          </p:cNvSpPr>
          <p:nvPr/>
        </p:nvSpPr>
        <p:spPr bwMode="auto">
          <a:xfrm>
            <a:off x="3708920" y="2077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7" name="Rectangle 206"/>
          <p:cNvSpPr>
            <a:spLocks noChangeArrowheads="1"/>
          </p:cNvSpPr>
          <p:nvPr/>
        </p:nvSpPr>
        <p:spPr bwMode="auto">
          <a:xfrm>
            <a:off x="5725144" y="209642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9" name="Rectangle 208"/>
          <p:cNvSpPr>
            <a:spLocks noChangeArrowheads="1"/>
          </p:cNvSpPr>
          <p:nvPr/>
        </p:nvSpPr>
        <p:spPr bwMode="auto">
          <a:xfrm>
            <a:off x="2844824" y="308235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7" name="Rectangle 214"/>
          <p:cNvSpPr>
            <a:spLocks noChangeArrowheads="1"/>
          </p:cNvSpPr>
          <p:nvPr/>
        </p:nvSpPr>
        <p:spPr bwMode="auto">
          <a:xfrm>
            <a:off x="3852936" y="358641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0" name="Rectangle 222"/>
          <p:cNvSpPr>
            <a:spLocks noChangeArrowheads="1"/>
          </p:cNvSpPr>
          <p:nvPr/>
        </p:nvSpPr>
        <p:spPr bwMode="auto">
          <a:xfrm>
            <a:off x="6013176" y="50753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2" name="Rectangle 224"/>
          <p:cNvSpPr>
            <a:spLocks noChangeArrowheads="1"/>
          </p:cNvSpPr>
          <p:nvPr/>
        </p:nvSpPr>
        <p:spPr bwMode="auto">
          <a:xfrm>
            <a:off x="4356992" y="552157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3823592" y="280582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68560" y="1879996"/>
            <a:ext cx="1074777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1783034"/>
              </p:ext>
            </p:extLst>
          </p:nvPr>
        </p:nvGraphicFramePr>
        <p:xfrm>
          <a:off x="467544" y="1556792"/>
          <a:ext cx="2376264" cy="550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49" name="Уравнение" r:id="rId3" imgW="1714500" imgH="393700" progId="Equation.3">
                  <p:embed/>
                </p:oleObj>
              </mc:Choice>
              <mc:Fallback>
                <p:oleObj name="Уравнение" r:id="rId3" imgW="1714500" imgH="3937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1556792"/>
                        <a:ext cx="2376264" cy="5500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203848" y="1808365"/>
            <a:ext cx="92062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5455870"/>
              </p:ext>
            </p:extLst>
          </p:nvPr>
        </p:nvGraphicFramePr>
        <p:xfrm>
          <a:off x="3163888" y="1465263"/>
          <a:ext cx="5192712" cy="68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50" name="Уравнение" r:id="rId5" imgW="3327120" imgH="444240" progId="Equation.3">
                  <p:embed/>
                </p:oleObj>
              </mc:Choice>
              <mc:Fallback>
                <p:oleObj name="Уравнение" r:id="rId5" imgW="3327120" imgH="4442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3888" y="1465263"/>
                        <a:ext cx="5192712" cy="6873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7740351" y="1879100"/>
            <a:ext cx="968325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1763688" y="3284984"/>
            <a:ext cx="9509457" cy="46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4118550"/>
              </p:ext>
            </p:extLst>
          </p:nvPr>
        </p:nvGraphicFramePr>
        <p:xfrm>
          <a:off x="4337124" y="2492375"/>
          <a:ext cx="40513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51" name="Уравнение" r:id="rId7" imgW="3124080" imgH="482400" progId="Equation.3">
                  <p:embed/>
                </p:oleObj>
              </mc:Choice>
              <mc:Fallback>
                <p:oleObj name="Уравнение" r:id="rId7" imgW="3124080" imgH="4824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7124" y="2492375"/>
                        <a:ext cx="4051300" cy="6223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5293095" y="2552327"/>
            <a:ext cx="94845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8559645"/>
              </p:ext>
            </p:extLst>
          </p:nvPr>
        </p:nvGraphicFramePr>
        <p:xfrm>
          <a:off x="4860032" y="2132856"/>
          <a:ext cx="1667902" cy="2748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52" name="Уравнение" r:id="rId9" imgW="1384300" imgH="228600" progId="Equation.3">
                  <p:embed/>
                </p:oleObj>
              </mc:Choice>
              <mc:Fallback>
                <p:oleObj name="Уравнение" r:id="rId9" imgW="1384300" imgH="22860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032" y="2132856"/>
                        <a:ext cx="1667902" cy="2748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2"/>
          <p:cNvSpPr>
            <a:spLocks noChangeArrowheads="1"/>
          </p:cNvSpPr>
          <p:nvPr/>
        </p:nvSpPr>
        <p:spPr bwMode="auto">
          <a:xfrm>
            <a:off x="395536" y="2996952"/>
            <a:ext cx="79928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2)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“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Конвекция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”</a:t>
            </a:r>
            <a:endParaRPr lang="en-US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2а) Приближение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Буссинеска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2б) Полная постановка</a:t>
            </a:r>
            <a:endParaRPr lang="en-US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539552" y="421644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9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5644492"/>
              </p:ext>
            </p:extLst>
          </p:nvPr>
        </p:nvGraphicFramePr>
        <p:xfrm>
          <a:off x="467544" y="3645024"/>
          <a:ext cx="822325" cy="220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53" name="Уравнение" r:id="rId11" imgW="647419" imgH="177723" progId="Equation.3">
                  <p:embed/>
                </p:oleObj>
              </mc:Choice>
              <mc:Fallback>
                <p:oleObj name="Уравнение" r:id="rId11" imgW="647419" imgH="177723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3645024"/>
                        <a:ext cx="822325" cy="220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7"/>
          <p:cNvSpPr>
            <a:spLocks noChangeArrowheads="1"/>
          </p:cNvSpPr>
          <p:nvPr/>
        </p:nvSpPr>
        <p:spPr bwMode="auto">
          <a:xfrm>
            <a:off x="468559" y="4509119"/>
            <a:ext cx="971211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8404597"/>
              </p:ext>
            </p:extLst>
          </p:nvPr>
        </p:nvGraphicFramePr>
        <p:xfrm>
          <a:off x="454279" y="3861048"/>
          <a:ext cx="3469649" cy="538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54" name="Уравнение" r:id="rId13" imgW="2806700" imgH="431800" progId="Equation.3">
                  <p:embed/>
                </p:oleObj>
              </mc:Choice>
              <mc:Fallback>
                <p:oleObj name="Уравнение" r:id="rId13" imgW="2806700" imgH="43180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279" y="3861048"/>
                        <a:ext cx="3469649" cy="5383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9"/>
          <p:cNvSpPr>
            <a:spLocks noChangeArrowheads="1"/>
          </p:cNvSpPr>
          <p:nvPr/>
        </p:nvSpPr>
        <p:spPr bwMode="auto">
          <a:xfrm>
            <a:off x="539551" y="5144615"/>
            <a:ext cx="776661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6" name="Объект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7942821"/>
              </p:ext>
            </p:extLst>
          </p:nvPr>
        </p:nvGraphicFramePr>
        <p:xfrm>
          <a:off x="539552" y="4440408"/>
          <a:ext cx="1728192" cy="284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55" name="Уравнение" r:id="rId15" imgW="1384300" imgH="228600" progId="Equation.3">
                  <p:embed/>
                </p:oleObj>
              </mc:Choice>
              <mc:Fallback>
                <p:oleObj name="Уравнение" r:id="rId15" imgW="1384300" imgH="228600" progId="Equation.3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4440408"/>
                        <a:ext cx="1728192" cy="2847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31"/>
          <p:cNvSpPr>
            <a:spLocks noChangeArrowheads="1"/>
          </p:cNvSpPr>
          <p:nvPr/>
        </p:nvSpPr>
        <p:spPr bwMode="auto">
          <a:xfrm>
            <a:off x="539551" y="543398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1" name="Объект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3736087"/>
              </p:ext>
            </p:extLst>
          </p:nvPr>
        </p:nvGraphicFramePr>
        <p:xfrm>
          <a:off x="539551" y="4797152"/>
          <a:ext cx="1311275" cy="27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56" name="Уравнение" r:id="rId17" imgW="1091726" imgH="228501" progId="Equation.3">
                  <p:embed/>
                </p:oleObj>
              </mc:Choice>
              <mc:Fallback>
                <p:oleObj name="Уравнение" r:id="rId17" imgW="1091726" imgH="228501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1" y="4797152"/>
                        <a:ext cx="1311275" cy="274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33"/>
          <p:cNvSpPr>
            <a:spLocks noChangeArrowheads="1"/>
          </p:cNvSpPr>
          <p:nvPr/>
        </p:nvSpPr>
        <p:spPr bwMode="auto">
          <a:xfrm>
            <a:off x="540568" y="570554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4" name="Объект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3994625"/>
              </p:ext>
            </p:extLst>
          </p:nvPr>
        </p:nvGraphicFramePr>
        <p:xfrm>
          <a:off x="540568" y="5082000"/>
          <a:ext cx="2751138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57" name="Уравнение" r:id="rId19" imgW="2451100" imgH="431800" progId="Equation.3">
                  <p:embed/>
                </p:oleObj>
              </mc:Choice>
              <mc:Fallback>
                <p:oleObj name="Уравнение" r:id="rId19" imgW="2451100" imgH="431800" progId="Equation.3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568" y="5082000"/>
                        <a:ext cx="2751138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44"/>
          <p:cNvSpPr>
            <a:spLocks noChangeArrowheads="1"/>
          </p:cNvSpPr>
          <p:nvPr/>
        </p:nvSpPr>
        <p:spPr bwMode="auto">
          <a:xfrm>
            <a:off x="4429000" y="407707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8" name="Объект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4770995"/>
              </p:ext>
            </p:extLst>
          </p:nvPr>
        </p:nvGraphicFramePr>
        <p:xfrm>
          <a:off x="4428999" y="3645024"/>
          <a:ext cx="1614003" cy="494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58" name="Уравнение" r:id="rId21" imgW="1295400" imgH="393700" progId="Equation.3">
                  <p:embed/>
                </p:oleObj>
              </mc:Choice>
              <mc:Fallback>
                <p:oleObj name="Уравнение" r:id="rId21" imgW="1295400" imgH="393700" progId="Equation.3">
                  <p:embed/>
                  <p:pic>
                    <p:nvPicPr>
                      <p:cNvPr id="0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8999" y="3645024"/>
                        <a:ext cx="1614003" cy="4944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Rectangle 47"/>
          <p:cNvSpPr>
            <a:spLocks noChangeArrowheads="1"/>
          </p:cNvSpPr>
          <p:nvPr/>
        </p:nvSpPr>
        <p:spPr bwMode="auto">
          <a:xfrm>
            <a:off x="4573016" y="457820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3" name="Объект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3209093"/>
              </p:ext>
            </p:extLst>
          </p:nvPr>
        </p:nvGraphicFramePr>
        <p:xfrm>
          <a:off x="4427984" y="4116309"/>
          <a:ext cx="3452150" cy="536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59" name="Уравнение" r:id="rId23" imgW="2794000" imgH="431800" progId="Equation.3">
                  <p:embed/>
                </p:oleObj>
              </mc:Choice>
              <mc:Fallback>
                <p:oleObj name="Уравнение" r:id="rId23" imgW="2794000" imgH="431800" progId="Equation.3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984" y="4116309"/>
                        <a:ext cx="3452150" cy="5368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Rectangle 48"/>
          <p:cNvSpPr>
            <a:spLocks noChangeArrowheads="1"/>
          </p:cNvSpPr>
          <p:nvPr/>
        </p:nvSpPr>
        <p:spPr bwMode="auto">
          <a:xfrm>
            <a:off x="4573016" y="501317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5" name="Rectangle 50"/>
          <p:cNvSpPr>
            <a:spLocks noChangeArrowheads="1"/>
          </p:cNvSpPr>
          <p:nvPr/>
        </p:nvSpPr>
        <p:spPr bwMode="auto">
          <a:xfrm>
            <a:off x="4573016" y="5048348"/>
            <a:ext cx="925671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7" name="Объект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1332184"/>
              </p:ext>
            </p:extLst>
          </p:nvPr>
        </p:nvGraphicFramePr>
        <p:xfrm>
          <a:off x="4499992" y="4621788"/>
          <a:ext cx="2739597" cy="463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60" name="Уравнение" r:id="rId25" imgW="2349500" imgH="393700" progId="Equation.3">
                  <p:embed/>
                </p:oleObj>
              </mc:Choice>
              <mc:Fallback>
                <p:oleObj name="Уравнение" r:id="rId25" imgW="2349500" imgH="393700" progId="Equation.3">
                  <p:embed/>
                  <p:pic>
                    <p:nvPicPr>
                      <p:cNvPr id="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9992" y="4621788"/>
                        <a:ext cx="2739597" cy="4633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Объект 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9327594"/>
              </p:ext>
            </p:extLst>
          </p:nvPr>
        </p:nvGraphicFramePr>
        <p:xfrm>
          <a:off x="4557166" y="5085184"/>
          <a:ext cx="2895154" cy="504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61" name="Уравнение" r:id="rId27" imgW="2451100" imgH="431800" progId="Equation.3">
                  <p:embed/>
                </p:oleObj>
              </mc:Choice>
              <mc:Fallback>
                <p:oleObj name="Уравнение" r:id="rId27" imgW="2451100" imgH="431800" progId="Equation.3">
                  <p:embed/>
                  <p:pic>
                    <p:nvPicPr>
                      <p:cNvPr id="34" name="Объект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7166" y="5085184"/>
                        <a:ext cx="2895154" cy="5045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Rectangle 2"/>
          <p:cNvSpPr>
            <a:spLocks noChangeArrowheads="1"/>
          </p:cNvSpPr>
          <p:nvPr/>
        </p:nvSpPr>
        <p:spPr bwMode="auto">
          <a:xfrm>
            <a:off x="428216" y="5631631"/>
            <a:ext cx="79928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В уравнении энергии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пренебрегаем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работой</a:t>
            </a:r>
            <a:r>
              <a:rPr kumimoji="0" lang="ru-RU" sz="160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сил давления и сил вязкого трения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7041538" y="1485044"/>
            <a:ext cx="648071" cy="690742"/>
          </a:xfrm>
          <a:prstGeom prst="rect">
            <a:avLst/>
          </a:prstGeom>
          <a:noFill/>
          <a:ln w="539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рямоугольник 67"/>
          <p:cNvSpPr/>
          <p:nvPr/>
        </p:nvSpPr>
        <p:spPr>
          <a:xfrm>
            <a:off x="5364088" y="2492896"/>
            <a:ext cx="482790" cy="591798"/>
          </a:xfrm>
          <a:prstGeom prst="rect">
            <a:avLst/>
          </a:prstGeom>
          <a:noFill/>
          <a:ln w="539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рямоугольник 68"/>
          <p:cNvSpPr/>
          <p:nvPr/>
        </p:nvSpPr>
        <p:spPr>
          <a:xfrm>
            <a:off x="492014" y="5080404"/>
            <a:ext cx="2863490" cy="483907"/>
          </a:xfrm>
          <a:prstGeom prst="rect">
            <a:avLst/>
          </a:prstGeom>
          <a:noFill/>
          <a:ln w="539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Rectangle 13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2601526"/>
              </p:ext>
            </p:extLst>
          </p:nvPr>
        </p:nvGraphicFramePr>
        <p:xfrm>
          <a:off x="2290713" y="2560982"/>
          <a:ext cx="1556297" cy="485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62" name="Уравнение" r:id="rId28" imgW="1269449" imgH="393529" progId="Equation.3">
                  <p:embed/>
                </p:oleObj>
              </mc:Choice>
              <mc:Fallback>
                <p:oleObj name="Уравнение" r:id="rId28" imgW="1269449" imgH="393529" progId="Equation.3">
                  <p:embed/>
                  <p:pic>
                    <p:nvPicPr>
                      <p:cNvPr id="0" name="Object 1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0713" y="2560982"/>
                        <a:ext cx="1556297" cy="48513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Стрелка вправо 29"/>
          <p:cNvSpPr/>
          <p:nvPr/>
        </p:nvSpPr>
        <p:spPr>
          <a:xfrm>
            <a:off x="3894452" y="2721765"/>
            <a:ext cx="413196" cy="18191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7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BFCC-9734-4BB6-B7AC-9DA4656B9F35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34047" y="980728"/>
            <a:ext cx="817754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1)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Генетический алгоритм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28596" y="214290"/>
            <a:ext cx="8358246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ФИЗИКА</a:t>
            </a:r>
            <a:r>
              <a:rPr lang="en-US" sz="3200" dirty="0"/>
              <a:t>: </a:t>
            </a:r>
            <a:r>
              <a:rPr lang="ru-RU" sz="3200" dirty="0"/>
              <a:t>восстановление уравнения теплопереноса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900608" y="1353715"/>
            <a:ext cx="107534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/>
          </p:nvPr>
        </p:nvGraphicFramePr>
        <p:xfrm>
          <a:off x="3034474" y="1353716"/>
          <a:ext cx="2689654" cy="6351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8" r:id="rId3" imgW="1778000" imgH="419100" progId="Equation.DSMT4">
                  <p:embed/>
                </p:oleObj>
              </mc:Choice>
              <mc:Fallback>
                <p:oleObj r:id="rId3" imgW="1778000" imgH="419100" progId="Equation.DSMT4">
                  <p:embed/>
                  <p:pic>
                    <p:nvPicPr>
                      <p:cNvPr id="9" name="Объект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4474" y="1353716"/>
                        <a:ext cx="2689654" cy="6351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39552" y="1980129"/>
            <a:ext cx="817754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1а)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Синтетические данные – 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вариант </a:t>
            </a:r>
            <a:r>
              <a:rPr lang="en-US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диффузия</a:t>
            </a:r>
            <a:r>
              <a:rPr lang="en-US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(1</a:t>
            </a:r>
            <a:r>
              <a:rPr lang="en-US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r>
              <a:rPr lang="en-US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a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</a:t>
            </a:r>
            <a:r>
              <a:rPr lang="en-US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= 0.152 mm</a:t>
            </a:r>
            <a:r>
              <a:rPr lang="en-US" sz="1600" baseline="30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en-US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/s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шум – распределение Гаусса, аддитивный, уровень шума от максимального значения</a:t>
            </a:r>
            <a:r>
              <a:rPr lang="en-US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6" y="2348880"/>
            <a:ext cx="7874682" cy="2454864"/>
          </a:xfrm>
          <a:prstGeom prst="rect">
            <a:avLst/>
          </a:prstGeom>
        </p:spPr>
      </p:pic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539552" y="4704238"/>
            <a:ext cx="81369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1б)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Экспериментальные данные – 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варианты </a:t>
            </a:r>
            <a:r>
              <a:rPr lang="en-US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диффузия</a:t>
            </a:r>
            <a:r>
              <a:rPr lang="en-US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</a:t>
            </a:r>
            <a:r>
              <a:rPr lang="en-US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конвекция</a:t>
            </a:r>
            <a:r>
              <a:rPr lang="en-US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”, a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</a:t>
            </a:r>
            <a:r>
              <a:rPr lang="en-US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= 0.094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mm</a:t>
            </a:r>
            <a:r>
              <a:rPr lang="en-US" sz="1600" baseline="30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en-US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/s</a:t>
            </a:r>
            <a:endParaRPr lang="ru-RU" sz="16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6" y="5029754"/>
            <a:ext cx="8306730" cy="169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9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BFCC-9734-4BB6-B7AC-9DA4656B9F35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06055" y="786190"/>
            <a:ext cx="81055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1)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Алгоритм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BSS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τ</a:t>
            </a:r>
            <a:r>
              <a:rPr lang="ru-RU" sz="1600" baseline="-25000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reg,t</a:t>
            </a:r>
            <a:r>
              <a:rPr lang="ru-RU" sz="1600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= 4 s и τ</a:t>
            </a:r>
            <a:r>
              <a:rPr lang="ru-RU" sz="1600" baseline="-25000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reg,s</a:t>
            </a:r>
            <a:r>
              <a:rPr lang="ru-RU" sz="1600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= 0.5 mm.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28596" y="214290"/>
            <a:ext cx="8358246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ФИЗИКА</a:t>
            </a:r>
            <a:r>
              <a:rPr lang="en-US" sz="3200" dirty="0"/>
              <a:t>: </a:t>
            </a:r>
            <a:r>
              <a:rPr lang="ru-RU" sz="3200" dirty="0"/>
              <a:t>восстановление уравнения теплопереноса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900608" y="1353715"/>
            <a:ext cx="1075345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11560" y="1556792"/>
            <a:ext cx="81055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1а)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Синтетические данные – 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вариант </a:t>
            </a:r>
            <a:r>
              <a:rPr lang="en-US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диффузия</a:t>
            </a:r>
            <a:r>
              <a:rPr lang="en-US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(1</a:t>
            </a:r>
            <a:r>
              <a:rPr lang="en-US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r>
              <a:rPr lang="en-US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a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</a:t>
            </a:r>
            <a:r>
              <a:rPr lang="en-US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= 0.152 mm</a:t>
            </a:r>
            <a:r>
              <a:rPr lang="en-US" sz="1600" baseline="30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en-US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/s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шум – распределение Гаусса, аддитивный, уровень шума от максимального значения</a:t>
            </a:r>
            <a:r>
              <a:rPr lang="en-US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611560" y="4150948"/>
            <a:ext cx="80752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1б)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Экспериментальные данные – 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варианты </a:t>
            </a:r>
            <a:r>
              <a:rPr lang="en-US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диффузия</a:t>
            </a:r>
            <a:r>
              <a:rPr lang="en-US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</a:t>
            </a:r>
            <a:r>
              <a:rPr lang="en-US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конвекция</a:t>
            </a:r>
            <a:r>
              <a:rPr lang="en-US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”, a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</a:t>
            </a:r>
            <a:r>
              <a:rPr lang="en-US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= 0.094 mm</a:t>
            </a:r>
            <a:r>
              <a:rPr lang="en-US" sz="1600" baseline="30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en-US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/s</a:t>
            </a:r>
            <a:endParaRPr lang="ru-RU" sz="16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453332" y="1409848"/>
            <a:ext cx="974340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2699792" y="1052736"/>
          <a:ext cx="4102070" cy="586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7" r:id="rId3" imgW="2933700" imgH="419100" progId="Equation.DSMT4">
                  <p:embed/>
                </p:oleObj>
              </mc:Choice>
              <mc:Fallback>
                <p:oleObj r:id="rId3" imgW="2933700" imgH="419100" progId="Equation.DSMT4">
                  <p:embed/>
                  <p:pic>
                    <p:nvPicPr>
                      <p:cNvPr id="4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9792" y="1052736"/>
                        <a:ext cx="4102070" cy="5869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72" y="1844824"/>
            <a:ext cx="7776864" cy="237977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1560" y="4320225"/>
            <a:ext cx="8075240" cy="250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55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  <a:alpha val="1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BFCC-9734-4BB6-B7AC-9DA4656B9F35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28596" y="214290"/>
            <a:ext cx="8358246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dirty="0" smtClean="0"/>
              <a:t>Физика</a:t>
            </a:r>
            <a:r>
              <a:rPr lang="en-US" sz="2600" dirty="0" smtClean="0"/>
              <a:t>: </a:t>
            </a:r>
            <a:r>
              <a:rPr lang="ru-RU" sz="2600" dirty="0" smtClean="0"/>
              <a:t>результаты</a:t>
            </a:r>
            <a:endParaRPr lang="ru-RU" sz="26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55576" y="1082933"/>
            <a:ext cx="7929618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AutoNum type="arabicParenR"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Экспериментальные данные имеют ряд особенностей, которые трудно воспроизвести при подготовке аналогичных синтетических данных.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AutoNum type="arabicParenR"/>
            </a:pPr>
            <a:endParaRPr lang="ru-RU" sz="8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AutoNum type="arabicParenR"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точки зрения </a:t>
            </a:r>
            <a:r>
              <a:rPr lang="en-US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физических</a:t>
            </a:r>
            <a:r>
              <a:rPr lang="en-US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приложений важным представляется </a:t>
            </a:r>
            <a:endParaRPr lang="en-US" sz="16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1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интерпретация восстановленных по данным уравнений с точки зрения индикации 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скрытых</a:t>
            </a:r>
            <a:r>
              <a:rPr lang="en-US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сопутствующих процессов,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(</a:t>
            </a:r>
            <a:r>
              <a:rPr lang="en-US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r>
              <a:rPr lang="en-US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возможность упрощения сложной</a:t>
            </a:r>
            <a:r>
              <a:rPr lang="en-US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неизвестной заранее модели объекта.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3)   Для задачи о импульсном нагреве среды затопленным источником тепла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рассмотренные алгоритмы восстановления ДУЧП позволяют правильно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восстановить структуру уравнения и определить теплофизические параметры с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точностью до 30% при уровне шума до 1-1.5% от максимального значения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измеряемой величины.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AutoNum type="arabicParenR" startAt="4"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случае экспериментальных данных оба представленных алгоритма правильно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восстанавливают структуру </a:t>
            </a:r>
            <a:r>
              <a:rPr lang="en-US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одномерного</a:t>
            </a:r>
            <a:r>
              <a:rPr lang="en-US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уравнения. Анализ полученного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уравнения позволяет идентифицировать процесс конвекции жидкости при больших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мощностях импульсного нагрева.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AutoNum type="arabicParenR" startAt="5"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Генетический алгоритм выглядит более предпочтительно с точки зрения возможности работы с большим числом потенциальных кандидатов. Для анализа индикации дополнительных </a:t>
            </a:r>
            <a:r>
              <a:rPr lang="en-US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скрытых</a:t>
            </a:r>
            <a:r>
              <a:rPr lang="en-US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процессов желательно применение нескольких альтернативных алгоритмов восстановления.</a:t>
            </a:r>
          </a:p>
        </p:txBody>
      </p:sp>
    </p:spTree>
    <p:extLst>
      <p:ext uri="{BB962C8B-B14F-4D97-AF65-F5344CB8AC3E}">
        <p14:creationId xmlns:p14="http://schemas.microsoft.com/office/powerpoint/2010/main" val="361605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BFCC-9734-4BB6-B7AC-9DA4656B9F35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28596" y="214290"/>
            <a:ext cx="8358246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dirty="0" smtClean="0"/>
              <a:t>Инженерные приложения</a:t>
            </a:r>
            <a:r>
              <a:rPr lang="en-US" sz="2600" dirty="0" smtClean="0"/>
              <a:t>: </a:t>
            </a:r>
            <a:r>
              <a:rPr lang="ru-RU" sz="2600" dirty="0" smtClean="0"/>
              <a:t>плазмотрон переменного тока</a:t>
            </a:r>
            <a:endParaRPr lang="ru-RU" sz="2600" dirty="0"/>
          </a:p>
        </p:txBody>
      </p:sp>
      <p:pic>
        <p:nvPicPr>
          <p:cNvPr id="5" name="Picture 3" descr="Z:\Plasma_generators\Drawings\Raster\PO.jpg">
            <a:extLst>
              <a:ext uri="{FF2B5EF4-FFF2-40B4-BE49-F238E27FC236}">
                <a16:creationId xmlns:a16="http://schemas.microsoft.com/office/drawing/2014/main" id="{3B900860-AE64-4AEB-B57B-01E16DE90A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81"/>
          <a:stretch/>
        </p:blipFill>
        <p:spPr bwMode="auto">
          <a:xfrm>
            <a:off x="591030" y="870550"/>
            <a:ext cx="3888771" cy="1893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3">
            <a:extLst>
              <a:ext uri="{FF2B5EF4-FFF2-40B4-BE49-F238E27FC236}">
                <a16:creationId xmlns:a16="http://schemas.microsoft.com/office/drawing/2014/main" id="{EC6B7DE7-0E79-48B5-9DE4-ACF1B3C377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92599" y="870550"/>
            <a:ext cx="4006516" cy="1893355"/>
          </a:xfrm>
          <a:prstGeom prst="rect">
            <a:avLst/>
          </a:prstGeom>
        </p:spPr>
      </p:pic>
      <p:graphicFrame>
        <p:nvGraphicFramePr>
          <p:cNvPr id="10" name="Таблица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39972"/>
              </p:ext>
            </p:extLst>
          </p:nvPr>
        </p:nvGraphicFramePr>
        <p:xfrm>
          <a:off x="591045" y="2801359"/>
          <a:ext cx="8013403" cy="3507961"/>
        </p:xfrm>
        <a:graphic>
          <a:graphicData uri="http://schemas.openxmlformats.org/drawingml/2006/table">
            <a:tbl>
              <a:tblPr/>
              <a:tblGrid>
                <a:gridCol w="1747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75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17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68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75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9pPr>
                    </a:lstStyle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000" b="0" i="0" u="none" strike="noStrike" kern="1" spc="0" baseline="0">
                          <a:solidFill>
                            <a:srgbClr val="000000"/>
                          </a:solidFill>
                          <a:effectLst/>
                          <a:latin typeface="Times New Roman" pitchFamily="1" charset="-52"/>
                          <a:ea typeface="Times New Roman" pitchFamily="1" charset="-52"/>
                          <a:cs typeface="Times New Roman" pitchFamily="1" charset="-52"/>
                        </a:defRPr>
                      </a:pPr>
                      <a:r>
                        <a:rPr sz="1200" b="1" dirty="0">
                          <a:solidFill>
                            <a:srgbClr val="2C2D2E"/>
                          </a:solidFill>
                        </a:rPr>
                        <a:t>Стадия развития технологии, УГТ*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9pPr>
                    </a:lstStyle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150" b="1" i="0" u="none" strike="noStrike" kern="1" spc="0" baseline="0">
                          <a:solidFill>
                            <a:srgbClr val="2C2D2E"/>
                          </a:solidFill>
                          <a:effectLst/>
                          <a:latin typeface="Times New Roman" pitchFamily="1" charset="-52"/>
                          <a:ea typeface="Times New Roman" pitchFamily="1" charset="-52"/>
                          <a:cs typeface="Times New Roman" pitchFamily="1" charset="-52"/>
                        </a:defRPr>
                      </a:pPr>
                      <a:r>
                        <a:rPr sz="1200" dirty="0"/>
                        <a:t>Вид технологии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9pPr>
                    </a:lstStyle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150" b="1" i="0" u="none" strike="noStrike" kern="1" spc="0" baseline="0">
                          <a:solidFill>
                            <a:srgbClr val="2C2D2E"/>
                          </a:solidFill>
                          <a:effectLst/>
                          <a:latin typeface="Times New Roman" pitchFamily="1" charset="-52"/>
                          <a:ea typeface="Times New Roman" pitchFamily="1" charset="-52"/>
                          <a:cs typeface="Times New Roman" pitchFamily="1" charset="-52"/>
                        </a:defRPr>
                      </a:pPr>
                      <a:r>
                        <a:rPr sz="1200" dirty="0" smtClean="0"/>
                        <a:t>Плазмотрон: </a:t>
                      </a:r>
                      <a:r>
                        <a:rPr lang="ru-RU" sz="1200" dirty="0" smtClean="0"/>
                        <a:t>род тока</a:t>
                      </a:r>
                      <a:r>
                        <a:rPr sz="1200" dirty="0" smtClean="0"/>
                        <a:t>**, среда</a:t>
                      </a:r>
                      <a:endParaRPr sz="1200" dirty="0"/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9pPr>
                    </a:lstStyle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150" b="1" i="0" u="none" strike="noStrike" kern="1" spc="0" baseline="0">
                          <a:solidFill>
                            <a:srgbClr val="2C2D2E"/>
                          </a:solidFill>
                          <a:effectLst/>
                          <a:latin typeface="Times New Roman" pitchFamily="1" charset="-52"/>
                          <a:ea typeface="Times New Roman" pitchFamily="1" charset="-52"/>
                          <a:cs typeface="Times New Roman" pitchFamily="1" charset="-52"/>
                        </a:defRPr>
                      </a:pPr>
                      <a:r>
                        <a:rPr sz="1200" dirty="0"/>
                        <a:t>Уровень готовности плазмотронов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10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0" dirty="0">
                          <a:solidFill>
                            <a:srgbClr val="2C2D2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Широко </a:t>
                      </a:r>
                      <a:r>
                        <a:rPr lang="ru-RU" sz="1200" kern="0" dirty="0" smtClean="0">
                          <a:solidFill>
                            <a:srgbClr val="2C2D2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распространена</a:t>
                      </a:r>
                      <a:endParaRPr lang="ru-RU" sz="12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0" dirty="0">
                          <a:solidFill>
                            <a:srgbClr val="2C2D2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УГТ-9</a:t>
                      </a:r>
                      <a:endParaRPr lang="ru-RU" sz="1200" b="1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36195" marR="36195" marT="36195" marB="36195">
                    <a:lnL w="2857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0" dirty="0">
                          <a:solidFill>
                            <a:srgbClr val="2C2D2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Плазменная сварка, резка металла</a:t>
                      </a:r>
                      <a:endParaRPr lang="ru-RU" sz="12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36195" marR="3619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0" dirty="0">
                          <a:solidFill>
                            <a:srgbClr val="2C2D2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DC, </a:t>
                      </a:r>
                      <a:r>
                        <a:rPr lang="ru-RU" sz="1200" kern="0" dirty="0" smtClean="0">
                          <a:solidFill>
                            <a:srgbClr val="2C2D2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инертные </a:t>
                      </a:r>
                      <a:r>
                        <a:rPr lang="ru-RU" sz="1200" kern="0" dirty="0">
                          <a:solidFill>
                            <a:srgbClr val="2C2D2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газы, воздух</a:t>
                      </a:r>
                      <a:endParaRPr lang="ru-RU" sz="12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36195" marR="3619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0" dirty="0">
                          <a:solidFill>
                            <a:srgbClr val="2C2D2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Широкий ряд коммерческих моделей</a:t>
                      </a:r>
                      <a:endParaRPr lang="ru-RU" sz="12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0" dirty="0">
                          <a:solidFill>
                            <a:srgbClr val="2C2D2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УГТ-9</a:t>
                      </a:r>
                      <a:endParaRPr lang="ru-RU" sz="12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36195" marR="3619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13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0" dirty="0">
                          <a:solidFill>
                            <a:srgbClr val="2C2D2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На стадии перехода от пилотных к промышленным установкам</a:t>
                      </a:r>
                      <a:endParaRPr lang="ru-RU" sz="12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0" dirty="0">
                          <a:solidFill>
                            <a:srgbClr val="2C2D2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УГТ-6..9</a:t>
                      </a:r>
                      <a:endParaRPr lang="ru-RU" sz="1200" b="1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36195" marR="36195" marT="36195" marB="36195">
                    <a:lnL w="2857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0" dirty="0">
                          <a:solidFill>
                            <a:srgbClr val="2C2D2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Высокотемпературная переработка материалов и отходов с получением энергии</a:t>
                      </a:r>
                      <a:endParaRPr lang="ru-RU" sz="12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0" dirty="0">
                          <a:solidFill>
                            <a:srgbClr val="2C2D2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«</a:t>
                      </a:r>
                      <a:r>
                        <a:rPr lang="ru-RU" sz="1200" kern="0" dirty="0" err="1">
                          <a:solidFill>
                            <a:srgbClr val="2C2D2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Waste</a:t>
                      </a:r>
                      <a:r>
                        <a:rPr lang="ru-RU" sz="1200" kern="0" dirty="0">
                          <a:solidFill>
                            <a:srgbClr val="2C2D2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kern="0" dirty="0" err="1">
                          <a:solidFill>
                            <a:srgbClr val="2C2D2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to</a:t>
                      </a:r>
                      <a:r>
                        <a:rPr lang="ru-RU" sz="1200" kern="0" dirty="0">
                          <a:solidFill>
                            <a:srgbClr val="2C2D2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kern="0" dirty="0" err="1">
                          <a:solidFill>
                            <a:srgbClr val="2C2D2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Energy</a:t>
                      </a:r>
                      <a:r>
                        <a:rPr lang="ru-RU" sz="1200" kern="0" dirty="0">
                          <a:solidFill>
                            <a:srgbClr val="2C2D2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»</a:t>
                      </a:r>
                      <a:endParaRPr lang="ru-RU" sz="12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36195" marR="3619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0" dirty="0">
                          <a:solidFill>
                            <a:srgbClr val="2C2D2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DC и AC, </a:t>
                      </a:r>
                      <a:r>
                        <a:rPr lang="ru-RU" sz="1200" kern="0" dirty="0" smtClean="0">
                          <a:solidFill>
                            <a:srgbClr val="2C2D2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kern="0" dirty="0">
                          <a:solidFill>
                            <a:srgbClr val="2C2D2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воздух, воздух и инертные газы</a:t>
                      </a:r>
                      <a:endParaRPr lang="ru-RU" sz="12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36195" marR="3619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0" dirty="0">
                          <a:solidFill>
                            <a:srgbClr val="2C2D2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Отдельные образцы коммерческих устройств. </a:t>
                      </a:r>
                      <a:endParaRPr lang="ru-RU" sz="12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0" dirty="0">
                          <a:solidFill>
                            <a:srgbClr val="2C2D2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УГТ-6..9.</a:t>
                      </a:r>
                      <a:endParaRPr lang="ru-RU" sz="12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0" dirty="0">
                          <a:solidFill>
                            <a:srgbClr val="2C2D2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Использование AC перспективно за счет более высокого КПД и ресурса</a:t>
                      </a:r>
                      <a:endParaRPr lang="ru-RU" sz="12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36195" marR="3619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15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0" dirty="0">
                          <a:solidFill>
                            <a:srgbClr val="2C2D2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Перспективные технологии в стадии разработки***</a:t>
                      </a:r>
                      <a:endParaRPr lang="ru-RU" sz="12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0" dirty="0">
                          <a:solidFill>
                            <a:srgbClr val="2C2D2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УГТ-4..7</a:t>
                      </a:r>
                      <a:endParaRPr lang="ru-RU" sz="1200" b="1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36195" marR="36195" marT="36195" marB="36195">
                    <a:lnL w="2857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0" dirty="0">
                          <a:solidFill>
                            <a:srgbClr val="2C2D2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Получение водорода (пиролиз углеводородов)</a:t>
                      </a:r>
                      <a:endParaRPr lang="ru-RU" sz="12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36195" marR="3619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0" dirty="0">
                          <a:solidFill>
                            <a:srgbClr val="2C2D2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DC и AC, углеводородные газы, пары, смеси газов</a:t>
                      </a:r>
                      <a:endParaRPr lang="ru-RU" sz="12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36195" marR="3619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0" dirty="0">
                          <a:solidFill>
                            <a:srgbClr val="2C2D2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Используются мощные </a:t>
                      </a:r>
                      <a:r>
                        <a:rPr lang="ru-RU" sz="1200" kern="0" dirty="0" smtClean="0">
                          <a:solidFill>
                            <a:srgbClr val="2C2D2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плазмотроны </a:t>
                      </a:r>
                      <a:r>
                        <a:rPr lang="ru-RU" sz="1200" kern="0" dirty="0">
                          <a:solidFill>
                            <a:srgbClr val="2C2D2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DC с КПД ниже 80%, Имеются прототипы плазмотронов AC до 150 кВт, </a:t>
                      </a:r>
                      <a:r>
                        <a:rPr lang="ru-RU" sz="1200" b="1" kern="0" dirty="0">
                          <a:solidFill>
                            <a:srgbClr val="2C2D2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требуется разработка мощных устройств</a:t>
                      </a:r>
                      <a:endParaRPr lang="ru-RU" sz="1200" b="1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36195" marR="36195" marT="36195" marB="36195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miter lim="800000"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177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BFCC-9734-4BB6-B7AC-9DA4656B9F35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28596" y="214290"/>
            <a:ext cx="8358246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dirty="0" smtClean="0"/>
              <a:t>Инженерные приложения</a:t>
            </a:r>
            <a:r>
              <a:rPr lang="en-US" sz="2600" dirty="0" smtClean="0"/>
              <a:t>: </a:t>
            </a:r>
            <a:r>
              <a:rPr lang="ru-RU" sz="2600" dirty="0" smtClean="0"/>
              <a:t>плазмотрон переменного тока</a:t>
            </a:r>
            <a:endParaRPr lang="ru-RU" sz="2600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680DAF9B-9AD5-4CF0-BC7C-B9BBD8D16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836712"/>
            <a:ext cx="8363272" cy="29133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Сложности моделирования процессов в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плазмотроне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решать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междисциплинарную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задачу, состоящую из взаимосвязанных частей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динамической, тепловой, электромагнитной, радиационной.</a:t>
            </a:r>
          </a:p>
          <a:p>
            <a:pPr marL="514350" indent="-514350"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Нестационарный и пространственный (3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процесса.</a:t>
            </a:r>
            <a:endParaRPr lang="ru-RU" sz="1600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Большие градиенты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параметров и широкий диапазон их изменения (температуры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300 К до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10000К).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термодинамических данных для сложного состава плазмообразующей смеси. Возможное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отклонение от термодинамического равновесия.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нелинейность задачи из-за зависимости свойств среды от температуры.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Возможный переход к турбулентному течению при больших расходах плазмообразующего газа.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 smtClean="0"/>
              <a:t>                                                              Вращение привязки дуги</a:t>
            </a:r>
            <a:endParaRPr lang="ru-RU" sz="16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65" y="3861048"/>
            <a:ext cx="4098583" cy="2273665"/>
          </a:xfrm>
          <a:prstGeom prst="rect">
            <a:avLst/>
          </a:prstGeom>
        </p:spPr>
      </p:pic>
      <p:pic>
        <p:nvPicPr>
          <p:cNvPr id="13" name="Рисунок 1" descr="Изображение выглядит как темный&#10;&#10;Автоматически созданное описание">
            <a:extLst>
              <a:ext uri="{FF2B5EF4-FFF2-40B4-BE49-F238E27FC236}">
                <a16:creationId xmlns:a16="http://schemas.microsoft.com/office/drawing/2014/main" id="{72A32D98-A1D4-4F6B-B249-988E904A4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5" t="1926" r="18616" b="4396"/>
          <a:stretch>
            <a:fillRect/>
          </a:stretch>
        </p:blipFill>
        <p:spPr bwMode="auto">
          <a:xfrm>
            <a:off x="5827714" y="3861048"/>
            <a:ext cx="2272678" cy="225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44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71472" y="3810526"/>
            <a:ext cx="74295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Замыкающ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 соотношения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843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0509168"/>
              </p:ext>
            </p:extLst>
          </p:nvPr>
        </p:nvGraphicFramePr>
        <p:xfrm>
          <a:off x="3491880" y="1436802"/>
          <a:ext cx="1624220" cy="541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64" name="Формула" r:id="rId3" imgW="1320227" imgH="444307" progId="Equation.3">
                  <p:embed/>
                </p:oleObj>
              </mc:Choice>
              <mc:Fallback>
                <p:oleObj name="Формула" r:id="rId3" imgW="1320227" imgH="444307" progId="Equation.3">
                  <p:embed/>
                  <p:pic>
                    <p:nvPicPr>
                      <p:cNvPr id="18433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1880" y="1436802"/>
                        <a:ext cx="1624220" cy="5419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84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0979431"/>
              </p:ext>
            </p:extLst>
          </p:nvPr>
        </p:nvGraphicFramePr>
        <p:xfrm>
          <a:off x="924538" y="1944872"/>
          <a:ext cx="3575454" cy="585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65" name="Формула" r:id="rId5" imgW="2984500" imgH="495300" progId="Equation.3">
                  <p:embed/>
                </p:oleObj>
              </mc:Choice>
              <mc:Fallback>
                <p:oleObj name="Формула" r:id="rId5" imgW="2984500" imgH="495300" progId="Equation.3">
                  <p:embed/>
                  <p:pic>
                    <p:nvPicPr>
                      <p:cNvPr id="1843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4538" y="1944872"/>
                        <a:ext cx="3575454" cy="58560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843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6733248"/>
              </p:ext>
            </p:extLst>
          </p:nvPr>
        </p:nvGraphicFramePr>
        <p:xfrm>
          <a:off x="5116100" y="1950703"/>
          <a:ext cx="3017104" cy="55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66" name="Формула" r:id="rId7" imgW="2387600" imgH="444500" progId="Equation.3">
                  <p:embed/>
                </p:oleObj>
              </mc:Choice>
              <mc:Fallback>
                <p:oleObj name="Формула" r:id="rId7" imgW="2387600" imgH="444500" progId="Equation.3">
                  <p:embed/>
                  <p:pic>
                    <p:nvPicPr>
                      <p:cNvPr id="1843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6100" y="1950703"/>
                        <a:ext cx="3017104" cy="5552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843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2114113"/>
              </p:ext>
            </p:extLst>
          </p:nvPr>
        </p:nvGraphicFramePr>
        <p:xfrm>
          <a:off x="2915816" y="2492896"/>
          <a:ext cx="3226110" cy="54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67" name="Формула" r:id="rId9" imgW="2882900" imgH="495300" progId="Equation.3">
                  <p:embed/>
                </p:oleObj>
              </mc:Choice>
              <mc:Fallback>
                <p:oleObj name="Формула" r:id="rId9" imgW="2882900" imgH="495300" progId="Equation.3">
                  <p:embed/>
                  <p:pic>
                    <p:nvPicPr>
                      <p:cNvPr id="1843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5816" y="2492896"/>
                        <a:ext cx="3226110" cy="54780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571472" y="917554"/>
            <a:ext cx="735811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Газодинамическая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часть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– 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ламинарное течение сжимаемой жидкости в одно-температурном приближении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571472" y="2996952"/>
            <a:ext cx="735811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Электрическая часть 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– 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уравнение для потенциала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: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844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3048540"/>
              </p:ext>
            </p:extLst>
          </p:nvPr>
        </p:nvGraphicFramePr>
        <p:xfrm>
          <a:off x="2831935" y="3356992"/>
          <a:ext cx="3180225" cy="558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68" name="Уравнение" r:id="rId11" imgW="2298600" imgH="406080" progId="Equation.3">
                  <p:embed/>
                </p:oleObj>
              </mc:Choice>
              <mc:Fallback>
                <p:oleObj name="Уравнение" r:id="rId11" imgW="2298600" imgH="406080" progId="Equation.3">
                  <p:embed/>
                  <p:pic>
                    <p:nvPicPr>
                      <p:cNvPr id="1844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1935" y="3356992"/>
                        <a:ext cx="3180225" cy="55827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0" y="5032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51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8450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6603426"/>
              </p:ext>
            </p:extLst>
          </p:nvPr>
        </p:nvGraphicFramePr>
        <p:xfrm>
          <a:off x="4644008" y="3861048"/>
          <a:ext cx="864096" cy="297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69" name="Формула" r:id="rId13" imgW="774364" imgH="266584" progId="Equation.3">
                  <p:embed/>
                </p:oleObj>
              </mc:Choice>
              <mc:Fallback>
                <p:oleObj name="Формула" r:id="rId13" imgW="774364" imgH="266584" progId="Equation.3">
                  <p:embed/>
                  <p:pic>
                    <p:nvPicPr>
                      <p:cNvPr id="1845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008" y="3861048"/>
                        <a:ext cx="864096" cy="29785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52" name="Rectangle 20"/>
          <p:cNvSpPr>
            <a:spLocks noChangeArrowheads="1"/>
          </p:cNvSpPr>
          <p:nvPr/>
        </p:nvSpPr>
        <p:spPr bwMode="auto">
          <a:xfrm>
            <a:off x="0" y="304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54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8453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8677260"/>
              </p:ext>
            </p:extLst>
          </p:nvPr>
        </p:nvGraphicFramePr>
        <p:xfrm>
          <a:off x="2267744" y="4331196"/>
          <a:ext cx="648072" cy="30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70" name="Формула" r:id="rId15" imgW="508000" imgH="241300" progId="Equation.3">
                  <p:embed/>
                </p:oleObj>
              </mc:Choice>
              <mc:Fallback>
                <p:oleObj name="Формула" r:id="rId15" imgW="508000" imgH="241300" progId="Equation.3">
                  <p:embed/>
                  <p:pic>
                    <p:nvPicPr>
                      <p:cNvPr id="18453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4331196"/>
                        <a:ext cx="648072" cy="3075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55" name="Rectangle 23"/>
          <p:cNvSpPr>
            <a:spLocks noChangeArrowheads="1"/>
          </p:cNvSpPr>
          <p:nvPr/>
        </p:nvSpPr>
        <p:spPr bwMode="auto">
          <a:xfrm>
            <a:off x="0" y="296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57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8456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2954909"/>
              </p:ext>
            </p:extLst>
          </p:nvPr>
        </p:nvGraphicFramePr>
        <p:xfrm>
          <a:off x="3203847" y="4312146"/>
          <a:ext cx="665719" cy="308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71" name="Формула" r:id="rId17" imgW="520474" imgH="241195" progId="Equation.3">
                  <p:embed/>
                </p:oleObj>
              </mc:Choice>
              <mc:Fallback>
                <p:oleObj name="Формула" r:id="rId17" imgW="520474" imgH="241195" progId="Equation.3">
                  <p:embed/>
                  <p:pic>
                    <p:nvPicPr>
                      <p:cNvPr id="18456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847" y="4312146"/>
                        <a:ext cx="665719" cy="30890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58" name="Rectangle 26"/>
          <p:cNvSpPr>
            <a:spLocks noChangeArrowheads="1"/>
          </p:cNvSpPr>
          <p:nvPr/>
        </p:nvSpPr>
        <p:spPr bwMode="auto">
          <a:xfrm>
            <a:off x="0" y="296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60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8459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4992546"/>
              </p:ext>
            </p:extLst>
          </p:nvPr>
        </p:nvGraphicFramePr>
        <p:xfrm>
          <a:off x="4067944" y="4293096"/>
          <a:ext cx="2410539" cy="326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72" name="Формула" r:id="rId19" imgW="1930400" imgH="266700" progId="Equation.3">
                  <p:embed/>
                </p:oleObj>
              </mc:Choice>
              <mc:Fallback>
                <p:oleObj name="Формула" r:id="rId19" imgW="1930400" imgH="266700" progId="Equation.3">
                  <p:embed/>
                  <p:pic>
                    <p:nvPicPr>
                      <p:cNvPr id="18459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944" y="4293096"/>
                        <a:ext cx="2410539" cy="32614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1278944"/>
              </p:ext>
            </p:extLst>
          </p:nvPr>
        </p:nvGraphicFramePr>
        <p:xfrm>
          <a:off x="3491880" y="3789040"/>
          <a:ext cx="929311" cy="4477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73" name="Формула" r:id="rId21" imgW="914400" imgH="444500" progId="Equation.3">
                  <p:embed/>
                </p:oleObj>
              </mc:Choice>
              <mc:Fallback>
                <p:oleObj name="Формула" r:id="rId21" imgW="914400" imgH="444500" progId="Equation.3">
                  <p:embed/>
                  <p:pic>
                    <p:nvPicPr>
                      <p:cNvPr id="32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1880" y="3789040"/>
                        <a:ext cx="929311" cy="44770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712143" y="4240138"/>
            <a:ext cx="22322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Упрощения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BFCC-9734-4BB6-B7AC-9DA4656B9F35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35" name="Rectangle 2"/>
          <p:cNvSpPr>
            <a:spLocks noChangeArrowheads="1"/>
          </p:cNvSpPr>
          <p:nvPr/>
        </p:nvSpPr>
        <p:spPr bwMode="auto">
          <a:xfrm>
            <a:off x="814286" y="4974267"/>
            <a:ext cx="735811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Используемая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математическая модель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не дает возможность 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корректно описать газодинамику и процессы теплообмена – так как в рамках модели не удается воспроизвести важный элемент процесса – вращение электрической дуги.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428596" y="214290"/>
            <a:ext cx="8358246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dirty="0" smtClean="0"/>
              <a:t>Инженерные приложения</a:t>
            </a:r>
            <a:r>
              <a:rPr lang="en-US" sz="2600" dirty="0" smtClean="0"/>
              <a:t>: </a:t>
            </a:r>
            <a:r>
              <a:rPr lang="ru-RU" sz="2600" dirty="0" smtClean="0"/>
              <a:t>плазмотрон переменного тока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355592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  <a:alpha val="1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482372"/>
            <a:ext cx="8358246" cy="71438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 </a:t>
            </a:r>
            <a:r>
              <a:rPr lang="ru-RU" sz="2900" dirty="0"/>
              <a:t>Методы восстановления уравнения в частных производных: приложение к физическим и инженерным задачам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45116" y="2132856"/>
            <a:ext cx="792961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Содержание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доклада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1)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Мотивация.</a:t>
            </a:r>
            <a:endParaRPr lang="en-US" sz="16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2)  Особенности экспериментальных данных.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3) </a:t>
            </a:r>
            <a:r>
              <a:rPr lang="en-US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Генетический алгоритм 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метод </a:t>
            </a:r>
            <a:r>
              <a:rPr lang="en-US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BSS: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обработк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зашумленных данных.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4) Физика</a:t>
            </a:r>
            <a:r>
              <a:rPr lang="en-US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восстановление уравнения теплопереноса при наличии скрытых процессов по разреженным экспериментальным данным.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5)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Инженерные приложения</a:t>
            </a:r>
            <a:r>
              <a:rPr lang="en-US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гибридная задача расчета газодинамических процессов в плазмотроне переменного тока.</a:t>
            </a:r>
            <a:endParaRPr lang="en-US" sz="16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</a:t>
            </a:r>
            <a:r>
              <a:rPr lang="en-US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Заключение</a:t>
            </a:r>
            <a:endParaRPr lang="en-US" sz="16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BFCC-9734-4BB6-B7AC-9DA4656B9F35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BFCC-9734-4BB6-B7AC-9DA4656B9F35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28596" y="214290"/>
            <a:ext cx="8358246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dirty="0" smtClean="0"/>
              <a:t>Инженерные приложения</a:t>
            </a:r>
            <a:r>
              <a:rPr lang="en-US" sz="2600" dirty="0" smtClean="0"/>
              <a:t>: </a:t>
            </a:r>
            <a:r>
              <a:rPr lang="ru-RU" sz="2600" dirty="0" smtClean="0"/>
              <a:t>плазмотрон переменного тока</a:t>
            </a:r>
            <a:endParaRPr lang="ru-RU" sz="2600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3FB8CCD-E27B-4679-A6CA-5C76F3682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472" y="1398549"/>
            <a:ext cx="4648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Имеющиеся ЭКСПЕРИМЕНТАЛЬНЫЕ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данные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: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69" y="1844824"/>
            <a:ext cx="3433623" cy="309634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53034"/>
            <a:ext cx="3482966" cy="309634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8460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BFCC-9734-4BB6-B7AC-9DA4656B9F35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28596" y="214290"/>
            <a:ext cx="8358246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dirty="0" smtClean="0"/>
              <a:t>Инженерные приложения</a:t>
            </a:r>
            <a:r>
              <a:rPr lang="en-US" sz="2600" dirty="0" smtClean="0"/>
              <a:t>: </a:t>
            </a:r>
            <a:r>
              <a:rPr lang="ru-RU" sz="2600" dirty="0" smtClean="0"/>
              <a:t>плазмотрон переменного тока</a:t>
            </a:r>
            <a:endParaRPr lang="ru-RU" sz="26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BC7648-E542-F15F-4137-73D4EC5CA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836712"/>
            <a:ext cx="4320480" cy="30818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A3D72D-0318-C411-5EBB-BED41E22950B}"/>
              </a:ext>
            </a:extLst>
          </p:cNvPr>
          <p:cNvSpPr txBox="1"/>
          <p:nvPr/>
        </p:nvSpPr>
        <p:spPr>
          <a:xfrm>
            <a:off x="1403648" y="4077072"/>
            <a:ext cx="6912768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>
                <a:ea typeface="+mn-lt"/>
                <a:cs typeface="+mn-lt"/>
              </a:rPr>
              <a:t>              «</a:t>
            </a:r>
            <a:r>
              <a:rPr lang="ru-RU" dirty="0">
                <a:ea typeface="+mn-lt"/>
                <a:cs typeface="+mn-lt"/>
              </a:rPr>
              <a:t>Медианная дуга» и решение итогового </a:t>
            </a:r>
            <a:r>
              <a:rPr lang="ru-RU" dirty="0" smtClean="0">
                <a:ea typeface="+mn-lt"/>
                <a:cs typeface="+mn-lt"/>
              </a:rPr>
              <a:t>ДУ</a:t>
            </a:r>
            <a:endParaRPr lang="en-US" dirty="0" smtClean="0">
              <a:ea typeface="+mn-lt"/>
              <a:cs typeface="+mn-lt"/>
            </a:endParaRPr>
          </a:p>
          <a:p>
            <a:endParaRPr lang="ru-RU" sz="1000" dirty="0" smtClean="0">
              <a:ea typeface="+mn-lt"/>
              <a:cs typeface="+mn-lt"/>
            </a:endParaRPr>
          </a:p>
          <a:p>
            <a:r>
              <a:rPr lang="ru-RU" sz="1800" dirty="0" smtClean="0">
                <a:ea typeface="+mn-lt"/>
                <a:cs typeface="+mn-lt"/>
              </a:rPr>
              <a:t>Восстановленное 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smtClean="0">
                <a:ea typeface="+mn-lt"/>
                <a:cs typeface="+mn-lt"/>
              </a:rPr>
              <a:t>с использованием генетического алгоритма </a:t>
            </a:r>
            <a:r>
              <a:rPr lang="ru-RU" sz="1800" dirty="0" smtClean="0">
                <a:ea typeface="+mn-lt"/>
                <a:cs typeface="+mn-lt"/>
              </a:rPr>
              <a:t>ДУ</a:t>
            </a:r>
            <a:r>
              <a:rPr lang="en-US" sz="1800" dirty="0" smtClean="0">
                <a:ea typeface="+mn-lt"/>
                <a:cs typeface="+mn-lt"/>
              </a:rPr>
              <a:t>:</a:t>
            </a:r>
            <a:endParaRPr lang="en-US" sz="1800" dirty="0">
              <a:cs typeface="Calibri"/>
            </a:endParaRPr>
          </a:p>
        </p:txBody>
      </p:sp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84A00E11-F12E-51E1-7A26-0D71AF61E5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5486535"/>
              </p:ext>
            </p:extLst>
          </p:nvPr>
        </p:nvGraphicFramePr>
        <p:xfrm>
          <a:off x="1187624" y="4867241"/>
          <a:ext cx="6624736" cy="361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1" r:id="rId4" imgW="4419600" imgH="228600" progId="Equation.DSMT4">
                  <p:embed/>
                </p:oleObj>
              </mc:Choice>
              <mc:Fallback>
                <p:oleObj r:id="rId4" imgW="4419600" imgH="228600" progId="Equation.DSMT4">
                  <p:embed/>
                  <p:pic>
                    <p:nvPicPr>
                      <p:cNvPr id="13" name="Объект 12">
                        <a:extLst>
                          <a:ext uri="{FF2B5EF4-FFF2-40B4-BE49-F238E27FC236}">
                            <a16:creationId xmlns:a16="http://schemas.microsoft.com/office/drawing/2014/main" id="{84A00E11-F12E-51E1-7A26-0D71AF61E5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4867241"/>
                        <a:ext cx="6624736" cy="3619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2">
            <a:extLst>
              <a:ext uri="{FF2B5EF4-FFF2-40B4-BE49-F238E27FC236}">
                <a16:creationId xmlns:a16="http://schemas.microsoft.com/office/drawing/2014/main" id="{044AC74E-9DCC-2699-97C5-897340190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5292497"/>
            <a:ext cx="81388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Arial" pitchFamily="34" charset="0"/>
              </a:rPr>
              <a:t>                  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Arial" pitchFamily="34" charset="0"/>
              </a:rPr>
              <a:t>УРАВНЕНИЕ ДОБАВЛЕНО В ГИБРИДНУЮ МОДЕЛЬ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Arial" pitchFamily="34" charset="0"/>
              </a:rPr>
              <a:t>РАСЧЕТА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Arial" pitchFamily="34" charset="0"/>
              </a:rPr>
              <a:t>                      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Arial" pitchFamily="34" charset="0"/>
              </a:rPr>
              <a:t>               МУЛЬТИФИЗИЧЕСКОГО 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Arial" pitchFamily="34" charset="0"/>
              </a:rPr>
              <a:t>ПРОЦЕССА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72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BFCC-9734-4BB6-B7AC-9DA4656B9F35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28596" y="214290"/>
            <a:ext cx="8358246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dirty="0" smtClean="0"/>
              <a:t>Инженерные приложения</a:t>
            </a:r>
            <a:r>
              <a:rPr lang="en-US" sz="2600" dirty="0" smtClean="0"/>
              <a:t>: </a:t>
            </a:r>
            <a:r>
              <a:rPr lang="ru-RU" sz="2600" dirty="0" smtClean="0"/>
              <a:t>плазмотрон переменного тока</a:t>
            </a:r>
            <a:endParaRPr lang="ru-RU" sz="26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69" y="928670"/>
            <a:ext cx="3479486" cy="494860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728" y="1524174"/>
            <a:ext cx="4262340" cy="183281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462" y="3691003"/>
            <a:ext cx="4283605" cy="161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1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BFCC-9734-4BB6-B7AC-9DA4656B9F35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28596" y="214290"/>
            <a:ext cx="8358246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dirty="0" smtClean="0"/>
              <a:t>Инженерные приложения</a:t>
            </a:r>
            <a:r>
              <a:rPr lang="en-US" sz="2600" dirty="0" smtClean="0"/>
              <a:t>: </a:t>
            </a:r>
            <a:r>
              <a:rPr lang="ru-RU" sz="2600" dirty="0" smtClean="0"/>
              <a:t>результаты</a:t>
            </a:r>
            <a:endParaRPr lang="ru-RU" sz="26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55576" y="1268760"/>
            <a:ext cx="7929618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AutoNum type="arabicParenR"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Проектирование современных технических устройств требует разработки математических моделей, описывающих протекающие в них процессы. Как правило, это модели в виде ДУЧП. Формулировка таких  моделей в полной постановке во-многих случаях не возможна. Либо получение численного, тем более аналитического решения, системы ДУЧП, описывающих поведение объекта также не возможно.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AutoNum type="arabicParenR"/>
            </a:pPr>
            <a:endParaRPr lang="ru-RU" sz="8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AutoNum type="arabicParenR"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Продемонстрирован подход, подразумевающий формирование гибридной модели, описывающий процессы в плазмотроне переменного тока и предусматривающий использование методов восстановления уравнений для генерации части гибридной модели. 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AutoNum type="arabicParenR"/>
            </a:pPr>
            <a:endParaRPr lang="ru-RU" sz="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AutoNum type="arabicParenR" startAt="3"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результате применения программы, реализующий генетический алгоритм, решена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задача численной оценки параметров плазмотрона переменного тока.</a:t>
            </a:r>
            <a:endParaRPr lang="ru-RU" sz="16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61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  <a:alpha val="1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423335" y="3884275"/>
            <a:ext cx="4164889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 smtClean="0"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nbykov2006@yandex.ru</a:t>
            </a:r>
            <a:endParaRPr lang="en-US" sz="3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sz="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BFCC-9734-4BB6-B7AC-9DA4656B9F35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18210" y="2354580"/>
            <a:ext cx="8358246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Спасибо за внимание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07781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  <a:alpha val="1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0" y="5032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51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52" name="Rectangle 20"/>
          <p:cNvSpPr>
            <a:spLocks noChangeArrowheads="1"/>
          </p:cNvSpPr>
          <p:nvPr/>
        </p:nvSpPr>
        <p:spPr bwMode="auto">
          <a:xfrm>
            <a:off x="0" y="304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54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55" name="Rectangle 23"/>
          <p:cNvSpPr>
            <a:spLocks noChangeArrowheads="1"/>
          </p:cNvSpPr>
          <p:nvPr/>
        </p:nvSpPr>
        <p:spPr bwMode="auto">
          <a:xfrm>
            <a:off x="0" y="296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57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60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BFCC-9734-4BB6-B7AC-9DA4656B9F35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35" name="Заголовок 1"/>
          <p:cNvSpPr>
            <a:spLocks noGrp="1"/>
          </p:cNvSpPr>
          <p:nvPr>
            <p:ph type="ctrTitle"/>
          </p:nvPr>
        </p:nvSpPr>
        <p:spPr>
          <a:xfrm>
            <a:off x="428596" y="214290"/>
            <a:ext cx="8358246" cy="714380"/>
          </a:xfrm>
        </p:spPr>
        <p:txBody>
          <a:bodyPr>
            <a:normAutofit/>
          </a:bodyPr>
          <a:lstStyle/>
          <a:p>
            <a:r>
              <a:rPr lang="ru-RU" sz="2600" dirty="0" smtClean="0"/>
              <a:t>Мотивация</a:t>
            </a:r>
            <a:r>
              <a:rPr lang="en-US" sz="2600" dirty="0" smtClean="0"/>
              <a:t>: </a:t>
            </a:r>
            <a:r>
              <a:rPr lang="ru-RU" sz="2600" dirty="0" smtClean="0"/>
              <a:t>физика и инженерные приложения</a:t>
            </a:r>
            <a:endParaRPr lang="ru-RU" sz="2600" dirty="0"/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482673" y="1393027"/>
            <a:ext cx="7992888" cy="412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методов восстановления модели в виде ДУЧП по имеющимся данным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AutoNum type="arabicParenR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генерация математической модели процесса, для которого исходно она не известна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получение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ДУЧП, упрощающих  решение сложных инженерных задач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создание 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гибридных моделей,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выявление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новых физических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закономерностей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индикация</a:t>
            </a: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скрытых процессов,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решение классических обратных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задач.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Методы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успешно применены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для восстановления ДУЧП, описывающих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локальное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изменение уровня океана, 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локальные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колебания температуры в метеорологии,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нагрев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элементов прецизионного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калориметра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миграцию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 пролиферацию клеток,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движения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электрической дуги в плазменных горелках переменного тока,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транспорт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проппанта и пр.</a:t>
            </a: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AutoNum type="arabicParenR"/>
            </a:pPr>
            <a:endParaRPr 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155630" y="3726043"/>
            <a:ext cx="979853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148064" y="3972292"/>
            <a:ext cx="105022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Rectangle 202"/>
          <p:cNvSpPr>
            <a:spLocks noChangeArrowheads="1"/>
          </p:cNvSpPr>
          <p:nvPr/>
        </p:nvSpPr>
        <p:spPr bwMode="auto">
          <a:xfrm>
            <a:off x="4501008" y="161203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5" name="Rectangle 204"/>
          <p:cNvSpPr>
            <a:spLocks noChangeArrowheads="1"/>
          </p:cNvSpPr>
          <p:nvPr/>
        </p:nvSpPr>
        <p:spPr bwMode="auto">
          <a:xfrm>
            <a:off x="3708920" y="2077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7" name="Rectangle 206"/>
          <p:cNvSpPr>
            <a:spLocks noChangeArrowheads="1"/>
          </p:cNvSpPr>
          <p:nvPr/>
        </p:nvSpPr>
        <p:spPr bwMode="auto">
          <a:xfrm>
            <a:off x="5725144" y="209642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9" name="Rectangle 208"/>
          <p:cNvSpPr>
            <a:spLocks noChangeArrowheads="1"/>
          </p:cNvSpPr>
          <p:nvPr/>
        </p:nvSpPr>
        <p:spPr bwMode="auto">
          <a:xfrm>
            <a:off x="2844824" y="308235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7" name="Rectangle 214"/>
          <p:cNvSpPr>
            <a:spLocks noChangeArrowheads="1"/>
          </p:cNvSpPr>
          <p:nvPr/>
        </p:nvSpPr>
        <p:spPr bwMode="auto">
          <a:xfrm>
            <a:off x="3852936" y="358641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0" name="Rectangle 222"/>
          <p:cNvSpPr>
            <a:spLocks noChangeArrowheads="1"/>
          </p:cNvSpPr>
          <p:nvPr/>
        </p:nvSpPr>
        <p:spPr bwMode="auto">
          <a:xfrm>
            <a:off x="6013176" y="50753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2" name="Rectangle 224"/>
          <p:cNvSpPr>
            <a:spLocks noChangeArrowheads="1"/>
          </p:cNvSpPr>
          <p:nvPr/>
        </p:nvSpPr>
        <p:spPr bwMode="auto">
          <a:xfrm>
            <a:off x="4356992" y="552157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50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  <a:alpha val="1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0" y="5032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51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52" name="Rectangle 20"/>
          <p:cNvSpPr>
            <a:spLocks noChangeArrowheads="1"/>
          </p:cNvSpPr>
          <p:nvPr/>
        </p:nvSpPr>
        <p:spPr bwMode="auto">
          <a:xfrm>
            <a:off x="0" y="304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54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55" name="Rectangle 23"/>
          <p:cNvSpPr>
            <a:spLocks noChangeArrowheads="1"/>
          </p:cNvSpPr>
          <p:nvPr/>
        </p:nvSpPr>
        <p:spPr bwMode="auto">
          <a:xfrm>
            <a:off x="0" y="296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57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60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BFCC-9734-4BB6-B7AC-9DA4656B9F35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35" name="Заголовок 1"/>
          <p:cNvSpPr>
            <a:spLocks noGrp="1"/>
          </p:cNvSpPr>
          <p:nvPr>
            <p:ph type="ctrTitle"/>
          </p:nvPr>
        </p:nvSpPr>
        <p:spPr>
          <a:xfrm>
            <a:off x="428596" y="214290"/>
            <a:ext cx="8358246" cy="714380"/>
          </a:xfrm>
        </p:spPr>
        <p:txBody>
          <a:bodyPr>
            <a:normAutofit/>
          </a:bodyPr>
          <a:lstStyle/>
          <a:p>
            <a:r>
              <a:rPr lang="ru-RU" sz="2600" dirty="0" smtClean="0"/>
              <a:t>Особенности экспериментальных данных</a:t>
            </a:r>
            <a:endParaRPr lang="ru-RU" sz="2600" dirty="0"/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611560" y="1092064"/>
            <a:ext cx="7992888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Наличие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шума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 данных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AutoNum type="arabicParenR"/>
            </a:pPr>
            <a:endParaRPr lang="ru-RU" sz="600" dirty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а)  Аддитивный шум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600" dirty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Мультипликативный шум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600" dirty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б)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Функция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распределения вероятностей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600" dirty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Равномерное распределение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600" dirty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Нормальное распределение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6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…..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в)  Уровень шума      </a:t>
            </a:r>
            <a:endParaRPr lang="ru-RU" sz="6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От максимального  значения  измеряемой величины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600" dirty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От среднего значения по области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     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2) Разреженность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данных, связанная с малым количеством точек измерения, плохой временной разрешающей способностью приборов и пр.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том числе,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одномерный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двумерный характер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имеющихся данных для реального трехмерного процесса.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155630" y="3726043"/>
            <a:ext cx="979853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148064" y="3972292"/>
            <a:ext cx="105022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9" name="Объект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2109955"/>
              </p:ext>
            </p:extLst>
          </p:nvPr>
        </p:nvGraphicFramePr>
        <p:xfrm>
          <a:off x="3417317" y="1472428"/>
          <a:ext cx="1082675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38" name="Уравнение" r:id="rId3" imgW="787058" imgH="253890" progId="Equation.3">
                  <p:embed/>
                </p:oleObj>
              </mc:Choice>
              <mc:Fallback>
                <p:oleObj name="Уравнение" r:id="rId3" imgW="787058" imgH="253890" progId="Equation.3">
                  <p:embed/>
                  <p:pic>
                    <p:nvPicPr>
                      <p:cNvPr id="39" name="Объект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7317" y="1472428"/>
                        <a:ext cx="1082675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202"/>
          <p:cNvSpPr>
            <a:spLocks noChangeArrowheads="1"/>
          </p:cNvSpPr>
          <p:nvPr/>
        </p:nvSpPr>
        <p:spPr bwMode="auto">
          <a:xfrm>
            <a:off x="4501008" y="161203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1" name="Объект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3046490"/>
              </p:ext>
            </p:extLst>
          </p:nvPr>
        </p:nvGraphicFramePr>
        <p:xfrm>
          <a:off x="5130277" y="1507344"/>
          <a:ext cx="2103438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39" name="Уравнение" r:id="rId5" imgW="1524000" imgH="228600" progId="Equation.3">
                  <p:embed/>
                </p:oleObj>
              </mc:Choice>
              <mc:Fallback>
                <p:oleObj name="Уравнение" r:id="rId5" imgW="1524000" imgH="228600" progId="Equation.3">
                  <p:embed/>
                  <p:pic>
                    <p:nvPicPr>
                      <p:cNvPr id="21" name="Объект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0277" y="1507344"/>
                        <a:ext cx="2103438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04"/>
          <p:cNvSpPr>
            <a:spLocks noChangeArrowheads="1"/>
          </p:cNvSpPr>
          <p:nvPr/>
        </p:nvSpPr>
        <p:spPr bwMode="auto">
          <a:xfrm>
            <a:off x="3708920" y="2077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6" name="Объект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8547815"/>
              </p:ext>
            </p:extLst>
          </p:nvPr>
        </p:nvGraphicFramePr>
        <p:xfrm>
          <a:off x="3424361" y="1789956"/>
          <a:ext cx="1363663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40" name="Уравнение" r:id="rId7" imgW="990170" imgH="253890" progId="Equation.3">
                  <p:embed/>
                </p:oleObj>
              </mc:Choice>
              <mc:Fallback>
                <p:oleObj name="Уравнение" r:id="rId7" imgW="990170" imgH="253890" progId="Equation.3">
                  <p:embed/>
                  <p:pic>
                    <p:nvPicPr>
                      <p:cNvPr id="26" name="Объект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4361" y="1789956"/>
                        <a:ext cx="1363663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06"/>
          <p:cNvSpPr>
            <a:spLocks noChangeArrowheads="1"/>
          </p:cNvSpPr>
          <p:nvPr/>
        </p:nvSpPr>
        <p:spPr bwMode="auto">
          <a:xfrm>
            <a:off x="5725144" y="209642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8" name="Объект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1381627"/>
              </p:ext>
            </p:extLst>
          </p:nvPr>
        </p:nvGraphicFramePr>
        <p:xfrm>
          <a:off x="5139909" y="1808392"/>
          <a:ext cx="2011363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41" name="Уравнение" r:id="rId9" imgW="1460500" imgH="228600" progId="Equation.3">
                  <p:embed/>
                </p:oleObj>
              </mc:Choice>
              <mc:Fallback>
                <p:oleObj name="Уравнение" r:id="rId9" imgW="1460500" imgH="228600" progId="Equation.3">
                  <p:embed/>
                  <p:pic>
                    <p:nvPicPr>
                      <p:cNvPr id="28" name="Объект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9909" y="1808392"/>
                        <a:ext cx="2011363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208"/>
          <p:cNvSpPr>
            <a:spLocks noChangeArrowheads="1"/>
          </p:cNvSpPr>
          <p:nvPr/>
        </p:nvSpPr>
        <p:spPr bwMode="auto">
          <a:xfrm>
            <a:off x="2844824" y="308235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0" name="Объект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3228556"/>
              </p:ext>
            </p:extLst>
          </p:nvPr>
        </p:nvGraphicFramePr>
        <p:xfrm>
          <a:off x="3497709" y="2492896"/>
          <a:ext cx="930275" cy="27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42" name="Уравнение" r:id="rId11" imgW="672808" imgH="203112" progId="Equation.3">
                  <p:embed/>
                </p:oleObj>
              </mc:Choice>
              <mc:Fallback>
                <p:oleObj name="Уравнение" r:id="rId11" imgW="672808" imgH="203112" progId="Equation.3">
                  <p:embed/>
                  <p:pic>
                    <p:nvPicPr>
                      <p:cNvPr id="30" name="Объект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7709" y="2492896"/>
                        <a:ext cx="930275" cy="274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214"/>
          <p:cNvSpPr>
            <a:spLocks noChangeArrowheads="1"/>
          </p:cNvSpPr>
          <p:nvPr/>
        </p:nvSpPr>
        <p:spPr bwMode="auto">
          <a:xfrm>
            <a:off x="3852936" y="358641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8" name="Объект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8536857"/>
              </p:ext>
            </p:extLst>
          </p:nvPr>
        </p:nvGraphicFramePr>
        <p:xfrm>
          <a:off x="3455592" y="2838452"/>
          <a:ext cx="1188416" cy="2694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43" name="Уравнение" r:id="rId13" imgW="876300" imgH="203200" progId="Equation.3">
                  <p:embed/>
                </p:oleObj>
              </mc:Choice>
              <mc:Fallback>
                <p:oleObj name="Уравнение" r:id="rId13" imgW="876300" imgH="203200" progId="Equation.3">
                  <p:embed/>
                  <p:pic>
                    <p:nvPicPr>
                      <p:cNvPr id="38" name="Объект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5592" y="2838452"/>
                        <a:ext cx="1188416" cy="26945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222"/>
          <p:cNvSpPr>
            <a:spLocks noChangeArrowheads="1"/>
          </p:cNvSpPr>
          <p:nvPr/>
        </p:nvSpPr>
        <p:spPr bwMode="auto">
          <a:xfrm>
            <a:off x="6013176" y="50753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1" name="Объект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260584"/>
              </p:ext>
            </p:extLst>
          </p:nvPr>
        </p:nvGraphicFramePr>
        <p:xfrm>
          <a:off x="5724128" y="3910208"/>
          <a:ext cx="1279525" cy="27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44" name="Уравнение" r:id="rId15" imgW="926698" imgH="203112" progId="Equation.3">
                  <p:embed/>
                </p:oleObj>
              </mc:Choice>
              <mc:Fallback>
                <p:oleObj name="Уравнение" r:id="rId15" imgW="926698" imgH="203112" progId="Equation.3">
                  <p:embed/>
                  <p:pic>
                    <p:nvPicPr>
                      <p:cNvPr id="41" name="Объект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128" y="3910208"/>
                        <a:ext cx="1279525" cy="274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 224"/>
          <p:cNvSpPr>
            <a:spLocks noChangeArrowheads="1"/>
          </p:cNvSpPr>
          <p:nvPr/>
        </p:nvSpPr>
        <p:spPr bwMode="auto">
          <a:xfrm>
            <a:off x="4356992" y="552157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3" name="Объект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5846705"/>
              </p:ext>
            </p:extLst>
          </p:nvPr>
        </p:nvGraphicFramePr>
        <p:xfrm>
          <a:off x="4012864" y="4205768"/>
          <a:ext cx="127952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45" name="Уравнение" r:id="rId17" imgW="926698" imgH="342751" progId="Equation.3">
                  <p:embed/>
                </p:oleObj>
              </mc:Choice>
              <mc:Fallback>
                <p:oleObj name="Уравнение" r:id="rId17" imgW="926698" imgH="342751" progId="Equation.3">
                  <p:embed/>
                  <p:pic>
                    <p:nvPicPr>
                      <p:cNvPr id="43" name="Объект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2864" y="4205768"/>
                        <a:ext cx="1279525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1989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  <a:alpha val="1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0" y="5032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51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52" name="Rectangle 20"/>
          <p:cNvSpPr>
            <a:spLocks noChangeArrowheads="1"/>
          </p:cNvSpPr>
          <p:nvPr/>
        </p:nvSpPr>
        <p:spPr bwMode="auto">
          <a:xfrm>
            <a:off x="0" y="304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54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55" name="Rectangle 23"/>
          <p:cNvSpPr>
            <a:spLocks noChangeArrowheads="1"/>
          </p:cNvSpPr>
          <p:nvPr/>
        </p:nvSpPr>
        <p:spPr bwMode="auto">
          <a:xfrm>
            <a:off x="0" y="296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57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60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BFCC-9734-4BB6-B7AC-9DA4656B9F35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35" name="Заголовок 1"/>
          <p:cNvSpPr>
            <a:spLocks noGrp="1"/>
          </p:cNvSpPr>
          <p:nvPr>
            <p:ph type="ctrTitle"/>
          </p:nvPr>
        </p:nvSpPr>
        <p:spPr>
          <a:xfrm>
            <a:off x="428596" y="214290"/>
            <a:ext cx="8358246" cy="714380"/>
          </a:xfrm>
        </p:spPr>
        <p:txBody>
          <a:bodyPr>
            <a:normAutofit/>
          </a:bodyPr>
          <a:lstStyle/>
          <a:p>
            <a:r>
              <a:rPr lang="ru-RU" sz="2600" dirty="0" smtClean="0"/>
              <a:t>Особенности экспериментальных данных</a:t>
            </a:r>
            <a:endParaRPr lang="ru-RU" sz="2600" dirty="0"/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539552" y="1037054"/>
            <a:ext cx="799288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3) Дополнительные погрешности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(приборная, локации датчиков и пр.)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AutoNum type="arabicParenR" startAt="3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AutoNum type="arabicParenR" startAt="3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4)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Экспериментальные данные для одного и того же объекта исследования могут соответствовать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разным математическим моделям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например нагрев без фазовых превращений и нагрев с фазовыми переходами.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155630" y="3726043"/>
            <a:ext cx="979853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148064" y="3972292"/>
            <a:ext cx="105022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Rectangle 202"/>
          <p:cNvSpPr>
            <a:spLocks noChangeArrowheads="1"/>
          </p:cNvSpPr>
          <p:nvPr/>
        </p:nvSpPr>
        <p:spPr bwMode="auto">
          <a:xfrm>
            <a:off x="4501008" y="161203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5" name="Rectangle 204"/>
          <p:cNvSpPr>
            <a:spLocks noChangeArrowheads="1"/>
          </p:cNvSpPr>
          <p:nvPr/>
        </p:nvSpPr>
        <p:spPr bwMode="auto">
          <a:xfrm>
            <a:off x="3708920" y="2077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7" name="Rectangle 206"/>
          <p:cNvSpPr>
            <a:spLocks noChangeArrowheads="1"/>
          </p:cNvSpPr>
          <p:nvPr/>
        </p:nvSpPr>
        <p:spPr bwMode="auto">
          <a:xfrm>
            <a:off x="5725144" y="209642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9" name="Rectangle 208"/>
          <p:cNvSpPr>
            <a:spLocks noChangeArrowheads="1"/>
          </p:cNvSpPr>
          <p:nvPr/>
        </p:nvSpPr>
        <p:spPr bwMode="auto">
          <a:xfrm>
            <a:off x="2844824" y="308235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7" name="Rectangle 214"/>
          <p:cNvSpPr>
            <a:spLocks noChangeArrowheads="1"/>
          </p:cNvSpPr>
          <p:nvPr/>
        </p:nvSpPr>
        <p:spPr bwMode="auto">
          <a:xfrm>
            <a:off x="3852936" y="358641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0" name="Rectangle 222"/>
          <p:cNvSpPr>
            <a:spLocks noChangeArrowheads="1"/>
          </p:cNvSpPr>
          <p:nvPr/>
        </p:nvSpPr>
        <p:spPr bwMode="auto">
          <a:xfrm>
            <a:off x="6013176" y="50753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2" name="Rectangle 224"/>
          <p:cNvSpPr>
            <a:spLocks noChangeArrowheads="1"/>
          </p:cNvSpPr>
          <p:nvPr/>
        </p:nvSpPr>
        <p:spPr bwMode="auto">
          <a:xfrm>
            <a:off x="4356992" y="552157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5847" name="Picture 7" descr="Фазовый переход - Wikiw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976528"/>
            <a:ext cx="2225551" cy="182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1" name="Picture 11" descr="Изменение внутренней энергии при фазовых переходах - Физи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275" y="2949020"/>
            <a:ext cx="2880691" cy="184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3823592" y="280582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4" name="Rectangle 2"/>
          <p:cNvSpPr>
            <a:spLocks noChangeArrowheads="1"/>
          </p:cNvSpPr>
          <p:nvPr/>
        </p:nvSpPr>
        <p:spPr bwMode="auto">
          <a:xfrm>
            <a:off x="552569" y="5085184"/>
            <a:ext cx="799288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Синтетические данные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зачастую предполагают мультипликативный шум с постоянной плотность вероятности и не учитывают дополнительных погрешностей. Задавая синтетический шум трудно учесть наличие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отсутствие скрытых процессов, протекающих в объекте при изменении определяющих параметров. </a:t>
            </a:r>
            <a:endParaRPr kumimoji="0" lang="en-US" sz="160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4" name="Объект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3413793"/>
              </p:ext>
            </p:extLst>
          </p:nvPr>
        </p:nvGraphicFramePr>
        <p:xfrm>
          <a:off x="3851920" y="1549400"/>
          <a:ext cx="996950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7" name="Equation" r:id="rId5" imgW="723600" imgH="393480" progId="Equation.DSMT4">
                  <p:embed/>
                </p:oleObj>
              </mc:Choice>
              <mc:Fallback>
                <p:oleObj name="Equation" r:id="rId5" imgW="723600" imgH="393480" progId="Equation.DSMT4">
                  <p:embed/>
                  <p:pic>
                    <p:nvPicPr>
                      <p:cNvPr id="4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920" y="1549400"/>
                        <a:ext cx="996950" cy="527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463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BFCC-9734-4BB6-B7AC-9DA4656B9F35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28596" y="214290"/>
            <a:ext cx="8358246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smtClean="0"/>
              <a:t>Генетический алгоритм  и эволюционная оптимизация</a:t>
            </a:r>
            <a:endParaRPr lang="ru-RU" sz="2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FD3C83-94DC-4FB4-94BC-6A98FABEE659}"/>
                  </a:ext>
                </a:extLst>
              </p:cNvPr>
              <p:cNvSpPr txBox="1"/>
              <p:nvPr/>
            </p:nvSpPr>
            <p:spPr>
              <a:xfrm>
                <a:off x="5934547" y="3009024"/>
                <a:ext cx="2864659" cy="11400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LASSO</a:t>
                </a:r>
                <a:r>
                  <a:rPr lang="en-US" dirty="0"/>
                  <a:t>:</a:t>
                </a:r>
                <a:r>
                  <a:rPr lang="en-US" dirty="0" smtClean="0"/>
                  <a:t> </a:t>
                </a:r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ru-RU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𝑡𝑎𝑟𝑔𝑒𝑡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func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FD3C83-94DC-4FB4-94BC-6A98FABEE6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4547" y="3009024"/>
                <a:ext cx="2864659" cy="1140056"/>
              </a:xfrm>
              <a:prstGeom prst="rect">
                <a:avLst/>
              </a:prstGeom>
              <a:blipFill>
                <a:blip r:embed="rId2"/>
                <a:stretch>
                  <a:fillRect l="-1919" t="-320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CE5DDBA-6E7B-43E5-9BFD-4CAF82CC8E53}"/>
                  </a:ext>
                </a:extLst>
              </p:cNvPr>
              <p:cNvSpPr txBox="1"/>
              <p:nvPr/>
            </p:nvSpPr>
            <p:spPr>
              <a:xfrm>
                <a:off x="5896843" y="4279679"/>
                <a:ext cx="3196803" cy="887038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ru-RU" sz="1600" dirty="0">
                    <a:cs typeface="Calibri"/>
                  </a:rPr>
                  <a:t>Функция приспособленности </a:t>
                </a:r>
                <a:r>
                  <a:rPr lang="ru-RU" dirty="0" smtClean="0">
                    <a:cs typeface="Calibri"/>
                  </a:rPr>
                  <a:t>:</a:t>
                </a:r>
                <a:endParaRPr lang="ru-RU" dirty="0">
                  <a:cs typeface="Calibri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Calibri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Calibri"/>
                          </a:rPr>
                          <m:t>𝑓𝑖𝑡𝑛𝑒𝑠𝑠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Calibri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num>
                      <m:den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ru-RU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𝑡𝑎𝑟𝑔𝑒𝑡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cs typeface="Calibri"/>
                      </a:rPr>
                      <m:t>→</m:t>
                    </m:r>
                  </m:oMath>
                </a14:m>
                <a:r>
                  <a:rPr lang="en-US" dirty="0" smtClean="0">
                    <a:cs typeface="Calibri"/>
                  </a:rPr>
                  <a:t>max</a:t>
                </a:r>
                <a:endParaRPr lang="ru-RU" dirty="0">
                  <a:cs typeface="Calibri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CE5DDBA-6E7B-43E5-9BFD-4CAF82CC8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6843" y="4279679"/>
                <a:ext cx="3196803" cy="887038"/>
              </a:xfrm>
              <a:prstGeom prst="rect">
                <a:avLst/>
              </a:prstGeom>
              <a:blipFill>
                <a:blip r:embed="rId3"/>
                <a:stretch>
                  <a:fillRect l="-952" t="-342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BCE5DDBA-6E7B-43E5-9BFD-4CAF82CC8E53}"/>
              </a:ext>
            </a:extLst>
          </p:cNvPr>
          <p:cNvSpPr txBox="1"/>
          <p:nvPr/>
        </p:nvSpPr>
        <p:spPr>
          <a:xfrm>
            <a:off x="5904424" y="1024860"/>
            <a:ext cx="3196803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cs typeface="Calibri"/>
              </a:rPr>
              <a:t>Работа с зашумленными данными</a:t>
            </a:r>
            <a:r>
              <a:rPr lang="en-US" sz="1600" b="1" dirty="0" smtClean="0">
                <a:solidFill>
                  <a:srgbClr val="FF0000"/>
                </a:solidFill>
                <a:cs typeface="Calibri"/>
              </a:rPr>
              <a:t>: </a:t>
            </a:r>
          </a:p>
          <a:p>
            <a:pPr marL="342900" indent="-342900">
              <a:buAutoNum type="arabicParenR"/>
            </a:pPr>
            <a:r>
              <a:rPr lang="ru-RU" sz="1600" b="1" dirty="0" smtClean="0">
                <a:solidFill>
                  <a:srgbClr val="FF0000"/>
                </a:solidFill>
                <a:cs typeface="Calibri"/>
              </a:rPr>
              <a:t>Фильтрация </a:t>
            </a:r>
            <a:r>
              <a:rPr lang="en-US" sz="1600" b="1" dirty="0" smtClean="0">
                <a:solidFill>
                  <a:srgbClr val="FF0000"/>
                </a:solidFill>
                <a:cs typeface="Calibri"/>
              </a:rPr>
              <a:t>(</a:t>
            </a:r>
            <a:r>
              <a:rPr lang="ru-RU" sz="1600" b="1" dirty="0" smtClean="0">
                <a:solidFill>
                  <a:srgbClr val="FF0000"/>
                </a:solidFill>
                <a:cs typeface="Calibri"/>
              </a:rPr>
              <a:t>фильтр Гаусса</a:t>
            </a:r>
            <a:r>
              <a:rPr lang="en-US" sz="1600" b="1" dirty="0" smtClean="0">
                <a:solidFill>
                  <a:srgbClr val="FF0000"/>
                </a:solidFill>
                <a:cs typeface="Calibri"/>
              </a:rPr>
              <a:t>)</a:t>
            </a:r>
          </a:p>
          <a:p>
            <a:pPr marL="342900" indent="-342900">
              <a:buAutoNum type="arabicParenR"/>
            </a:pPr>
            <a:r>
              <a:rPr lang="ru-RU" sz="1600" b="1" dirty="0" smtClean="0">
                <a:solidFill>
                  <a:srgbClr val="FF0000"/>
                </a:solidFill>
                <a:cs typeface="Calibri"/>
              </a:rPr>
              <a:t>Интерполяция</a:t>
            </a:r>
            <a:endParaRPr lang="ru-RU" sz="1600" b="1" dirty="0" smtClean="0">
              <a:solidFill>
                <a:srgbClr val="FF0000"/>
              </a:solidFill>
              <a:cs typeface="Calibri"/>
            </a:endParaRPr>
          </a:p>
          <a:p>
            <a:endParaRPr lang="ru-RU" sz="1600" dirty="0" smtClean="0">
              <a:cs typeface="Calibri"/>
            </a:endParaRPr>
          </a:p>
          <a:p>
            <a:r>
              <a:rPr lang="ru-RU" sz="1600" dirty="0" smtClean="0">
                <a:cs typeface="Calibri"/>
              </a:rPr>
              <a:t>Численное дифференцирование</a:t>
            </a:r>
            <a:r>
              <a:rPr lang="en-US" sz="1600" dirty="0" smtClean="0">
                <a:cs typeface="Calibri"/>
              </a:rPr>
              <a:t>:</a:t>
            </a:r>
          </a:p>
          <a:p>
            <a:r>
              <a:rPr lang="ru-RU" sz="1600" dirty="0" smtClean="0">
                <a:cs typeface="Calibri"/>
              </a:rPr>
              <a:t>Метод конечных разностей </a:t>
            </a:r>
            <a:endParaRPr lang="ru-RU" sz="1600" dirty="0">
              <a:cs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30784"/>
            <a:ext cx="4907311" cy="50625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E5DDBA-6E7B-43E5-9BFD-4CAF82CC8E53}"/>
              </a:ext>
            </a:extLst>
          </p:cNvPr>
          <p:cNvSpPr txBox="1"/>
          <p:nvPr/>
        </p:nvSpPr>
        <p:spPr>
          <a:xfrm>
            <a:off x="6021598" y="5221649"/>
            <a:ext cx="319680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cs typeface="Calibri"/>
              </a:rPr>
              <a:t>ЭТО ОСНОВНОЙ АЛГОРИТМ, ИСПОЛЬЗУЕМЫЙ В РАБОТЕ</a:t>
            </a:r>
            <a:endParaRPr lang="ru-RU" b="1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6191751"/>
            <a:ext cx="5904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A1A1A"/>
                </a:solidFill>
                <a:latin typeface="YS Text"/>
              </a:rPr>
              <a:t>EPDE </a:t>
            </a:r>
            <a:r>
              <a:rPr lang="en-US" dirty="0">
                <a:latin typeface="YS Text"/>
                <a:hlinkClick r:id="rId5"/>
              </a:rPr>
              <a:t>https://github.com/ITMO-NSS-team/EPDE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606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0" y="5032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51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52" name="Rectangle 20"/>
          <p:cNvSpPr>
            <a:spLocks noChangeArrowheads="1"/>
          </p:cNvSpPr>
          <p:nvPr/>
        </p:nvSpPr>
        <p:spPr bwMode="auto">
          <a:xfrm>
            <a:off x="0" y="304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54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57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60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BFCC-9734-4BB6-B7AC-9DA4656B9F35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35" name="Заголовок 1"/>
          <p:cNvSpPr>
            <a:spLocks noGrp="1"/>
          </p:cNvSpPr>
          <p:nvPr>
            <p:ph type="ctrTitle"/>
          </p:nvPr>
        </p:nvSpPr>
        <p:spPr>
          <a:xfrm>
            <a:off x="428596" y="214290"/>
            <a:ext cx="8358246" cy="714380"/>
          </a:xfrm>
        </p:spPr>
        <p:txBody>
          <a:bodyPr>
            <a:normAutofit/>
          </a:bodyPr>
          <a:lstStyle/>
          <a:p>
            <a:r>
              <a:rPr lang="en-US" sz="2600" dirty="0"/>
              <a:t>Best Subset Selection</a:t>
            </a:r>
            <a:endParaRPr lang="ru-RU" sz="2600" dirty="0"/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539552" y="1136933"/>
            <a:ext cx="7992887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Рассматривается множественная линейная регрессия 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Требуется отсеять малозначимые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предикторы. </a:t>
            </a:r>
            <a:r>
              <a:rPr lang="ru-RU" altLang="ko-KR" sz="1600" dirty="0">
                <a:latin typeface="Times New Roman" pitchFamily="18" charset="0"/>
                <a:cs typeface="Times New Roman" pitchFamily="18" charset="0"/>
              </a:rPr>
              <a:t>Для выполнения отбора оптимального подмножества предикторов из </a:t>
            </a:r>
            <a:r>
              <a:rPr lang="ru-RU" altLang="ko-KR" sz="1600" i="1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sz="1600" i="1" baseline="300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ko-KR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ko-KR" sz="1600" dirty="0">
                <a:latin typeface="Times New Roman" pitchFamily="18" charset="0"/>
                <a:cs typeface="Times New Roman" pitchFamily="18" charset="0"/>
              </a:rPr>
              <a:t>возможных вариантов выполняются следующие шаги алгоритма: </a:t>
            </a:r>
          </a:p>
          <a:p>
            <a:pPr marL="400050" indent="-400050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romanLcPeriod"/>
            </a:pPr>
            <a:r>
              <a:rPr lang="ru-RU" altLang="ko-KR" sz="1600" dirty="0">
                <a:latin typeface="Times New Roman" pitchFamily="18" charset="0"/>
                <a:cs typeface="Times New Roman" pitchFamily="18" charset="0"/>
              </a:rPr>
              <a:t>предполагается возможность существования нулевой модели </a:t>
            </a:r>
            <a:r>
              <a:rPr lang="en-US" altLang="ko-KR" sz="1600" i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altLang="ko-KR" sz="1600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altLang="ko-KR" sz="1600" dirty="0">
                <a:latin typeface="Times New Roman" pitchFamily="18" charset="0"/>
                <a:cs typeface="Times New Roman" pitchFamily="18" charset="0"/>
              </a:rPr>
              <a:t> не включающей предикторы, </a:t>
            </a:r>
          </a:p>
          <a:p>
            <a:pPr marL="400050" indent="-400050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romanLcPeriod"/>
            </a:pPr>
            <a:r>
              <a:rPr lang="ru-RU" altLang="ko-KR" sz="1600" dirty="0">
                <a:latin typeface="Times New Roman" pitchFamily="18" charset="0"/>
                <a:cs typeface="Times New Roman" pitchFamily="18" charset="0"/>
              </a:rPr>
              <a:t>строятся все  модели, которые содержат в точности </a:t>
            </a:r>
            <a:r>
              <a:rPr lang="en-US" altLang="ko-KR" sz="1600" i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ru-RU" altLang="ko-KR" sz="1600" dirty="0">
                <a:latin typeface="Times New Roman" pitchFamily="18" charset="0"/>
                <a:cs typeface="Times New Roman" pitchFamily="18" charset="0"/>
              </a:rPr>
              <a:t> предикторов, </a:t>
            </a:r>
          </a:p>
          <a:p>
            <a:pPr marL="400050" indent="-400050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romanLcPeriod"/>
            </a:pPr>
            <a:r>
              <a:rPr lang="ru-RU" altLang="ko-KR" sz="1600" dirty="0">
                <a:latin typeface="Times New Roman" pitchFamily="18" charset="0"/>
                <a:cs typeface="Times New Roman" pitchFamily="18" charset="0"/>
              </a:rPr>
              <a:t>с использованием метода наименьших квадратов выбирается наиболее оптимальная модель </a:t>
            </a:r>
            <a:r>
              <a:rPr lang="ru-RU" altLang="ko-KR" sz="1600" i="1" dirty="0" err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altLang="ko-KR" sz="1600" baseline="-25000" dirty="0" err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ru-RU" altLang="ko-KR" sz="1600" dirty="0">
                <a:latin typeface="Times New Roman" pitchFamily="18" charset="0"/>
                <a:cs typeface="Times New Roman" pitchFamily="18" charset="0"/>
              </a:rPr>
              <a:t> среди этих моделей, которая имеет наименьшую сумму квадратов остатков (RSS), </a:t>
            </a:r>
            <a:endParaRPr lang="ru-RU" altLang="ko-KR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400050" indent="-400050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romanLcPeriod"/>
            </a:pPr>
            <a:r>
              <a:rPr lang="ru-RU" altLang="ko-KR" sz="1600" dirty="0" smtClean="0">
                <a:latin typeface="Times New Roman" pitchFamily="18" charset="0"/>
                <a:cs typeface="Times New Roman" pitchFamily="18" charset="0"/>
              </a:rPr>
              <a:t>выбирается </a:t>
            </a:r>
            <a:r>
              <a:rPr lang="ru-RU" altLang="ko-KR" sz="1600" dirty="0">
                <a:latin typeface="Times New Roman" pitchFamily="18" charset="0"/>
                <a:cs typeface="Times New Roman" pitchFamily="18" charset="0"/>
              </a:rPr>
              <a:t>единственная оптимальная модель среди </a:t>
            </a:r>
            <a:r>
              <a:rPr lang="ru-RU" altLang="ko-KR" sz="1600" i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altLang="ko-KR" sz="1600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altLang="ko-KR" sz="1600" dirty="0">
                <a:latin typeface="Times New Roman" pitchFamily="18" charset="0"/>
                <a:cs typeface="Times New Roman" pitchFamily="18" charset="0"/>
              </a:rPr>
              <a:t> ,…, </a:t>
            </a:r>
            <a:r>
              <a:rPr lang="ru-RU" altLang="ko-KR" sz="1600" i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altLang="ko-KR" sz="1600" baseline="-2500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ru-RU" altLang="ko-KR" sz="1600" dirty="0">
                <a:latin typeface="Times New Roman" pitchFamily="18" charset="0"/>
                <a:cs typeface="Times New Roman" pitchFamily="18" charset="0"/>
              </a:rPr>
              <a:t>, используя статистические критерий </a:t>
            </a:r>
            <a:r>
              <a:rPr lang="ru-RU" altLang="ko-KR" sz="1600" i="1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altLang="ko-KR" sz="1600" baseline="-25000" dirty="0" err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ru-RU" altLang="ko-K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ko-KR" sz="1600" dirty="0" err="1">
                <a:latin typeface="Times New Roman" pitchFamily="18" charset="0"/>
                <a:cs typeface="Times New Roman" pitchFamily="18" charset="0"/>
              </a:rPr>
              <a:t>Мэллоу</a:t>
            </a:r>
            <a:r>
              <a:rPr lang="ru-RU" altLang="ko-KR" sz="1600" dirty="0">
                <a:latin typeface="Times New Roman" pitchFamily="18" charset="0"/>
                <a:cs typeface="Times New Roman" pitchFamily="18" charset="0"/>
              </a:rPr>
              <a:t>, BIC или скорректированный коэффициент детерминации</a:t>
            </a:r>
            <a:r>
              <a:rPr lang="en-US" altLang="ko-KR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ko-KR" sz="1600" dirty="0">
                <a:latin typeface="Times New Roman" pitchFamily="18" charset="0"/>
                <a:cs typeface="Times New Roman" pitchFamily="18" charset="0"/>
              </a:rPr>
              <a:t>В случае использования </a:t>
            </a:r>
            <a:r>
              <a:rPr lang="en-US" altLang="ko-KR" sz="1600" dirty="0">
                <a:latin typeface="Times New Roman" pitchFamily="18" charset="0"/>
                <a:cs typeface="Times New Roman" pitchFamily="18" charset="0"/>
              </a:rPr>
              <a:t>BIC </a:t>
            </a:r>
            <a:r>
              <a:rPr lang="ru-RU" altLang="ko-KR" sz="1600" dirty="0">
                <a:latin typeface="Times New Roman" pitchFamily="18" charset="0"/>
                <a:cs typeface="Times New Roman" pitchFamily="18" charset="0"/>
              </a:rPr>
              <a:t>выбирается модель с наименьшим значением критерия</a:t>
            </a:r>
            <a:r>
              <a:rPr lang="en-US" altLang="ko-KR" sz="1600" dirty="0" smtClean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155630" y="3726043"/>
            <a:ext cx="979853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148064" y="3972292"/>
            <a:ext cx="105022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Rectangle 202"/>
          <p:cNvSpPr>
            <a:spLocks noChangeArrowheads="1"/>
          </p:cNvSpPr>
          <p:nvPr/>
        </p:nvSpPr>
        <p:spPr bwMode="auto">
          <a:xfrm>
            <a:off x="4501008" y="161203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5" name="Rectangle 204"/>
          <p:cNvSpPr>
            <a:spLocks noChangeArrowheads="1"/>
          </p:cNvSpPr>
          <p:nvPr/>
        </p:nvSpPr>
        <p:spPr bwMode="auto">
          <a:xfrm>
            <a:off x="3708920" y="2077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7" name="Rectangle 206"/>
          <p:cNvSpPr>
            <a:spLocks noChangeArrowheads="1"/>
          </p:cNvSpPr>
          <p:nvPr/>
        </p:nvSpPr>
        <p:spPr bwMode="auto">
          <a:xfrm>
            <a:off x="5725144" y="209642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9" name="Rectangle 208"/>
          <p:cNvSpPr>
            <a:spLocks noChangeArrowheads="1"/>
          </p:cNvSpPr>
          <p:nvPr/>
        </p:nvSpPr>
        <p:spPr bwMode="auto">
          <a:xfrm>
            <a:off x="2844824" y="308235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7" name="Rectangle 214"/>
          <p:cNvSpPr>
            <a:spLocks noChangeArrowheads="1"/>
          </p:cNvSpPr>
          <p:nvPr/>
        </p:nvSpPr>
        <p:spPr bwMode="auto">
          <a:xfrm>
            <a:off x="3852936" y="358641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0" name="Rectangle 222"/>
          <p:cNvSpPr>
            <a:spLocks noChangeArrowheads="1"/>
          </p:cNvSpPr>
          <p:nvPr/>
        </p:nvSpPr>
        <p:spPr bwMode="auto">
          <a:xfrm>
            <a:off x="6013176" y="50753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2" name="Rectangle 224"/>
          <p:cNvSpPr>
            <a:spLocks noChangeArrowheads="1"/>
          </p:cNvSpPr>
          <p:nvPr/>
        </p:nvSpPr>
        <p:spPr bwMode="auto">
          <a:xfrm>
            <a:off x="4356992" y="552157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3823592" y="280582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452788" y="1306644"/>
            <a:ext cx="1278853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/>
          </p:nvPr>
        </p:nvGraphicFramePr>
        <p:xfrm>
          <a:off x="5452788" y="1286952"/>
          <a:ext cx="1571360" cy="629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2" r:id="rId3" imgW="1129810" imgH="444307" progId="Equation.DSMT4">
                  <p:embed/>
                </p:oleObj>
              </mc:Choice>
              <mc:Fallback>
                <p:oleObj r:id="rId3" imgW="1129810" imgH="444307" progId="Equation.DSMT4">
                  <p:embed/>
                  <p:pic>
                    <p:nvPicPr>
                      <p:cNvPr id="5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2788" y="1286952"/>
                        <a:ext cx="1571360" cy="6298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5181760" y="1968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3492896" y="472514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3" name="Объект 22"/>
          <p:cNvGraphicFramePr>
            <a:graphicFrameLocks noChangeAspect="1"/>
          </p:cNvGraphicFramePr>
          <p:nvPr>
            <p:extLst/>
          </p:nvPr>
        </p:nvGraphicFramePr>
        <p:xfrm>
          <a:off x="3131840" y="5027400"/>
          <a:ext cx="2267210" cy="561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3" name="Уравнение" r:id="rId5" imgW="1586811" imgH="393529" progId="Equation.3">
                  <p:embed/>
                </p:oleObj>
              </mc:Choice>
              <mc:Fallback>
                <p:oleObj name="Уравнение" r:id="rId5" imgW="1586811" imgH="393529" progId="Equation.3">
                  <p:embed/>
                  <p:pic>
                    <p:nvPicPr>
                      <p:cNvPr id="23" name="Объект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1840" y="5027400"/>
                        <a:ext cx="2267210" cy="5618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19"/>
          <p:cNvSpPr>
            <a:spLocks noChangeArrowheads="1"/>
          </p:cNvSpPr>
          <p:nvPr/>
        </p:nvSpPr>
        <p:spPr bwMode="auto">
          <a:xfrm>
            <a:off x="3492896" y="517440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83264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:p188="http://schemas.microsoft.com/office/powerpoint/2018/8/main" xmlns="" r:id="rId7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  <a:alpha val="1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51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52" name="Rectangle 20"/>
          <p:cNvSpPr>
            <a:spLocks noChangeArrowheads="1"/>
          </p:cNvSpPr>
          <p:nvPr/>
        </p:nvSpPr>
        <p:spPr bwMode="auto">
          <a:xfrm>
            <a:off x="0" y="304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54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57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60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BFCC-9734-4BB6-B7AC-9DA4656B9F35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35" name="Заголовок 1"/>
          <p:cNvSpPr>
            <a:spLocks noGrp="1"/>
          </p:cNvSpPr>
          <p:nvPr>
            <p:ph type="ctrTitle"/>
          </p:nvPr>
        </p:nvSpPr>
        <p:spPr>
          <a:xfrm>
            <a:off x="428596" y="214290"/>
            <a:ext cx="8358246" cy="714380"/>
          </a:xfrm>
        </p:spPr>
        <p:txBody>
          <a:bodyPr>
            <a:normAutofit/>
          </a:bodyPr>
          <a:lstStyle/>
          <a:p>
            <a:r>
              <a:rPr lang="en-US" sz="2600" dirty="0" smtClean="0"/>
              <a:t>Best Subset Selection</a:t>
            </a:r>
            <a:endParaRPr lang="ru-RU" sz="2600" dirty="0"/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539552" y="1197338"/>
            <a:ext cx="7992887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Для рассматриваемой задачи генерации ДУЧП по данным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AutoNum type="arabicParenR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Рассматривается полный возможный шаблон уравнения и формируется библиотека возможных элементов.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AutoNum type="arabicParenR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AutoNum type="arabicParenR"/>
            </a:pP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AutoNum type="arabicParenR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AutoNum type="arabicParenR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AutoNum type="arabicParenR" startAt="2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Методом конечных-разностей или конечных элементов выполняется дискретизация потенциальных элементов уравнения.</a:t>
            </a: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AutoNum type="arabicParenR" startAt="2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AutoNum type="arabicParenR" startAt="2"/>
            </a:pP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Дискретизированный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шаблон записывается в виде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AutoNum type="arabicParenR" startAt="2"/>
            </a:pP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AutoNum type="arabicParenR" startAt="2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AutoNum type="arabicParenR" startAt="2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AutoNum type="arabicParenR" startAt="2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 имеющимся данным рассчитываются столбцы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Y</a:t>
            </a: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AutoNum type="arabicParenR" startAt="2"/>
            </a:pP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AutoNum type="arabicParenR" startAt="2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Далее применяется классический алгоритм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BSS.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AutoNum type="arabicParenR" startAt="3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155630" y="3726043"/>
            <a:ext cx="979853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148064" y="3972292"/>
            <a:ext cx="105022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Rectangle 202"/>
          <p:cNvSpPr>
            <a:spLocks noChangeArrowheads="1"/>
          </p:cNvSpPr>
          <p:nvPr/>
        </p:nvSpPr>
        <p:spPr bwMode="auto">
          <a:xfrm>
            <a:off x="4501008" y="161203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5" name="Rectangle 204"/>
          <p:cNvSpPr>
            <a:spLocks noChangeArrowheads="1"/>
          </p:cNvSpPr>
          <p:nvPr/>
        </p:nvSpPr>
        <p:spPr bwMode="auto">
          <a:xfrm>
            <a:off x="3708920" y="2077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7" name="Rectangle 206"/>
          <p:cNvSpPr>
            <a:spLocks noChangeArrowheads="1"/>
          </p:cNvSpPr>
          <p:nvPr/>
        </p:nvSpPr>
        <p:spPr bwMode="auto">
          <a:xfrm>
            <a:off x="5725144" y="209642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9" name="Rectangle 208"/>
          <p:cNvSpPr>
            <a:spLocks noChangeArrowheads="1"/>
          </p:cNvSpPr>
          <p:nvPr/>
        </p:nvSpPr>
        <p:spPr bwMode="auto">
          <a:xfrm>
            <a:off x="2844824" y="308235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7" name="Rectangle 214"/>
          <p:cNvSpPr>
            <a:spLocks noChangeArrowheads="1"/>
          </p:cNvSpPr>
          <p:nvPr/>
        </p:nvSpPr>
        <p:spPr bwMode="auto">
          <a:xfrm>
            <a:off x="3852936" y="358641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0" name="Rectangle 222"/>
          <p:cNvSpPr>
            <a:spLocks noChangeArrowheads="1"/>
          </p:cNvSpPr>
          <p:nvPr/>
        </p:nvSpPr>
        <p:spPr bwMode="auto">
          <a:xfrm>
            <a:off x="6013176" y="50753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2" name="Rectangle 224"/>
          <p:cNvSpPr>
            <a:spLocks noChangeArrowheads="1"/>
          </p:cNvSpPr>
          <p:nvPr/>
        </p:nvSpPr>
        <p:spPr bwMode="auto">
          <a:xfrm>
            <a:off x="4356992" y="552157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452788" y="1306644"/>
            <a:ext cx="1278853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5181760" y="1968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3492896" y="472514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4" name="Rectangle 19"/>
          <p:cNvSpPr>
            <a:spLocks noChangeArrowheads="1"/>
          </p:cNvSpPr>
          <p:nvPr/>
        </p:nvSpPr>
        <p:spPr bwMode="auto">
          <a:xfrm>
            <a:off x="3492896" y="517440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335307"/>
              </p:ext>
            </p:extLst>
          </p:nvPr>
        </p:nvGraphicFramePr>
        <p:xfrm>
          <a:off x="3131840" y="2129929"/>
          <a:ext cx="2458454" cy="615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89" name="Уравнение" r:id="rId3" imgW="1739900" imgH="431800" progId="Equation.3">
                  <p:embed/>
                </p:oleObj>
              </mc:Choice>
              <mc:Fallback>
                <p:oleObj name="Уравнение" r:id="rId3" imgW="1739900" imgH="4318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1840" y="2129929"/>
                        <a:ext cx="2458454" cy="6157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280" y="2683768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517232" y="177281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7653901"/>
              </p:ext>
            </p:extLst>
          </p:nvPr>
        </p:nvGraphicFramePr>
        <p:xfrm>
          <a:off x="5940152" y="2790533"/>
          <a:ext cx="1425575" cy="258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90" r:id="rId6" imgW="1422400" imgH="254000" progId="Equation.DSMT4">
                  <p:embed/>
                </p:oleObj>
              </mc:Choice>
              <mc:Fallback>
                <p:oleObj r:id="rId6" imgW="1422400" imgH="2540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152" y="2790533"/>
                        <a:ext cx="1425575" cy="258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3708920" y="333184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7918827"/>
              </p:ext>
            </p:extLst>
          </p:nvPr>
        </p:nvGraphicFramePr>
        <p:xfrm>
          <a:off x="3347864" y="4267943"/>
          <a:ext cx="2010655" cy="561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91" name="Уравнение" r:id="rId8" imgW="1638300" imgH="457200" progId="Equation.3">
                  <p:embed/>
                </p:oleObj>
              </mc:Choice>
              <mc:Fallback>
                <p:oleObj name="Уравнение" r:id="rId8" imgW="1638300" imgH="457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7864" y="4267943"/>
                        <a:ext cx="2010655" cy="5611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671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9AF55D9-1A20-F939-DE17-3F2D55D58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79" y="3210106"/>
            <a:ext cx="5825604" cy="1823527"/>
          </a:xfrm>
          <a:prstGeom prst="rect">
            <a:avLst/>
          </a:prstGeom>
        </p:spPr>
      </p:pic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51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52" name="Rectangle 20"/>
          <p:cNvSpPr>
            <a:spLocks noChangeArrowheads="1"/>
          </p:cNvSpPr>
          <p:nvPr/>
        </p:nvSpPr>
        <p:spPr bwMode="auto">
          <a:xfrm>
            <a:off x="0" y="304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54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57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60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BFCC-9734-4BB6-B7AC-9DA4656B9F35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35" name="Заголовок 1"/>
          <p:cNvSpPr>
            <a:spLocks noGrp="1"/>
          </p:cNvSpPr>
          <p:nvPr>
            <p:ph type="ctrTitle"/>
          </p:nvPr>
        </p:nvSpPr>
        <p:spPr>
          <a:xfrm>
            <a:off x="428596" y="214290"/>
            <a:ext cx="8358246" cy="714380"/>
          </a:xfrm>
        </p:spPr>
        <p:txBody>
          <a:bodyPr>
            <a:normAutofit/>
          </a:bodyPr>
          <a:lstStyle/>
          <a:p>
            <a:r>
              <a:rPr lang="en-US" sz="2600" dirty="0"/>
              <a:t>Best Subset Selection</a:t>
            </a:r>
            <a:endParaRPr lang="ru-RU" sz="2600" dirty="0"/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539552" y="1124744"/>
            <a:ext cx="79928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Для работы с шумом в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BSS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подходе реализован дополнительный алгоритм подбора временного и пространственного шагов для этапа численного дифференцирования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155630" y="3726043"/>
            <a:ext cx="979853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148064" y="3972292"/>
            <a:ext cx="105022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20" name="Rectangle 202"/>
          <p:cNvSpPr>
            <a:spLocks noChangeArrowheads="1"/>
          </p:cNvSpPr>
          <p:nvPr/>
        </p:nvSpPr>
        <p:spPr bwMode="auto">
          <a:xfrm>
            <a:off x="4501008" y="161203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5" name="Rectangle 204"/>
          <p:cNvSpPr>
            <a:spLocks noChangeArrowheads="1"/>
          </p:cNvSpPr>
          <p:nvPr/>
        </p:nvSpPr>
        <p:spPr bwMode="auto">
          <a:xfrm>
            <a:off x="3708920" y="2077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7" name="Rectangle 206"/>
          <p:cNvSpPr>
            <a:spLocks noChangeArrowheads="1"/>
          </p:cNvSpPr>
          <p:nvPr/>
        </p:nvSpPr>
        <p:spPr bwMode="auto">
          <a:xfrm>
            <a:off x="5725144" y="209642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7" name="Rectangle 214"/>
          <p:cNvSpPr>
            <a:spLocks noChangeArrowheads="1"/>
          </p:cNvSpPr>
          <p:nvPr/>
        </p:nvSpPr>
        <p:spPr bwMode="auto">
          <a:xfrm>
            <a:off x="3852936" y="358641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0" name="Rectangle 222"/>
          <p:cNvSpPr>
            <a:spLocks noChangeArrowheads="1"/>
          </p:cNvSpPr>
          <p:nvPr/>
        </p:nvSpPr>
        <p:spPr bwMode="auto">
          <a:xfrm>
            <a:off x="6013176" y="50753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2" name="Rectangle 224"/>
          <p:cNvSpPr>
            <a:spLocks noChangeArrowheads="1"/>
          </p:cNvSpPr>
          <p:nvPr/>
        </p:nvSpPr>
        <p:spPr bwMode="auto">
          <a:xfrm>
            <a:off x="4356992" y="552157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452788" y="1306644"/>
            <a:ext cx="1278853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5181760" y="1968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3492896" y="472514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4" name="Rectangle 19"/>
          <p:cNvSpPr>
            <a:spLocks noChangeArrowheads="1"/>
          </p:cNvSpPr>
          <p:nvPr/>
        </p:nvSpPr>
        <p:spPr bwMode="auto">
          <a:xfrm>
            <a:off x="3492896" y="517440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517232" y="177281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3708920" y="333184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259632" y="1837148"/>
            <a:ext cx="1123324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8155287"/>
              </p:ext>
            </p:extLst>
          </p:nvPr>
        </p:nvGraphicFramePr>
        <p:xfrm>
          <a:off x="823363" y="1837149"/>
          <a:ext cx="1084341" cy="618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04" name="Уравнение" r:id="rId4" imgW="761669" imgH="431613" progId="Equation.3">
                  <p:embed/>
                </p:oleObj>
              </mc:Choice>
              <mc:Fallback>
                <p:oleObj name="Уравнение" r:id="rId4" imgW="761669" imgH="431613" progId="Equation.3">
                  <p:embed/>
                  <p:pic>
                    <p:nvPicPr>
                      <p:cNvPr id="5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363" y="1837149"/>
                        <a:ext cx="1084341" cy="6189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277789" y="2669685"/>
            <a:ext cx="938458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7869089"/>
              </p:ext>
            </p:extLst>
          </p:nvPr>
        </p:nvGraphicFramePr>
        <p:xfrm>
          <a:off x="836504" y="2506378"/>
          <a:ext cx="1431240" cy="662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05" name="Уравнение" r:id="rId6" imgW="1104900" imgH="508000" progId="Equation.3">
                  <p:embed/>
                </p:oleObj>
              </mc:Choice>
              <mc:Fallback>
                <p:oleObj name="Уравнение" r:id="rId6" imgW="1104900" imgH="508000" progId="Equation.3">
                  <p:embed/>
                  <p:pic>
                    <p:nvPicPr>
                      <p:cNvPr id="17" name="Объект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6504" y="2506378"/>
                        <a:ext cx="1431240" cy="6621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2B4780C-8F45-D147-E950-D500DD803A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9330" y="1736284"/>
            <a:ext cx="5444301" cy="170535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03EC3A6-939B-A158-EBCC-43AA40C209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2482" y="4752761"/>
            <a:ext cx="3890217" cy="206624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9FBFCA3-8E26-2DE1-91C5-AAD0FF8A59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71351" y="4754061"/>
            <a:ext cx="3415492" cy="2052929"/>
          </a:xfrm>
          <a:prstGeom prst="rect">
            <a:avLst/>
          </a:prstGeom>
        </p:spPr>
      </p:pic>
      <p:graphicFrame>
        <p:nvGraphicFramePr>
          <p:cNvPr id="32" name="Объект 31">
            <a:extLst>
              <a:ext uri="{FF2B5EF4-FFF2-40B4-BE49-F238E27FC236}">
                <a16:creationId xmlns:a16="http://schemas.microsoft.com/office/drawing/2014/main" id="{1A023F01-7937-9ACA-E798-26041C99D2A9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92547" y="3220002"/>
          <a:ext cx="2540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06" name="Equation" r:id="rId11" imgW="253800" imgH="393480" progId="Equation.DSMT4">
                  <p:embed/>
                </p:oleObj>
              </mc:Choice>
              <mc:Fallback>
                <p:oleObj name="Equation" r:id="rId11" imgW="253800" imgH="393480" progId="Equation.DSMT4">
                  <p:embed/>
                  <p:pic>
                    <p:nvPicPr>
                      <p:cNvPr id="32" name="Объект 31">
                        <a:extLst>
                          <a:ext uri="{FF2B5EF4-FFF2-40B4-BE49-F238E27FC236}">
                            <a16:creationId xmlns:a16="http://schemas.microsoft.com/office/drawing/2014/main" id="{1A023F01-7937-9ACA-E798-26041C99D2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92547" y="3220002"/>
                        <a:ext cx="2540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Объект 32">
            <a:extLst>
              <a:ext uri="{FF2B5EF4-FFF2-40B4-BE49-F238E27FC236}">
                <a16:creationId xmlns:a16="http://schemas.microsoft.com/office/drawing/2014/main" id="{DEE1F2F1-51B2-1B83-140C-74BC3761AE0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815085" y="4861046"/>
          <a:ext cx="2540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07" name="Equation" r:id="rId13" imgW="253800" imgH="393480" progId="Equation.DSMT4">
                  <p:embed/>
                </p:oleObj>
              </mc:Choice>
              <mc:Fallback>
                <p:oleObj name="Equation" r:id="rId13" imgW="253800" imgH="393480" progId="Equation.DSMT4">
                  <p:embed/>
                  <p:pic>
                    <p:nvPicPr>
                      <p:cNvPr id="33" name="Объект 32">
                        <a:extLst>
                          <a:ext uri="{FF2B5EF4-FFF2-40B4-BE49-F238E27FC236}">
                            <a16:creationId xmlns:a16="http://schemas.microsoft.com/office/drawing/2014/main" id="{DEE1F2F1-51B2-1B83-140C-74BC3761AE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815085" y="4861046"/>
                        <a:ext cx="2540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Объект 33">
            <a:extLst>
              <a:ext uri="{FF2B5EF4-FFF2-40B4-BE49-F238E27FC236}">
                <a16:creationId xmlns:a16="http://schemas.microsoft.com/office/drawing/2014/main" id="{08168955-1C03-394F-589A-22E92007291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724850" y="4840463"/>
          <a:ext cx="2540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08" name="Equation" r:id="rId14" imgW="253800" imgH="393480" progId="Equation.DSMT4">
                  <p:embed/>
                </p:oleObj>
              </mc:Choice>
              <mc:Fallback>
                <p:oleObj name="Equation" r:id="rId14" imgW="253800" imgH="393480" progId="Equation.DSMT4">
                  <p:embed/>
                  <p:pic>
                    <p:nvPicPr>
                      <p:cNvPr id="34" name="Объект 33">
                        <a:extLst>
                          <a:ext uri="{FF2B5EF4-FFF2-40B4-BE49-F238E27FC236}">
                            <a16:creationId xmlns:a16="http://schemas.microsoft.com/office/drawing/2014/main" id="{08168955-1C03-394F-589A-22E9200729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724850" y="4840463"/>
                        <a:ext cx="2540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Объект 35">
            <a:extLst>
              <a:ext uri="{FF2B5EF4-FFF2-40B4-BE49-F238E27FC236}">
                <a16:creationId xmlns:a16="http://schemas.microsoft.com/office/drawing/2014/main" id="{5025CFD9-A21C-4E33-F396-9B8507151699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458220" y="1844824"/>
          <a:ext cx="3937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09" name="Equation" r:id="rId15" imgW="393480" imgH="228600" progId="Equation.DSMT4">
                  <p:embed/>
                </p:oleObj>
              </mc:Choice>
              <mc:Fallback>
                <p:oleObj name="Equation" r:id="rId15" imgW="393480" imgH="228600" progId="Equation.DSMT4">
                  <p:embed/>
                  <p:pic>
                    <p:nvPicPr>
                      <p:cNvPr id="36" name="Объект 35">
                        <a:extLst>
                          <a:ext uri="{FF2B5EF4-FFF2-40B4-BE49-F238E27FC236}">
                            <a16:creationId xmlns:a16="http://schemas.microsoft.com/office/drawing/2014/main" id="{5025CFD9-A21C-4E33-F396-9B85071516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458220" y="1844824"/>
                        <a:ext cx="3937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Объект 37">
            <a:extLst>
              <a:ext uri="{FF2B5EF4-FFF2-40B4-BE49-F238E27FC236}">
                <a16:creationId xmlns:a16="http://schemas.microsoft.com/office/drawing/2014/main" id="{128AE412-5BD2-5842-FD60-2FF22302451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227516" y="3204592"/>
          <a:ext cx="8890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10" name="Equation" r:id="rId17" imgW="88560" imgH="152280" progId="Equation.DSMT4">
                  <p:embed/>
                </p:oleObj>
              </mc:Choice>
              <mc:Fallback>
                <p:oleObj name="Equation" r:id="rId17" imgW="88560" imgH="152280" progId="Equation.DSMT4">
                  <p:embed/>
                  <p:pic>
                    <p:nvPicPr>
                      <p:cNvPr id="38" name="Объект 37">
                        <a:extLst>
                          <a:ext uri="{FF2B5EF4-FFF2-40B4-BE49-F238E27FC236}">
                            <a16:creationId xmlns:a16="http://schemas.microsoft.com/office/drawing/2014/main" id="{128AE412-5BD2-5842-FD60-2FF2230245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227516" y="3204592"/>
                        <a:ext cx="88900" cy="15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Объект 38">
            <a:extLst>
              <a:ext uri="{FF2B5EF4-FFF2-40B4-BE49-F238E27FC236}">
                <a16:creationId xmlns:a16="http://schemas.microsoft.com/office/drawing/2014/main" id="{247B6A48-EF2C-5262-64A3-19BB86CAF14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307154" y="3297576"/>
          <a:ext cx="5461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11" name="Equation" r:id="rId19" imgW="545760" imgH="203040" progId="Equation.DSMT4">
                  <p:embed/>
                </p:oleObj>
              </mc:Choice>
              <mc:Fallback>
                <p:oleObj name="Equation" r:id="rId19" imgW="545760" imgH="203040" progId="Equation.DSMT4">
                  <p:embed/>
                  <p:pic>
                    <p:nvPicPr>
                      <p:cNvPr id="39" name="Объект 38">
                        <a:extLst>
                          <a:ext uri="{FF2B5EF4-FFF2-40B4-BE49-F238E27FC236}">
                            <a16:creationId xmlns:a16="http://schemas.microsoft.com/office/drawing/2014/main" id="{247B6A48-EF2C-5262-64A3-19BB86CAF1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307154" y="3297576"/>
                        <a:ext cx="5461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Объект 40">
            <a:extLst>
              <a:ext uri="{FF2B5EF4-FFF2-40B4-BE49-F238E27FC236}">
                <a16:creationId xmlns:a16="http://schemas.microsoft.com/office/drawing/2014/main" id="{EEEB0FBF-949A-FC01-CE4D-77D6BF527A9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560763" y="4854575"/>
          <a:ext cx="3937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12" name="Equation" r:id="rId21" imgW="393480" imgH="203040" progId="Equation.DSMT4">
                  <p:embed/>
                </p:oleObj>
              </mc:Choice>
              <mc:Fallback>
                <p:oleObj name="Equation" r:id="rId21" imgW="393480" imgH="203040" progId="Equation.DSMT4">
                  <p:embed/>
                  <p:pic>
                    <p:nvPicPr>
                      <p:cNvPr id="41" name="Объект 40">
                        <a:extLst>
                          <a:ext uri="{FF2B5EF4-FFF2-40B4-BE49-F238E27FC236}">
                            <a16:creationId xmlns:a16="http://schemas.microsoft.com/office/drawing/2014/main" id="{EEEB0FBF-949A-FC01-CE4D-77D6BF527A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3560763" y="4854575"/>
                        <a:ext cx="3937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Объект 42">
            <a:extLst>
              <a:ext uri="{FF2B5EF4-FFF2-40B4-BE49-F238E27FC236}">
                <a16:creationId xmlns:a16="http://schemas.microsoft.com/office/drawing/2014/main" id="{39F3D284-FB31-DA23-EC2A-FEDC2F09B09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923088" y="4843463"/>
          <a:ext cx="4318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13" name="Equation" r:id="rId23" imgW="431640" imgH="203040" progId="Equation.DSMT4">
                  <p:embed/>
                </p:oleObj>
              </mc:Choice>
              <mc:Fallback>
                <p:oleObj name="Equation" r:id="rId23" imgW="431640" imgH="203040" progId="Equation.DSMT4">
                  <p:embed/>
                  <p:pic>
                    <p:nvPicPr>
                      <p:cNvPr id="43" name="Объект 42">
                        <a:extLst>
                          <a:ext uri="{FF2B5EF4-FFF2-40B4-BE49-F238E27FC236}">
                            <a16:creationId xmlns:a16="http://schemas.microsoft.com/office/drawing/2014/main" id="{39F3D284-FB31-DA23-EC2A-FEDC2F09B0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6923088" y="4843463"/>
                        <a:ext cx="4318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242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8708</TotalTime>
  <Words>1693</Words>
  <Application>Microsoft Office PowerPoint</Application>
  <PresentationFormat>Экран (4:3)</PresentationFormat>
  <Paragraphs>246</Paragraphs>
  <Slides>24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24</vt:i4>
      </vt:variant>
    </vt:vector>
  </HeadingPairs>
  <TitlesOfParts>
    <vt:vector size="37" baseType="lpstr">
      <vt:lpstr>맑은 고딕</vt:lpstr>
      <vt:lpstr>SimSun</vt:lpstr>
      <vt:lpstr>Arial</vt:lpstr>
      <vt:lpstr>Calibri</vt:lpstr>
      <vt:lpstr>Cambria Math</vt:lpstr>
      <vt:lpstr>Palatino Linotype</vt:lpstr>
      <vt:lpstr>Times New Roman</vt:lpstr>
      <vt:lpstr>YS Text</vt:lpstr>
      <vt:lpstr>Тема Office</vt:lpstr>
      <vt:lpstr>Уравнение</vt:lpstr>
      <vt:lpstr>Equation</vt:lpstr>
      <vt:lpstr>Equation.DSMT4</vt:lpstr>
      <vt:lpstr>Формула</vt:lpstr>
      <vt:lpstr>Методы восстановления уравнения в частных производных: приложение к физическим и инженерным задачам</vt:lpstr>
      <vt:lpstr> Методы восстановления уравнения в частных производных: приложение к физическим и инженерным задачам</vt:lpstr>
      <vt:lpstr>Мотивация: физика и инженерные приложения</vt:lpstr>
      <vt:lpstr>Особенности экспериментальных данных</vt:lpstr>
      <vt:lpstr>Особенности экспериментальных данных</vt:lpstr>
      <vt:lpstr>Презентация PowerPoint</vt:lpstr>
      <vt:lpstr>Best Subset Selection</vt:lpstr>
      <vt:lpstr>Best Subset Selection</vt:lpstr>
      <vt:lpstr>Best Subset Selection</vt:lpstr>
      <vt:lpstr>ФИЗИКА: восстановление уравнения теплопереноса</vt:lpstr>
      <vt:lpstr>ФИЗИКА: восстановление уравнения теплопереноса</vt:lpstr>
      <vt:lpstr>ФИЗИКА: восстановление уравнения теплопереноса</vt:lpstr>
      <vt:lpstr>ФИЗИКА: восстановление уравнения теплопереноса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Modeling the air mixture flow in an AC plasma torch</dc:title>
  <dc:creator>Света</dc:creator>
  <cp:lastModifiedBy>Ник</cp:lastModifiedBy>
  <cp:revision>388</cp:revision>
  <dcterms:created xsi:type="dcterms:W3CDTF">2020-06-15T16:02:22Z</dcterms:created>
  <dcterms:modified xsi:type="dcterms:W3CDTF">2023-06-21T19:06:14Z</dcterms:modified>
</cp:coreProperties>
</file>