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58" r:id="rId4"/>
    <p:sldId id="257" r:id="rId5"/>
    <p:sldId id="312" r:id="rId6"/>
    <p:sldId id="260" r:id="rId7"/>
    <p:sldId id="261" r:id="rId8"/>
    <p:sldId id="266" r:id="rId9"/>
    <p:sldId id="265" r:id="rId10"/>
    <p:sldId id="267" r:id="rId11"/>
    <p:sldId id="270" r:id="rId12"/>
    <p:sldId id="271" r:id="rId13"/>
    <p:sldId id="317" r:id="rId14"/>
    <p:sldId id="302" r:id="rId15"/>
    <p:sldId id="272" r:id="rId16"/>
    <p:sldId id="273" r:id="rId17"/>
    <p:sldId id="274" r:id="rId18"/>
    <p:sldId id="277" r:id="rId19"/>
    <p:sldId id="278" r:id="rId20"/>
    <p:sldId id="279" r:id="rId21"/>
    <p:sldId id="281" r:id="rId22"/>
    <p:sldId id="282" r:id="rId23"/>
    <p:sldId id="318" r:id="rId24"/>
    <p:sldId id="319" r:id="rId25"/>
    <p:sldId id="284" r:id="rId26"/>
    <p:sldId id="316" r:id="rId27"/>
    <p:sldId id="296" r:id="rId28"/>
    <p:sldId id="298" r:id="rId29"/>
    <p:sldId id="299" r:id="rId30"/>
    <p:sldId id="309" r:id="rId31"/>
    <p:sldId id="320" r:id="rId3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6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435A89-407A-476B-8E50-B911949B6159}" type="datetimeFigureOut">
              <a:rPr lang="ru-RU" smtClean="0"/>
              <a:t>21.06.2023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627D1B-55C1-46CF-BA4B-BB6F313A75C7}" type="slidenum">
              <a:rPr lang="ru-RU" smtClean="0"/>
              <a:t>‹#›</a:t>
            </a:fld>
            <a:endParaRPr lang="ru-RU"/>
          </a:p>
        </p:txBody>
      </p:sp>
    </p:spTree>
    <p:extLst>
      <p:ext uri="{BB962C8B-B14F-4D97-AF65-F5344CB8AC3E}">
        <p14:creationId xmlns:p14="http://schemas.microsoft.com/office/powerpoint/2010/main" val="106548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C38BA78-453C-4069-BC7C-37244351A881}" type="datetime1">
              <a:rPr lang="ru-RU" smtClean="0"/>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1742924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3E89108-79D9-46FD-B583-9FFD907B6D75}" type="datetime1">
              <a:rPr lang="ru-RU" smtClean="0"/>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160228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0"/>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80"/>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C72B24-0807-4A3E-A60B-1CDD86533103}" type="datetime1">
              <a:rPr lang="ru-RU" smtClean="0"/>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4012862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F8BA9EC-65CC-4AD5-AE74-4BE3EB04D34D}" type="datetime1">
              <a:rPr lang="ru-RU" smtClean="0"/>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218323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010E0675-049A-436F-A92D-8422CAEC077F}" type="datetime1">
              <a:rPr lang="ru-RU" smtClean="0"/>
              <a:t>21.06.2023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162447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D058FB5-BDA3-4DB9-A038-18AEAD25C49E}" type="datetime1">
              <a:rPr lang="ru-RU" smtClean="0"/>
              <a:t>21.06.2023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69715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B357AAE-EEB1-4CC8-8004-5DAAF2B73E9D}" type="datetime1">
              <a:rPr lang="ru-RU" smtClean="0"/>
              <a:t>21.06.2023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76301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E91DED1-1167-4B58-B0E7-91ED5D6C1AB7}" type="datetime1">
              <a:rPr lang="ru-RU" smtClean="0"/>
              <a:t>21.06.2023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41945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5DE77F-3609-4C8A-8F67-6DF7824F14CD}" type="datetime1">
              <a:rPr lang="ru-RU" smtClean="0"/>
              <a:t>21.06.2023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144974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9DC46B2-66B4-40E7-8712-81F7A12CFE94}" type="datetime1">
              <a:rPr lang="ru-RU" smtClean="0"/>
              <a:t>21.06.2023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347530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5FCE15D-8D28-401A-935A-12905E315B8B}" type="datetime1">
              <a:rPr lang="ru-RU" smtClean="0"/>
              <a:t>21.06.2023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3F73268-CF41-401C-A120-D63CD161123C}" type="slidenum">
              <a:rPr lang="ru-RU" smtClean="0"/>
              <a:t>‹#›</a:t>
            </a:fld>
            <a:endParaRPr lang="ru-RU"/>
          </a:p>
        </p:txBody>
      </p:sp>
    </p:spTree>
    <p:extLst>
      <p:ext uri="{BB962C8B-B14F-4D97-AF65-F5344CB8AC3E}">
        <p14:creationId xmlns:p14="http://schemas.microsoft.com/office/powerpoint/2010/main" val="350943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85F1D85-15C4-47CF-B839-4BDC07DCA186}" type="datetime1">
              <a:rPr lang="ru-RU" smtClean="0"/>
              <a:t>21.06.2023</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3F73268-CF41-401C-A120-D63CD161123C}" type="slidenum">
              <a:rPr lang="ru-RU" smtClean="0"/>
              <a:t>‹#›</a:t>
            </a:fld>
            <a:endParaRPr lang="ru-RU"/>
          </a:p>
        </p:txBody>
      </p:sp>
    </p:spTree>
    <p:extLst>
      <p:ext uri="{BB962C8B-B14F-4D97-AF65-F5344CB8AC3E}">
        <p14:creationId xmlns:p14="http://schemas.microsoft.com/office/powerpoint/2010/main" val="1227245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www.science.org/doi/10.1126/sciadv.aba0768#tab-contributors" TargetMode="External"/><Relationship Id="rId3" Type="http://schemas.openxmlformats.org/officeDocument/2006/relationships/hyperlink" Target="https://orcid.org/0000-0002-9242-3646" TargetMode="External"/><Relationship Id="rId7" Type="http://schemas.openxmlformats.org/officeDocument/2006/relationships/hyperlink" Target="https://www.science.org/doi/10.1126/sciadv.aba0768#con4" TargetMode="External"/><Relationship Id="rId2" Type="http://schemas.openxmlformats.org/officeDocument/2006/relationships/hyperlink" Target="https://www.science.org/doi/10.1126/sciadv.aba0768#con1" TargetMode="External"/><Relationship Id="rId1" Type="http://schemas.openxmlformats.org/officeDocument/2006/relationships/slideLayout" Target="../slideLayouts/slideLayout7.xml"/><Relationship Id="rId6" Type="http://schemas.openxmlformats.org/officeDocument/2006/relationships/hyperlink" Target="https://orcid.org/0000-0002-9998-9781" TargetMode="External"/><Relationship Id="rId5" Type="http://schemas.openxmlformats.org/officeDocument/2006/relationships/hyperlink" Target="https://www.science.org/doi/10.1126/sciadv.aba0768#con3" TargetMode="External"/><Relationship Id="rId4" Type="http://schemas.openxmlformats.org/officeDocument/2006/relationships/hyperlink" Target="https://www.science.org/doi/10.1126/sciadv.aba0768#con2" TargetMode="External"/><Relationship Id="rId9" Type="http://schemas.openxmlformats.org/officeDocument/2006/relationships/hyperlink" Target="https://doi.org/10.1126/sciadv.aba076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70.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530.png"/><Relationship Id="rId4" Type="http://schemas.openxmlformats.org/officeDocument/2006/relationships/image" Target="../media/image5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641" y="25869"/>
            <a:ext cx="8229759" cy="1569660"/>
          </a:xfrm>
          <a:prstGeom prst="rect">
            <a:avLst/>
          </a:prstGeom>
          <a:noFill/>
        </p:spPr>
        <p:txBody>
          <a:bodyPr wrap="square" rtlCol="0">
            <a:spAutoFit/>
          </a:bodyPr>
          <a:lstStyle/>
          <a:p>
            <a:pPr marL="0" marR="0">
              <a:spcBef>
                <a:spcPts val="0"/>
              </a:spcBef>
              <a:spcAft>
                <a:spcPts val="0"/>
              </a:spcAft>
            </a:pPr>
            <a:r>
              <a:rPr lang="en-US" sz="2400" dirty="0"/>
              <a:t>A technique for the total ozone columns retrieval using spectral measurements of the IKFS-2 instrument</a:t>
            </a:r>
          </a:p>
          <a:p>
            <a:pPr marL="0" marR="0">
              <a:spcBef>
                <a:spcPts val="0"/>
              </a:spcBef>
              <a:spcAft>
                <a:spcPts val="0"/>
              </a:spcAft>
            </a:pPr>
            <a:r>
              <a:rPr lang="ru-RU"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Методика </a:t>
            </a:r>
            <a:r>
              <a:rPr lang="ru-RU"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измерений общего содержания озона по спектральным измерениям прибора ИКФС-2</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295400" y="1733550"/>
            <a:ext cx="7848600" cy="2616101"/>
          </a:xfrm>
          <a:prstGeom prst="rect">
            <a:avLst/>
          </a:prstGeom>
          <a:noFill/>
        </p:spPr>
        <p:txBody>
          <a:bodyPr wrap="square" rtlCol="0">
            <a:spAutoFit/>
          </a:bodyPr>
          <a:lstStyle/>
          <a:p>
            <a:r>
              <a:rPr lang="en-US" dirty="0"/>
              <a:t>Alexander Polyakov</a:t>
            </a:r>
            <a:r>
              <a:rPr lang="ru-RU" baseline="30000" dirty="0"/>
              <a:t>1</a:t>
            </a:r>
            <a:r>
              <a:rPr lang="ru-RU" dirty="0"/>
              <a:t>, </a:t>
            </a:r>
            <a:r>
              <a:rPr lang="en-US" dirty="0"/>
              <a:t>Yana Virolainen</a:t>
            </a:r>
            <a:r>
              <a:rPr lang="ru-RU" baseline="30000" dirty="0"/>
              <a:t> 1</a:t>
            </a:r>
            <a:r>
              <a:rPr lang="ru-RU" dirty="0"/>
              <a:t>, </a:t>
            </a:r>
            <a:r>
              <a:rPr lang="en-US" dirty="0" err="1"/>
              <a:t>Yuriy</a:t>
            </a:r>
            <a:r>
              <a:rPr lang="en-US" dirty="0"/>
              <a:t> Timofeyev</a:t>
            </a:r>
            <a:r>
              <a:rPr lang="ru-RU" baseline="30000" dirty="0"/>
              <a:t> 1</a:t>
            </a:r>
            <a:r>
              <a:rPr lang="ru-RU" dirty="0"/>
              <a:t>, </a:t>
            </a:r>
            <a:r>
              <a:rPr lang="en-US" dirty="0"/>
              <a:t>George </a:t>
            </a:r>
            <a:r>
              <a:rPr lang="en-US" dirty="0" err="1"/>
              <a:t>Nerobelov</a:t>
            </a:r>
            <a:r>
              <a:rPr lang="ru-RU" baseline="30000" dirty="0"/>
              <a:t> 1</a:t>
            </a:r>
            <a:r>
              <a:rPr lang="en-US" dirty="0"/>
              <a:t>, Dmitry Kozlov</a:t>
            </a:r>
            <a:r>
              <a:rPr lang="ru-RU" baseline="30000" dirty="0"/>
              <a:t> 2</a:t>
            </a:r>
          </a:p>
          <a:p>
            <a:r>
              <a:rPr lang="ru-RU" sz="1400" baseline="30000" dirty="0"/>
              <a:t>1</a:t>
            </a:r>
            <a:r>
              <a:rPr lang="en-US" sz="1400" dirty="0"/>
              <a:t>SPBU,</a:t>
            </a:r>
            <a:r>
              <a:rPr lang="ru-RU" sz="1400" dirty="0"/>
              <a:t> </a:t>
            </a:r>
            <a:r>
              <a:rPr lang="en-US" sz="1400" dirty="0"/>
              <a:t>Ozone Layer and Upper Atmosphere Research Laboratory</a:t>
            </a:r>
            <a:endParaRPr lang="ru-RU" sz="1400" dirty="0"/>
          </a:p>
          <a:p>
            <a:r>
              <a:rPr lang="ru-RU" sz="1400" baseline="30000" dirty="0"/>
              <a:t>2</a:t>
            </a:r>
            <a:r>
              <a:rPr lang="ru-RU" sz="1400" dirty="0"/>
              <a:t> </a:t>
            </a:r>
            <a:r>
              <a:rPr lang="en-US" sz="1400" i="1" dirty="0"/>
              <a:t>Keldysh </a:t>
            </a:r>
            <a:r>
              <a:rPr lang="en-US" sz="1400" dirty="0"/>
              <a:t>Research </a:t>
            </a:r>
            <a:r>
              <a:rPr lang="en-US" sz="1400" i="1" dirty="0"/>
              <a:t>Center</a:t>
            </a:r>
            <a:endParaRPr lang="ru-RU" sz="1400" i="1" dirty="0"/>
          </a:p>
          <a:p>
            <a:endParaRPr lang="ru-RU" dirty="0"/>
          </a:p>
          <a:p>
            <a:r>
              <a:rPr lang="ru-RU" dirty="0"/>
              <a:t>Александр Поляков</a:t>
            </a:r>
            <a:r>
              <a:rPr lang="ru-RU" baseline="30000" dirty="0"/>
              <a:t> 1</a:t>
            </a:r>
            <a:r>
              <a:rPr lang="ru-RU" dirty="0"/>
              <a:t>, Яна Виролайнен</a:t>
            </a:r>
            <a:r>
              <a:rPr lang="ru-RU" baseline="30000" dirty="0"/>
              <a:t> 1</a:t>
            </a:r>
            <a:r>
              <a:rPr lang="ru-RU" dirty="0"/>
              <a:t>, Юрий Михайлович Тимофеев</a:t>
            </a:r>
            <a:r>
              <a:rPr lang="ru-RU" baseline="30000" dirty="0"/>
              <a:t> 1</a:t>
            </a:r>
            <a:r>
              <a:rPr lang="ru-RU" dirty="0"/>
              <a:t>, Георгий </a:t>
            </a:r>
            <a:r>
              <a:rPr lang="ru-RU" dirty="0" err="1"/>
              <a:t>Неробелов</a:t>
            </a:r>
            <a:r>
              <a:rPr lang="ru-RU" baseline="30000" dirty="0"/>
              <a:t> 1</a:t>
            </a:r>
            <a:r>
              <a:rPr lang="en-US" dirty="0"/>
              <a:t>, </a:t>
            </a:r>
            <a:r>
              <a:rPr lang="ru-RU" dirty="0"/>
              <a:t>Дмитрий Козлов</a:t>
            </a:r>
            <a:r>
              <a:rPr lang="ru-RU" baseline="30000" dirty="0"/>
              <a:t> 2</a:t>
            </a:r>
          </a:p>
          <a:p>
            <a:r>
              <a:rPr lang="ru-RU" sz="1400" baseline="30000" dirty="0"/>
              <a:t>1</a:t>
            </a:r>
            <a:r>
              <a:rPr lang="ru-RU" sz="1400" dirty="0"/>
              <a:t>СПбГУ, Лаборатория исследований озонового слоя и верхней атмосферы</a:t>
            </a:r>
          </a:p>
          <a:p>
            <a:r>
              <a:rPr lang="ru-RU" sz="1400" baseline="30000" dirty="0"/>
              <a:t>2</a:t>
            </a:r>
            <a:r>
              <a:rPr lang="ru-RU" sz="1400" dirty="0"/>
              <a:t> Исследовательский </a:t>
            </a:r>
            <a:r>
              <a:rPr lang="ru-RU" sz="1400" i="1" dirty="0"/>
              <a:t>центр</a:t>
            </a:r>
            <a:r>
              <a:rPr lang="ru-RU" sz="1400" dirty="0"/>
              <a:t> имени </a:t>
            </a:r>
            <a:r>
              <a:rPr lang="ru-RU" sz="1400" dirty="0" err="1"/>
              <a:t>М.В.</a:t>
            </a:r>
            <a:r>
              <a:rPr lang="ru-RU" sz="1400" i="1" dirty="0" err="1"/>
              <a:t>Келдыша</a:t>
            </a:r>
            <a:endParaRPr lang="ru-RU" sz="1400" dirty="0"/>
          </a:p>
          <a:p>
            <a:endParaRPr lang="en-US" dirty="0"/>
          </a:p>
        </p:txBody>
      </p:sp>
      <p:sp>
        <p:nvSpPr>
          <p:cNvPr id="7" name="TextBox 6"/>
          <p:cNvSpPr txBox="1"/>
          <p:nvPr/>
        </p:nvSpPr>
        <p:spPr>
          <a:xfrm>
            <a:off x="155575" y="4244224"/>
            <a:ext cx="8625325" cy="369332"/>
          </a:xfrm>
          <a:prstGeom prst="rect">
            <a:avLst/>
          </a:prstGeom>
          <a:noFill/>
        </p:spPr>
        <p:txBody>
          <a:bodyPr wrap="square" rtlCol="0">
            <a:spAutoFit/>
          </a:bodyPr>
          <a:lstStyle/>
          <a:p>
            <a:pPr algn="ctr"/>
            <a:r>
              <a:rPr lang="en-US" b="1" dirty="0"/>
              <a:t>DLCP-2023</a:t>
            </a:r>
            <a:r>
              <a:rPr lang="ru-RU" b="1" dirty="0"/>
              <a:t>   </a:t>
            </a:r>
            <a:r>
              <a:rPr lang="en-US" b="1" dirty="0"/>
              <a:t> June 21-23, 2023</a:t>
            </a:r>
            <a:r>
              <a:rPr lang="en-US" dirty="0"/>
              <a:t> </a:t>
            </a:r>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856" y="168519"/>
            <a:ext cx="914239" cy="895350"/>
          </a:xfrm>
          <a:prstGeom prst="rect">
            <a:avLst/>
          </a:prstGeom>
        </p:spPr>
      </p:pic>
      <p:sp>
        <p:nvSpPr>
          <p:cNvPr id="2" name="AutoShape 2" descr="СПбГУ"/>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СПбГУ"/>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96" y="1406147"/>
            <a:ext cx="802360" cy="97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E3F73268-CF41-401C-A120-D63CD161123C}" type="slidenum">
              <a:rPr lang="ru-RU" smtClean="0"/>
              <a:t>1</a:t>
            </a:fld>
            <a:endParaRPr lang="ru-RU" dirty="0"/>
          </a:p>
        </p:txBody>
      </p:sp>
    </p:spTree>
    <p:extLst>
      <p:ext uri="{BB962C8B-B14F-4D97-AF65-F5344CB8AC3E}">
        <p14:creationId xmlns:p14="http://schemas.microsoft.com/office/powerpoint/2010/main" val="81476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514351"/>
            <a:ext cx="3885038" cy="461665"/>
          </a:xfrm>
          <a:prstGeom prst="rect">
            <a:avLst/>
          </a:prstGeom>
          <a:noFill/>
        </p:spPr>
        <p:txBody>
          <a:bodyPr wrap="none" rtlCol="0">
            <a:spAutoFit/>
          </a:bodyPr>
          <a:lstStyle/>
          <a:p>
            <a:r>
              <a:rPr lang="en-US" sz="2400" dirty="0"/>
              <a:t>Principle Component Analysis</a:t>
            </a:r>
            <a:endParaRPr lang="ru-RU" dirty="0"/>
          </a:p>
        </p:txBody>
      </p:sp>
      <mc:AlternateContent xmlns:mc="http://schemas.openxmlformats.org/markup-compatibility/2006" xmlns:a14="http://schemas.microsoft.com/office/drawing/2010/main">
        <mc:Choice Requires="a14">
          <p:sp>
            <p:nvSpPr>
              <p:cNvPr id="3" name="Прямоугольник 2"/>
              <p:cNvSpPr/>
              <p:nvPr/>
            </p:nvSpPr>
            <p:spPr>
              <a:xfrm>
                <a:off x="990600" y="1352551"/>
                <a:ext cx="25900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𝐼</m:t>
                      </m:r>
                      <m:d>
                        <m:dPr>
                          <m:ctrlPr>
                            <a:rPr lang="ru-RU" sz="2400" i="1">
                              <a:latin typeface="Cambria Math" panose="02040503050406030204" pitchFamily="18" charset="0"/>
                            </a:rPr>
                          </m:ctrlPr>
                        </m:dPr>
                        <m:e>
                          <m:r>
                            <a:rPr lang="en-US" sz="2400" i="1">
                              <a:latin typeface="Cambria Math"/>
                            </a:rPr>
                            <m:t>𝑣</m:t>
                          </m:r>
                        </m:e>
                      </m:d>
                      <m:r>
                        <a:rPr lang="en-US" sz="2400" i="1">
                          <a:latin typeface="Cambria Math"/>
                        </a:rPr>
                        <m:t>=</m:t>
                      </m:r>
                      <m:acc>
                        <m:accPr>
                          <m:chr m:val="̅"/>
                          <m:ctrlPr>
                            <a:rPr lang="ru-RU" sz="2400" i="1">
                              <a:latin typeface="Cambria Math" panose="02040503050406030204" pitchFamily="18" charset="0"/>
                            </a:rPr>
                          </m:ctrlPr>
                        </m:accPr>
                        <m:e>
                          <m:r>
                            <a:rPr lang="en-US" sz="2400" i="1">
                              <a:latin typeface="Cambria Math"/>
                            </a:rPr>
                            <m:t>𝐼</m:t>
                          </m:r>
                        </m:e>
                      </m:acc>
                      <m:d>
                        <m:dPr>
                          <m:ctrlPr>
                            <a:rPr lang="ru-RU" sz="2400" i="1">
                              <a:latin typeface="Cambria Math" panose="02040503050406030204" pitchFamily="18" charset="0"/>
                            </a:rPr>
                          </m:ctrlPr>
                        </m:dPr>
                        <m:e>
                          <m:r>
                            <a:rPr lang="en-US" sz="2400" i="1">
                              <a:latin typeface="Cambria Math"/>
                            </a:rPr>
                            <m:t>𝑣</m:t>
                          </m:r>
                        </m:e>
                      </m:d>
                      <m:r>
                        <a:rPr lang="en-US" sz="2400" i="1">
                          <a:latin typeface="Cambria Math"/>
                        </a:rPr>
                        <m:t>+</m:t>
                      </m:r>
                      <m:r>
                        <a:rPr lang="en-US" sz="2400" i="1">
                          <a:latin typeface="Cambria Math"/>
                        </a:rPr>
                        <m:t>𝑈</m:t>
                      </m:r>
                      <m:acc>
                        <m:accPr>
                          <m:chr m:val="⃗"/>
                          <m:ctrlPr>
                            <a:rPr lang="ru-RU" sz="2400" i="1">
                              <a:latin typeface="Cambria Math" panose="02040503050406030204" pitchFamily="18" charset="0"/>
                            </a:rPr>
                          </m:ctrlPr>
                        </m:accPr>
                        <m:e>
                          <m:r>
                            <a:rPr lang="en-US" sz="2400" i="1">
                              <a:latin typeface="Cambria Math"/>
                            </a:rPr>
                            <m:t>𝑤</m:t>
                          </m:r>
                        </m:e>
                      </m:acc>
                    </m:oMath>
                  </m:oMathPara>
                </a14:m>
                <a:endParaRPr lang="ru-RU" sz="2400" dirty="0"/>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990600" y="1352550"/>
                <a:ext cx="2537426" cy="461665"/>
              </a:xfrm>
              <a:prstGeom prst="rect">
                <a:avLst/>
              </a:prstGeom>
              <a:blipFill rotWithShape="1">
                <a:blip r:embed="rId2"/>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1066800" y="2250818"/>
                <a:ext cx="47121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a:rPr>
                        <m:t>𝑈</m:t>
                      </m:r>
                    </m:oMath>
                  </m:oMathPara>
                </a14:m>
                <a:endParaRPr lang="ru-RU" sz="2400" dirty="0"/>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1066800" y="2250817"/>
                <a:ext cx="465192" cy="461665"/>
              </a:xfrm>
              <a:prstGeom prst="rect">
                <a:avLst/>
              </a:prstGeom>
              <a:blipFill rotWithShape="1">
                <a:blip r:embed="rId3"/>
                <a:stretch>
                  <a:fillRect/>
                </a:stretch>
              </a:blipFill>
            </p:spPr>
            <p:txBody>
              <a:bodyPr/>
              <a:lstStyle/>
              <a:p>
                <a:r>
                  <a:rPr lang="ru-RU">
                    <a:noFill/>
                  </a:rPr>
                  <a:t> </a:t>
                </a:r>
              </a:p>
            </p:txBody>
          </p:sp>
        </mc:Fallback>
      </mc:AlternateContent>
      <p:sp>
        <p:nvSpPr>
          <p:cNvPr id="6" name="TextBox 5"/>
          <p:cNvSpPr txBox="1"/>
          <p:nvPr/>
        </p:nvSpPr>
        <p:spPr>
          <a:xfrm>
            <a:off x="1539366" y="2250817"/>
            <a:ext cx="7010400" cy="646331"/>
          </a:xfrm>
          <a:prstGeom prst="rect">
            <a:avLst/>
          </a:prstGeom>
          <a:noFill/>
        </p:spPr>
        <p:txBody>
          <a:bodyPr wrap="square" rtlCol="0">
            <a:spAutoFit/>
          </a:bodyPr>
          <a:lstStyle/>
          <a:p>
            <a:r>
              <a:rPr lang="en-US" dirty="0"/>
              <a:t> - </a:t>
            </a:r>
            <a:r>
              <a:rPr lang="en-GB" b="1" dirty="0"/>
              <a:t>Empirical orthogonal functions (EOF)</a:t>
            </a:r>
            <a:r>
              <a:rPr lang="ru-RU" dirty="0"/>
              <a:t>, </a:t>
            </a:r>
            <a:r>
              <a:rPr lang="en-US" dirty="0"/>
              <a:t>eigenvectors of the covariance matrix of spectra</a:t>
            </a:r>
            <a:endParaRPr lang="ru-RU" dirty="0"/>
          </a:p>
        </p:txBody>
      </p:sp>
      <mc:AlternateContent xmlns:mc="http://schemas.openxmlformats.org/markup-compatibility/2006" xmlns:a14="http://schemas.microsoft.com/office/drawing/2010/main">
        <mc:Choice Requires="a14">
          <p:sp>
            <p:nvSpPr>
              <p:cNvPr id="7" name="Прямоугольник 6"/>
              <p:cNvSpPr/>
              <p:nvPr/>
            </p:nvSpPr>
            <p:spPr>
              <a:xfrm>
                <a:off x="1117776" y="3105151"/>
                <a:ext cx="490262"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ru-RU" sz="2400" i="1" smtClean="0">
                              <a:latin typeface="Cambria Math" panose="02040503050406030204" pitchFamily="18" charset="0"/>
                            </a:rPr>
                          </m:ctrlPr>
                        </m:accPr>
                        <m:e>
                          <m:r>
                            <a:rPr lang="en-US" sz="2400" i="1">
                              <a:latin typeface="Cambria Math"/>
                            </a:rPr>
                            <m:t>𝑤</m:t>
                          </m:r>
                        </m:e>
                      </m:acc>
                    </m:oMath>
                  </m:oMathPara>
                </a14:m>
                <a:endParaRPr lang="ru-RU" sz="2400"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117776" y="3105150"/>
                <a:ext cx="490262" cy="461665"/>
              </a:xfrm>
              <a:prstGeom prst="rect">
                <a:avLst/>
              </a:prstGeom>
              <a:blipFill rotWithShape="1">
                <a:blip r:embed="rId4"/>
                <a:stretch>
                  <a:fillRect/>
                </a:stretch>
              </a:blipFill>
            </p:spPr>
            <p:txBody>
              <a:bodyPr/>
              <a:lstStyle/>
              <a:p>
                <a:r>
                  <a:rPr lang="ru-RU">
                    <a:noFill/>
                  </a:rPr>
                  <a:t> </a:t>
                </a:r>
              </a:p>
            </p:txBody>
          </p:sp>
        </mc:Fallback>
      </mc:AlternateContent>
      <p:sp>
        <p:nvSpPr>
          <p:cNvPr id="8" name="TextBox 7"/>
          <p:cNvSpPr txBox="1"/>
          <p:nvPr/>
        </p:nvSpPr>
        <p:spPr>
          <a:xfrm>
            <a:off x="1765637" y="3127887"/>
            <a:ext cx="5092363" cy="646331"/>
          </a:xfrm>
          <a:prstGeom prst="rect">
            <a:avLst/>
          </a:prstGeom>
          <a:noFill/>
        </p:spPr>
        <p:txBody>
          <a:bodyPr wrap="square" rtlCol="0">
            <a:spAutoFit/>
          </a:bodyPr>
          <a:lstStyle/>
          <a:p>
            <a:r>
              <a:rPr lang="ru-RU" dirty="0"/>
              <a:t>- </a:t>
            </a:r>
            <a:r>
              <a:rPr lang="en-US" b="1" dirty="0"/>
              <a:t>Principle Components (PC), </a:t>
            </a:r>
            <a:r>
              <a:rPr lang="en-US" dirty="0"/>
              <a:t>Expansion coefficients, coordinates in the basis of EOF, </a:t>
            </a:r>
            <a:endParaRPr lang="ru-RU" dirty="0"/>
          </a:p>
        </p:txBody>
      </p:sp>
      <p:sp>
        <p:nvSpPr>
          <p:cNvPr id="4" name="Номер слайда 3"/>
          <p:cNvSpPr>
            <a:spLocks noGrp="1"/>
          </p:cNvSpPr>
          <p:nvPr>
            <p:ph type="sldNum" sz="quarter" idx="12"/>
          </p:nvPr>
        </p:nvSpPr>
        <p:spPr/>
        <p:txBody>
          <a:bodyPr/>
          <a:lstStyle/>
          <a:p>
            <a:fld id="{E3F73268-CF41-401C-A120-D63CD161123C}" type="slidenum">
              <a:rPr lang="ru-RU" smtClean="0"/>
              <a:t>10</a:t>
            </a:fld>
            <a:endParaRPr lang="ru-RU"/>
          </a:p>
        </p:txBody>
      </p:sp>
    </p:spTree>
    <p:extLst>
      <p:ext uri="{BB962C8B-B14F-4D97-AF65-F5344CB8AC3E}">
        <p14:creationId xmlns:p14="http://schemas.microsoft.com/office/powerpoint/2010/main" val="3729609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2" y="666751"/>
            <a:ext cx="4720331" cy="369332"/>
          </a:xfrm>
          <a:prstGeom prst="rect">
            <a:avLst/>
          </a:prstGeom>
          <a:noFill/>
        </p:spPr>
        <p:txBody>
          <a:bodyPr wrap="none" rtlCol="0">
            <a:spAutoFit/>
          </a:bodyPr>
          <a:lstStyle/>
          <a:p>
            <a:r>
              <a:rPr lang="en-US" dirty="0"/>
              <a:t>Algorithm for constructing the decision operator</a:t>
            </a:r>
            <a:endParaRPr lang="ru-RU" dirty="0"/>
          </a:p>
        </p:txBody>
      </p:sp>
      <p:sp>
        <p:nvSpPr>
          <p:cNvPr id="3" name="TextBox 2"/>
          <p:cNvSpPr txBox="1"/>
          <p:nvPr/>
        </p:nvSpPr>
        <p:spPr>
          <a:xfrm>
            <a:off x="76200" y="1313081"/>
            <a:ext cx="9067800" cy="3139321"/>
          </a:xfrm>
          <a:prstGeom prst="rect">
            <a:avLst/>
          </a:prstGeom>
          <a:noFill/>
        </p:spPr>
        <p:txBody>
          <a:bodyPr wrap="square" rtlCol="0">
            <a:spAutoFit/>
          </a:bodyPr>
          <a:lstStyle/>
          <a:p>
            <a:pPr marL="342900" indent="-342900">
              <a:buAutoNum type="arabicPeriod"/>
            </a:pPr>
            <a:r>
              <a:rPr lang="en-US" dirty="0"/>
              <a:t>Preparation of data for the training sample</a:t>
            </a:r>
          </a:p>
          <a:p>
            <a:pPr marL="800100" lvl="1" indent="-342900">
              <a:buAutoNum type="arabicPeriod"/>
            </a:pPr>
            <a:r>
              <a:rPr lang="en-US" dirty="0"/>
              <a:t>Preparation of IKFS-2 spectral measurements (</a:t>
            </a:r>
            <a:r>
              <a:rPr lang="en-US" dirty="0">
                <a:highlight>
                  <a:srgbClr val="FFFF00"/>
                </a:highlight>
              </a:rPr>
              <a:t>168,758,753</a:t>
            </a:r>
            <a:r>
              <a:rPr lang="en-US" dirty="0"/>
              <a:t> spectra from 2105 to November 2020 - all data with a swath width 1000 km)</a:t>
            </a:r>
          </a:p>
          <a:p>
            <a:pPr marL="800100" lvl="1" indent="-342900">
              <a:buAutoNum type="arabicPeriod"/>
            </a:pPr>
            <a:r>
              <a:rPr lang="en-US" dirty="0"/>
              <a:t>Preparation of ozone TC data, in this case, OMI data for the same period.</a:t>
            </a:r>
          </a:p>
          <a:p>
            <a:pPr marL="800100" lvl="1" indent="-342900">
              <a:buAutoNum type="arabicPeriod"/>
            </a:pPr>
            <a:r>
              <a:rPr lang="en-US" dirty="0"/>
              <a:t>Calculation of the average spectrum, covariance matrices, EOF.</a:t>
            </a:r>
          </a:p>
          <a:p>
            <a:r>
              <a:rPr lang="ru-RU" dirty="0"/>
              <a:t>2. </a:t>
            </a:r>
            <a:r>
              <a:rPr lang="en-GB" dirty="0"/>
              <a:t>Building a training sample</a:t>
            </a:r>
          </a:p>
          <a:p>
            <a:r>
              <a:rPr lang="ru-RU" dirty="0"/>
              <a:t>	1. </a:t>
            </a:r>
            <a:r>
              <a:rPr lang="en-US" dirty="0"/>
              <a:t>Measurement pair matching (70 km, 5 hours –&gt;</a:t>
            </a:r>
            <a:r>
              <a:rPr lang="en-US" dirty="0">
                <a:highlight>
                  <a:srgbClr val="FFFF00"/>
                </a:highlight>
              </a:rPr>
              <a:t> 16,991,382 </a:t>
            </a:r>
            <a:r>
              <a:rPr lang="en-US" dirty="0"/>
              <a:t>pairs)</a:t>
            </a:r>
          </a:p>
          <a:p>
            <a:r>
              <a:rPr lang="ru-RU" dirty="0"/>
              <a:t>	2. </a:t>
            </a:r>
            <a:r>
              <a:rPr lang="en-US" dirty="0"/>
              <a:t>Calculation of the PC and assembly of the training sample</a:t>
            </a:r>
          </a:p>
          <a:p>
            <a:r>
              <a:rPr lang="en-US" dirty="0"/>
              <a:t>	</a:t>
            </a:r>
            <a:r>
              <a:rPr lang="ru-RU" dirty="0"/>
              <a:t>3. </a:t>
            </a:r>
            <a:r>
              <a:rPr lang="en-GB" dirty="0"/>
              <a:t>ANN training (expression (2) minimization)</a:t>
            </a:r>
          </a:p>
          <a:p>
            <a:r>
              <a:rPr lang="ru-RU" dirty="0"/>
              <a:t>4. </a:t>
            </a:r>
            <a:r>
              <a:rPr lang="en-US" dirty="0"/>
              <a:t>Testing of various ANNs (different number of PCs, hidden layer neurons, inclusion of latitudinal-seasonal parameters in predictors)</a:t>
            </a:r>
          </a:p>
        </p:txBody>
      </p:sp>
      <p:sp>
        <p:nvSpPr>
          <p:cNvPr id="4" name="Номер слайда 3"/>
          <p:cNvSpPr>
            <a:spLocks noGrp="1"/>
          </p:cNvSpPr>
          <p:nvPr>
            <p:ph type="sldNum" sz="quarter" idx="12"/>
          </p:nvPr>
        </p:nvSpPr>
        <p:spPr/>
        <p:txBody>
          <a:bodyPr/>
          <a:lstStyle/>
          <a:p>
            <a:fld id="{E3F73268-CF41-401C-A120-D63CD161123C}" type="slidenum">
              <a:rPr lang="ru-RU" smtClean="0"/>
              <a:t>11</a:t>
            </a:fld>
            <a:endParaRPr lang="ru-RU"/>
          </a:p>
        </p:txBody>
      </p:sp>
      <p:sp>
        <p:nvSpPr>
          <p:cNvPr id="6" name="Прямоугольник 5"/>
          <p:cNvSpPr/>
          <p:nvPr/>
        </p:nvSpPr>
        <p:spPr>
          <a:xfrm>
            <a:off x="1371600" y="23191"/>
            <a:ext cx="3826753" cy="369332"/>
          </a:xfrm>
          <a:prstGeom prst="rect">
            <a:avLst/>
          </a:prstGeom>
        </p:spPr>
        <p:txBody>
          <a:bodyPr wrap="none">
            <a:spAutoFit/>
          </a:bodyPr>
          <a:lstStyle/>
          <a:p>
            <a:r>
              <a:rPr lang="en-US" dirty="0"/>
              <a:t>Technique, process and training results</a:t>
            </a:r>
            <a:endParaRPr lang="ru-RU" dirty="0"/>
          </a:p>
        </p:txBody>
      </p:sp>
    </p:spTree>
    <p:extLst>
      <p:ext uri="{BB962C8B-B14F-4D97-AF65-F5344CB8AC3E}">
        <p14:creationId xmlns:p14="http://schemas.microsoft.com/office/powerpoint/2010/main" val="1064970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725328474"/>
              </p:ext>
            </p:extLst>
          </p:nvPr>
        </p:nvGraphicFramePr>
        <p:xfrm>
          <a:off x="1676402" y="1276351"/>
          <a:ext cx="5297569" cy="3366489"/>
        </p:xfrm>
        <a:graphic>
          <a:graphicData uri="http://schemas.openxmlformats.org/drawingml/2006/table">
            <a:tbl>
              <a:tblPr firstRow="1" firstCol="1" bandRow="1"/>
              <a:tblGrid>
                <a:gridCol w="95416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521843">
                <a:tc>
                  <a:txBody>
                    <a:bodyPr/>
                    <a:lstStyle/>
                    <a:p>
                      <a:pPr marL="0" marR="0" algn="just">
                        <a:lnSpc>
                          <a:spcPct val="107000"/>
                        </a:lnSpc>
                        <a:spcBef>
                          <a:spcPts val="0"/>
                        </a:spcBef>
                        <a:spcAft>
                          <a:spcPts val="800"/>
                        </a:spcAft>
                      </a:pPr>
                      <a:r>
                        <a:rPr lang="en-US" sz="1600" dirty="0">
                          <a:effectLst/>
                          <a:latin typeface="Times New Roman"/>
                          <a:ea typeface="Calibri"/>
                          <a:cs typeface="Times New Roman"/>
                        </a:rPr>
                        <a:t>NPC total</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600" dirty="0">
                          <a:effectLst/>
                          <a:latin typeface="Times New Roman"/>
                          <a:ea typeface="Calibri"/>
                          <a:cs typeface="Times New Roman"/>
                        </a:rPr>
                        <a:t>NPC O3</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600" dirty="0" err="1">
                          <a:effectLst/>
                          <a:latin typeface="Times New Roman"/>
                          <a:ea typeface="Calibri"/>
                          <a:cs typeface="Times New Roman"/>
                        </a:rPr>
                        <a:t>Nh</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800"/>
                        </a:spcAft>
                      </a:pPr>
                      <a:r>
                        <a:rPr lang="en-US" sz="1600" dirty="0">
                          <a:effectLst/>
                          <a:latin typeface="Times New Roman"/>
                          <a:ea typeface="Calibri"/>
                          <a:cs typeface="Times New Roman"/>
                        </a:rPr>
                        <a:t>N </a:t>
                      </a:r>
                      <a:r>
                        <a:rPr lang="en-US" sz="1600" dirty="0" err="1">
                          <a:effectLst/>
                          <a:latin typeface="Times New Roman"/>
                          <a:ea typeface="Calibri"/>
                          <a:cs typeface="Times New Roman"/>
                        </a:rPr>
                        <a:t>param</a:t>
                      </a:r>
                      <a:r>
                        <a:rPr lang="en-US" sz="1600" dirty="0">
                          <a:effectLst/>
                          <a:latin typeface="Times New Roman"/>
                          <a:ea typeface="Calibri"/>
                          <a:cs typeface="Times New Roman"/>
                        </a:rPr>
                        <a:t>.</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7000"/>
                        </a:lnSpc>
                        <a:spcBef>
                          <a:spcPts val="0"/>
                        </a:spcBef>
                        <a:spcAft>
                          <a:spcPts val="800"/>
                        </a:spcAft>
                        <a:buClrTx/>
                        <a:buSzTx/>
                        <a:buFontTx/>
                        <a:buNone/>
                        <a:tabLst/>
                        <a:defRPr/>
                      </a:pPr>
                      <a:r>
                        <a:rPr lang="en-US" sz="1600" dirty="0">
                          <a:effectLst/>
                          <a:latin typeface="Times New Roman"/>
                          <a:ea typeface="Calibri"/>
                          <a:cs typeface="Times New Roman"/>
                        </a:rPr>
                        <a:t>Approximation error, DU.</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0922">
                <a:tc gridSpan="5">
                  <a:txBody>
                    <a:bodyPr/>
                    <a:lstStyle/>
                    <a:p>
                      <a:pPr marL="0" marR="0" algn="ctr">
                        <a:lnSpc>
                          <a:spcPct val="107000"/>
                        </a:lnSpc>
                        <a:spcBef>
                          <a:spcPts val="0"/>
                        </a:spcBef>
                        <a:spcAft>
                          <a:spcPts val="800"/>
                        </a:spcAft>
                      </a:pPr>
                      <a:r>
                        <a:rPr lang="en-GB" sz="1600" dirty="0"/>
                        <a:t>Predictors - angle and PC</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1"/>
                  </a:ext>
                </a:extLst>
              </a:tr>
              <a:tr h="260922">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2341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tab pos="817245" algn="ctr"/>
                          <a:tab pos="1176655" algn="l"/>
                        </a:tabLst>
                        <a:defRPr/>
                      </a:pPr>
                      <a:r>
                        <a:rPr lang="ru-RU" sz="1600" dirty="0">
                          <a:effectLst/>
                          <a:latin typeface="Times New Roman"/>
                          <a:ea typeface="Calibri"/>
                          <a:cs typeface="Times New Roman"/>
                        </a:rPr>
                        <a:t>8.885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6348">
                <a:tc gridSpan="5">
                  <a:txBody>
                    <a:bodyPr/>
                    <a:lstStyle/>
                    <a:p>
                      <a:pPr marL="0" marR="0" algn="ctr">
                        <a:lnSpc>
                          <a:spcPct val="107000"/>
                        </a:lnSpc>
                        <a:spcBef>
                          <a:spcPts val="0"/>
                        </a:spcBef>
                        <a:spcAft>
                          <a:spcPts val="800"/>
                        </a:spcAft>
                      </a:pPr>
                      <a:r>
                        <a:rPr lang="en-US" sz="1600" dirty="0"/>
                        <a:t>Predictors - latitude, day of the year, angle and PC</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3"/>
                  </a:ext>
                </a:extLst>
              </a:tr>
              <a:tr h="260922">
                <a:tc>
                  <a:txBody>
                    <a:bodyPr/>
                    <a:lstStyle/>
                    <a:p>
                      <a:pPr marL="0" marR="0" algn="ctr">
                        <a:lnSpc>
                          <a:spcPct val="107000"/>
                        </a:lnSpc>
                        <a:spcBef>
                          <a:spcPts val="0"/>
                        </a:spcBef>
                        <a:spcAft>
                          <a:spcPts val="800"/>
                        </a:spcAft>
                      </a:pPr>
                      <a:r>
                        <a:rPr lang="ru-RU" sz="1600">
                          <a:effectLst/>
                          <a:latin typeface="Times New Roman"/>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2</a:t>
                      </a:r>
                      <a:r>
                        <a:rPr lang="ru-RU" sz="1600" i="1" dirty="0">
                          <a:effectLst/>
                          <a:latin typeface="Times New Roman"/>
                          <a:ea typeface="Calibri"/>
                          <a:cs typeface="Times New Roman"/>
                        </a:rPr>
                        <a:t>4</a:t>
                      </a:r>
                      <a:r>
                        <a:rPr lang="ru-RU" sz="1600" dirty="0">
                          <a:effectLst/>
                          <a:latin typeface="Times New Roman"/>
                          <a:ea typeface="Calibri"/>
                          <a:cs typeface="Times New Roman"/>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8.361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260922">
                <a:tc>
                  <a:txBody>
                    <a:bodyPr/>
                    <a:lstStyle/>
                    <a:p>
                      <a:pPr marL="0" marR="0" algn="ctr">
                        <a:lnSpc>
                          <a:spcPct val="107000"/>
                        </a:lnSpc>
                        <a:spcBef>
                          <a:spcPts val="0"/>
                        </a:spcBef>
                        <a:spcAft>
                          <a:spcPts val="800"/>
                        </a:spcAft>
                      </a:pPr>
                      <a:r>
                        <a:rPr lang="ru-RU" sz="1600">
                          <a:effectLst/>
                          <a:latin typeface="Times New Roman"/>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a:effectLst/>
                          <a:latin typeface="Times New Roman"/>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a:effectLst/>
                          <a:latin typeface="Times New Roman"/>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a:effectLst/>
                          <a:latin typeface="Times New Roman"/>
                          <a:ea typeface="Calibri"/>
                          <a:cs typeface="Times New Roman"/>
                        </a:rPr>
                        <a:t>3201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8.</a:t>
                      </a:r>
                      <a:r>
                        <a:rPr lang="en-US" sz="1600" dirty="0">
                          <a:effectLst/>
                          <a:latin typeface="Times New Roman"/>
                          <a:ea typeface="Calibri"/>
                          <a:cs typeface="Times New Roman"/>
                        </a:rPr>
                        <a:t>2</a:t>
                      </a:r>
                      <a:r>
                        <a:rPr lang="ru-RU" sz="1600" dirty="0">
                          <a:effectLst/>
                          <a:latin typeface="Times New Roman"/>
                          <a:ea typeface="Calibri"/>
                          <a:cs typeface="Times New Roman"/>
                        </a:rPr>
                        <a:t>45</a:t>
                      </a:r>
                      <a:r>
                        <a:rPr lang="en-US" sz="1600" dirty="0">
                          <a:effectLst/>
                          <a:latin typeface="Times New Roman"/>
                          <a:ea typeface="Calibri"/>
                          <a:cs typeface="Times New Roman"/>
                        </a:rPr>
                        <a:t> </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0922">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4751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800"/>
                        </a:spcAft>
                      </a:pPr>
                      <a:r>
                        <a:rPr lang="en-US" sz="1600" dirty="0">
                          <a:effectLst/>
                          <a:latin typeface="Times New Roman"/>
                          <a:ea typeface="Calibri"/>
                          <a:cs typeface="Times New Roman"/>
                        </a:rPr>
                        <a:t>8</a:t>
                      </a:r>
                      <a:r>
                        <a:rPr lang="ru-RU" sz="1600" dirty="0">
                          <a:effectLst/>
                          <a:latin typeface="Times New Roman"/>
                          <a:ea typeface="Calibri"/>
                          <a:cs typeface="Times New Roman"/>
                        </a:rPr>
                        <a:t>.055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260922">
                <a:tc>
                  <a:txBody>
                    <a:bodyPr/>
                    <a:lstStyle/>
                    <a:p>
                      <a:pPr marL="0" marR="0" algn="ctr">
                        <a:lnSpc>
                          <a:spcPct val="107000"/>
                        </a:lnSpc>
                        <a:spcBef>
                          <a:spcPts val="0"/>
                        </a:spcBef>
                        <a:spcAft>
                          <a:spcPts val="800"/>
                        </a:spcAft>
                      </a:pPr>
                      <a:r>
                        <a:rPr lang="en-US" sz="1600">
                          <a:effectLst/>
                          <a:latin typeface="Times New Roman"/>
                          <a:ea typeface="Calibri"/>
                          <a:cs typeface="Times New Roman"/>
                        </a:rPr>
                        <a:t>30</a:t>
                      </a:r>
                      <a:endParaRPr lang="ru-RU" sz="16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6</a:t>
                      </a:r>
                      <a:r>
                        <a:rPr lang="en-US" sz="1600" dirty="0">
                          <a:effectLst/>
                          <a:latin typeface="Times New Roman"/>
                          <a:ea typeface="Calibri"/>
                          <a:cs typeface="Times New Roman"/>
                        </a:rPr>
                        <a:t>0</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4</a:t>
                      </a:r>
                      <a:r>
                        <a:rPr lang="en-US" sz="1600" dirty="0">
                          <a:effectLst/>
                          <a:latin typeface="Times New Roman"/>
                          <a:ea typeface="Calibri"/>
                          <a:cs typeface="Times New Roman"/>
                        </a:rPr>
                        <a:t>0</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2851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8.207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0922">
                <a:tc>
                  <a:txBody>
                    <a:bodyPr/>
                    <a:lstStyle/>
                    <a:p>
                      <a:pPr marL="0" marR="0" algn="ctr">
                        <a:lnSpc>
                          <a:spcPct val="107000"/>
                        </a:lnSpc>
                        <a:spcBef>
                          <a:spcPts val="0"/>
                        </a:spcBef>
                        <a:spcAft>
                          <a:spcPts val="800"/>
                        </a:spcAft>
                      </a:pPr>
                      <a:r>
                        <a:rPr lang="en-US" sz="1600" dirty="0">
                          <a:effectLst/>
                          <a:latin typeface="Times New Roman"/>
                          <a:ea typeface="Calibri"/>
                          <a:cs typeface="Times New Roman"/>
                        </a:rPr>
                        <a:t>30</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a:ea typeface="Calibri"/>
                          <a:cs typeface="Times New Roman"/>
                        </a:rPr>
                        <a:t>50</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a:ea typeface="Calibri"/>
                          <a:cs typeface="Times New Roman"/>
                        </a:rPr>
                        <a:t>45</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a:ea typeface="Calibri"/>
                          <a:cs typeface="Times New Roman"/>
                        </a:rPr>
                        <a:t>3826</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dirty="0">
                          <a:effectLst/>
                          <a:latin typeface="Times New Roman"/>
                          <a:ea typeface="Calibri"/>
                          <a:cs typeface="Times New Roman"/>
                        </a:rPr>
                        <a:t>8.</a:t>
                      </a:r>
                      <a:r>
                        <a:rPr lang="ru-RU" sz="1600" dirty="0">
                          <a:effectLst/>
                          <a:latin typeface="Times New Roman"/>
                          <a:ea typeface="Calibri"/>
                          <a:cs typeface="Times New Roman"/>
                        </a:rPr>
                        <a:t>1</a:t>
                      </a:r>
                      <a:r>
                        <a:rPr lang="en-US" sz="1600" dirty="0">
                          <a:effectLst/>
                          <a:latin typeface="Times New Roman"/>
                          <a:ea typeface="Calibri"/>
                          <a:cs typeface="Times New Roman"/>
                        </a:rPr>
                        <a:t>38 </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0922">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3401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8.202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0922">
                <a:tc>
                  <a:txBody>
                    <a:bodyPr/>
                    <a:lstStyle/>
                    <a:p>
                      <a:pPr marL="0" marR="0" algn="ctr">
                        <a:lnSpc>
                          <a:spcPct val="107000"/>
                        </a:lnSpc>
                        <a:spcBef>
                          <a:spcPts val="0"/>
                        </a:spcBef>
                        <a:spcAft>
                          <a:spcPts val="800"/>
                        </a:spcAft>
                      </a:pPr>
                      <a:r>
                        <a:rPr lang="en-US" sz="1600" dirty="0">
                          <a:effectLst/>
                          <a:latin typeface="Times New Roman"/>
                          <a:ea typeface="Calibri"/>
                          <a:cs typeface="Times New Roman"/>
                        </a:rPr>
                        <a:t>20</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a:ea typeface="Calibri"/>
                          <a:cs typeface="Times New Roman"/>
                        </a:rPr>
                        <a:t>50</a:t>
                      </a:r>
                      <a:endParaRPr lang="ru-RU" sz="16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a:ea typeface="Calibri"/>
                          <a:cs typeface="Times New Roman"/>
                        </a:rPr>
                        <a:t>30</a:t>
                      </a:r>
                      <a:endParaRPr lang="ru-RU" sz="16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en-US" sz="1600">
                          <a:effectLst/>
                          <a:latin typeface="Times New Roman"/>
                          <a:ea typeface="Calibri"/>
                          <a:cs typeface="Times New Roman"/>
                        </a:rPr>
                        <a:t>2251</a:t>
                      </a:r>
                      <a:endParaRPr lang="ru-RU" sz="16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800"/>
                        </a:spcAft>
                      </a:pPr>
                      <a:r>
                        <a:rPr lang="ru-RU" sz="1600" dirty="0">
                          <a:effectLst/>
                          <a:latin typeface="Times New Roman"/>
                          <a:ea typeface="Calibri"/>
                          <a:cs typeface="Times New Roman"/>
                        </a:rPr>
                        <a:t>8.4</a:t>
                      </a:r>
                      <a:r>
                        <a:rPr lang="en-US" sz="1600" dirty="0">
                          <a:effectLst/>
                          <a:latin typeface="Times New Roman"/>
                          <a:ea typeface="Calibri"/>
                          <a:cs typeface="Times New Roman"/>
                        </a:rPr>
                        <a:t>25</a:t>
                      </a:r>
                      <a:endParaRPr lang="ru-RU" sz="16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TextBox 3"/>
          <p:cNvSpPr txBox="1"/>
          <p:nvPr/>
        </p:nvSpPr>
        <p:spPr>
          <a:xfrm>
            <a:off x="1600200" y="438149"/>
            <a:ext cx="5784597" cy="461665"/>
          </a:xfrm>
          <a:prstGeom prst="rect">
            <a:avLst/>
          </a:prstGeom>
          <a:noFill/>
        </p:spPr>
        <p:txBody>
          <a:bodyPr wrap="none" rtlCol="0">
            <a:spAutoFit/>
          </a:bodyPr>
          <a:lstStyle/>
          <a:p>
            <a:r>
              <a:rPr lang="en-US" sz="2400" dirty="0"/>
              <a:t>Some variants of ANN - approximation errors</a:t>
            </a:r>
            <a:endParaRPr lang="ru-RU" sz="2400" dirty="0"/>
          </a:p>
        </p:txBody>
      </p:sp>
      <p:sp>
        <p:nvSpPr>
          <p:cNvPr id="2" name="Номер слайда 1"/>
          <p:cNvSpPr>
            <a:spLocks noGrp="1"/>
          </p:cNvSpPr>
          <p:nvPr>
            <p:ph type="sldNum" sz="quarter" idx="12"/>
          </p:nvPr>
        </p:nvSpPr>
        <p:spPr/>
        <p:txBody>
          <a:bodyPr/>
          <a:lstStyle/>
          <a:p>
            <a:fld id="{E3F73268-CF41-401C-A120-D63CD161123C}" type="slidenum">
              <a:rPr lang="ru-RU" smtClean="0"/>
              <a:t>12</a:t>
            </a:fld>
            <a:endParaRPr lang="ru-RU"/>
          </a:p>
        </p:txBody>
      </p:sp>
    </p:spTree>
    <p:extLst>
      <p:ext uri="{BB962C8B-B14F-4D97-AF65-F5344CB8AC3E}">
        <p14:creationId xmlns:p14="http://schemas.microsoft.com/office/powerpoint/2010/main" val="3232996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763B1B02-EBDD-F780-AB1A-8756F9BF03D4}"/>
              </a:ext>
            </a:extLst>
          </p:cNvPr>
          <p:cNvSpPr>
            <a:spLocks noGrp="1"/>
          </p:cNvSpPr>
          <p:nvPr>
            <p:ph type="sldNum" sz="quarter" idx="12"/>
          </p:nvPr>
        </p:nvSpPr>
        <p:spPr/>
        <p:txBody>
          <a:bodyPr/>
          <a:lstStyle/>
          <a:p>
            <a:fld id="{E3F73268-CF41-401C-A120-D63CD161123C}" type="slidenum">
              <a:rPr lang="ru-RU" smtClean="0"/>
              <a:t>13</a:t>
            </a:fld>
            <a:endParaRPr lang="ru-RU"/>
          </a:p>
        </p:txBody>
      </p:sp>
      <p:pic>
        <p:nvPicPr>
          <p:cNvPr id="5" name="Рисунок 4">
            <a:extLst>
              <a:ext uri="{FF2B5EF4-FFF2-40B4-BE49-F238E27FC236}">
                <a16:creationId xmlns:a16="http://schemas.microsoft.com/office/drawing/2014/main" id="{0EA34B9C-B9AE-567C-2166-3106E8E23929}"/>
              </a:ext>
            </a:extLst>
          </p:cNvPr>
          <p:cNvPicPr>
            <a:picLocks noChangeAspect="1"/>
          </p:cNvPicPr>
          <p:nvPr/>
        </p:nvPicPr>
        <p:blipFill>
          <a:blip r:embed="rId2"/>
          <a:stretch>
            <a:fillRect/>
          </a:stretch>
        </p:blipFill>
        <p:spPr>
          <a:xfrm>
            <a:off x="-4419600" y="1354074"/>
            <a:ext cx="13301472" cy="1344168"/>
          </a:xfrm>
          <a:prstGeom prst="rect">
            <a:avLst/>
          </a:prstGeom>
        </p:spPr>
      </p:pic>
      <p:pic>
        <p:nvPicPr>
          <p:cNvPr id="9" name="Рисунок 8">
            <a:extLst>
              <a:ext uri="{FF2B5EF4-FFF2-40B4-BE49-F238E27FC236}">
                <a16:creationId xmlns:a16="http://schemas.microsoft.com/office/drawing/2014/main" id="{C5FE18CB-CDB6-E755-58CB-A6083926A119}"/>
              </a:ext>
            </a:extLst>
          </p:cNvPr>
          <p:cNvPicPr>
            <a:picLocks noChangeAspect="1"/>
          </p:cNvPicPr>
          <p:nvPr/>
        </p:nvPicPr>
        <p:blipFill>
          <a:blip r:embed="rId3"/>
          <a:stretch>
            <a:fillRect/>
          </a:stretch>
        </p:blipFill>
        <p:spPr>
          <a:xfrm>
            <a:off x="1256538" y="2467356"/>
            <a:ext cx="13261848" cy="417576"/>
          </a:xfrm>
          <a:prstGeom prst="rect">
            <a:avLst/>
          </a:prstGeom>
        </p:spPr>
      </p:pic>
      <p:pic>
        <p:nvPicPr>
          <p:cNvPr id="11" name="Рисунок 10">
            <a:extLst>
              <a:ext uri="{FF2B5EF4-FFF2-40B4-BE49-F238E27FC236}">
                <a16:creationId xmlns:a16="http://schemas.microsoft.com/office/drawing/2014/main" id="{0664A77B-3089-6F6C-0981-C1C73FBD0EBB}"/>
              </a:ext>
            </a:extLst>
          </p:cNvPr>
          <p:cNvPicPr>
            <a:picLocks noChangeAspect="1"/>
          </p:cNvPicPr>
          <p:nvPr/>
        </p:nvPicPr>
        <p:blipFill>
          <a:blip r:embed="rId4"/>
          <a:stretch>
            <a:fillRect/>
          </a:stretch>
        </p:blipFill>
        <p:spPr>
          <a:xfrm>
            <a:off x="1256538" y="3105150"/>
            <a:ext cx="13261848" cy="417576"/>
          </a:xfrm>
          <a:prstGeom prst="rect">
            <a:avLst/>
          </a:prstGeom>
        </p:spPr>
      </p:pic>
    </p:spTree>
    <p:extLst>
      <p:ext uri="{BB962C8B-B14F-4D97-AF65-F5344CB8AC3E}">
        <p14:creationId xmlns:p14="http://schemas.microsoft.com/office/powerpoint/2010/main" val="3976738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F73268-CF41-401C-A120-D63CD161123C}" type="slidenum">
              <a:rPr lang="ru-RU" smtClean="0"/>
              <a:t>14</a:t>
            </a:fld>
            <a:endParaRPr lang="ru-RU"/>
          </a:p>
        </p:txBody>
      </p:sp>
      <p:sp>
        <p:nvSpPr>
          <p:cNvPr id="3" name="TextBox 2"/>
          <p:cNvSpPr txBox="1"/>
          <p:nvPr/>
        </p:nvSpPr>
        <p:spPr>
          <a:xfrm>
            <a:off x="1295400" y="514350"/>
            <a:ext cx="6486776" cy="369332"/>
          </a:xfrm>
          <a:prstGeom prst="rect">
            <a:avLst/>
          </a:prstGeom>
          <a:noFill/>
        </p:spPr>
        <p:txBody>
          <a:bodyPr wrap="none" rtlCol="0">
            <a:spAutoFit/>
          </a:bodyPr>
          <a:lstStyle/>
          <a:p>
            <a:r>
              <a:rPr lang="en-US" dirty="0"/>
              <a:t>Comparison two kinds of ANN vs ground-based measurement data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2992994892"/>
              </p:ext>
            </p:extLst>
          </p:nvPr>
        </p:nvGraphicFramePr>
        <p:xfrm>
          <a:off x="1905000" y="1428751"/>
          <a:ext cx="6400800" cy="1468437"/>
        </p:xfrm>
        <a:graphic>
          <a:graphicData uri="http://schemas.openxmlformats.org/drawingml/2006/table">
            <a:tbl>
              <a:tblPr firstRow="1" firstCol="1" bandRow="1">
                <a:tableStyleId>{5C22544A-7EE6-4342-B048-85BDC9FD1C3A}</a:tableStyleId>
              </a:tblPr>
              <a:tblGrid>
                <a:gridCol w="1308065">
                  <a:extLst>
                    <a:ext uri="{9D8B030D-6E8A-4147-A177-3AD203B41FA5}">
                      <a16:colId xmlns:a16="http://schemas.microsoft.com/office/drawing/2014/main" val="20000"/>
                    </a:ext>
                  </a:extLst>
                </a:gridCol>
                <a:gridCol w="1716437">
                  <a:extLst>
                    <a:ext uri="{9D8B030D-6E8A-4147-A177-3AD203B41FA5}">
                      <a16:colId xmlns:a16="http://schemas.microsoft.com/office/drawing/2014/main" val="20001"/>
                    </a:ext>
                  </a:extLst>
                </a:gridCol>
                <a:gridCol w="1062901">
                  <a:extLst>
                    <a:ext uri="{9D8B030D-6E8A-4147-A177-3AD203B41FA5}">
                      <a16:colId xmlns:a16="http://schemas.microsoft.com/office/drawing/2014/main" val="20002"/>
                    </a:ext>
                  </a:extLst>
                </a:gridCol>
                <a:gridCol w="713197">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tblGrid>
              <a:tr h="371157">
                <a:tc rowSpan="2">
                  <a:txBody>
                    <a:bodyPr/>
                    <a:lstStyle/>
                    <a:p>
                      <a:pPr marL="0" marR="0" algn="ctr">
                        <a:spcBef>
                          <a:spcPts val="0"/>
                        </a:spcBef>
                        <a:spcAft>
                          <a:spcPts val="0"/>
                        </a:spcAft>
                      </a:pPr>
                      <a:r>
                        <a:rPr lang="en-US" sz="1800" dirty="0">
                          <a:effectLst/>
                        </a:rPr>
                        <a:t>Network</a:t>
                      </a:r>
                      <a:endParaRPr lang="ru-RU" sz="1800" dirty="0">
                        <a:effectLst/>
                        <a:latin typeface="Calibri"/>
                        <a:ea typeface="Times New Roman"/>
                        <a:cs typeface="Times New Roman"/>
                      </a:endParaRPr>
                    </a:p>
                  </a:txBody>
                  <a:tcPr marL="68580" marR="68580" marT="0" marB="0"/>
                </a:tc>
                <a:tc rowSpan="2">
                  <a:txBody>
                    <a:bodyPr/>
                    <a:lstStyle/>
                    <a:p>
                      <a:pPr marL="0" marR="0" algn="ctr">
                        <a:spcBef>
                          <a:spcPts val="0"/>
                        </a:spcBef>
                        <a:spcAft>
                          <a:spcPts val="0"/>
                        </a:spcAft>
                      </a:pPr>
                      <a:r>
                        <a:rPr lang="en-US" sz="1800" dirty="0">
                          <a:effectLst/>
                        </a:rPr>
                        <a:t>Comparison number</a:t>
                      </a:r>
                      <a:endParaRPr lang="ru-RU" sz="1800" dirty="0">
                        <a:effectLst/>
                        <a:latin typeface="Calibri"/>
                        <a:ea typeface="Times New Roman"/>
                        <a:cs typeface="Times New Roman"/>
                      </a:endParaRPr>
                    </a:p>
                  </a:txBody>
                  <a:tcPr marL="68580" marR="68580" marT="0" marB="0"/>
                </a:tc>
                <a:tc gridSpan="2">
                  <a:txBody>
                    <a:bodyPr/>
                    <a:lstStyle/>
                    <a:p>
                      <a:pPr marL="0" marR="0" algn="ctr">
                        <a:spcBef>
                          <a:spcPts val="0"/>
                        </a:spcBef>
                        <a:spcAft>
                          <a:spcPts val="0"/>
                        </a:spcAft>
                      </a:pPr>
                      <a:r>
                        <a:rPr lang="en-US" sz="1800" dirty="0">
                          <a:effectLst/>
                        </a:rPr>
                        <a:t>25-50-30</a:t>
                      </a:r>
                      <a:endParaRPr lang="ru-RU" sz="1800" dirty="0">
                        <a:effectLst/>
                        <a:latin typeface="Calibri"/>
                        <a:ea typeface="Times New Roman"/>
                        <a:cs typeface="Times New Roman"/>
                      </a:endParaRPr>
                    </a:p>
                  </a:txBody>
                  <a:tcPr marL="68580" marR="68580" marT="0" marB="0"/>
                </a:tc>
                <a:tc hMerge="1">
                  <a:txBody>
                    <a:bodyPr/>
                    <a:lstStyle/>
                    <a:p>
                      <a:endParaRPr lang="ru-RU"/>
                    </a:p>
                  </a:txBody>
                  <a:tcPr/>
                </a:tc>
                <a:tc gridSpan="2">
                  <a:txBody>
                    <a:bodyPr/>
                    <a:lstStyle/>
                    <a:p>
                      <a:pPr marL="0" marR="0" algn="ctr">
                        <a:spcBef>
                          <a:spcPts val="0"/>
                        </a:spcBef>
                        <a:spcAft>
                          <a:spcPts val="0"/>
                        </a:spcAft>
                      </a:pPr>
                      <a:r>
                        <a:rPr lang="en-US" sz="1800" dirty="0">
                          <a:effectLst/>
                        </a:rPr>
                        <a:t>30-60-50</a:t>
                      </a:r>
                      <a:endParaRPr lang="ru-RU" sz="1800" dirty="0">
                        <a:effectLst/>
                        <a:latin typeface="Calibri"/>
                        <a:ea typeface="Times New Roman"/>
                        <a:cs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val="10000"/>
                  </a:ext>
                </a:extLst>
              </a:tr>
              <a:tr h="274320">
                <a:tc vMerge="1">
                  <a:txBody>
                    <a:bodyPr/>
                    <a:lstStyle/>
                    <a:p>
                      <a:endParaRPr lang="ru-RU"/>
                    </a:p>
                  </a:txBody>
                  <a:tcPr/>
                </a:tc>
                <a:tc vMerge="1">
                  <a:txBody>
                    <a:bodyPr/>
                    <a:lstStyle/>
                    <a:p>
                      <a:endParaRPr lang="ru-RU"/>
                    </a:p>
                  </a:txBody>
                  <a:tcPr/>
                </a:tc>
                <a:tc>
                  <a:txBody>
                    <a:bodyPr/>
                    <a:lstStyle/>
                    <a:p>
                      <a:pPr marL="0" marR="0" algn="ctr">
                        <a:spcBef>
                          <a:spcPts val="0"/>
                        </a:spcBef>
                        <a:spcAft>
                          <a:spcPts val="0"/>
                        </a:spcAft>
                      </a:pPr>
                      <a:r>
                        <a:rPr lang="en-US" sz="1800" dirty="0">
                          <a:effectLst/>
                        </a:rPr>
                        <a:t>bias</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SD</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bias</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SD</a:t>
                      </a:r>
                      <a:endParaRPr lang="ru-RU" sz="1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274320">
                <a:tc>
                  <a:txBody>
                    <a:bodyPr/>
                    <a:lstStyle/>
                    <a:p>
                      <a:pPr marL="0" marR="0">
                        <a:spcBef>
                          <a:spcPts val="0"/>
                        </a:spcBef>
                        <a:spcAft>
                          <a:spcPts val="0"/>
                        </a:spcAft>
                      </a:pPr>
                      <a:r>
                        <a:rPr lang="en-US" sz="1800">
                          <a:effectLst/>
                        </a:rPr>
                        <a:t>WODC</a:t>
                      </a:r>
                      <a:endParaRPr lang="ru-RU"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344412</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-0.81</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2.94</a:t>
                      </a:r>
                      <a:endParaRPr lang="ru-RU"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-0.82</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dirty="0">
                          <a:effectLst/>
                        </a:rPr>
                        <a:t>2.91</a:t>
                      </a:r>
                      <a:endParaRPr lang="ru-RU" sz="1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548640">
                <a:tc>
                  <a:txBody>
                    <a:bodyPr/>
                    <a:lstStyle/>
                    <a:p>
                      <a:pPr marL="0" marR="0">
                        <a:spcBef>
                          <a:spcPts val="0"/>
                        </a:spcBef>
                        <a:spcAft>
                          <a:spcPts val="0"/>
                        </a:spcAft>
                      </a:pPr>
                      <a:r>
                        <a:rPr lang="en-US" sz="1800">
                          <a:effectLst/>
                        </a:rPr>
                        <a:t>Eubrewnet</a:t>
                      </a:r>
                      <a:endParaRPr lang="ru-RU"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en-US" sz="1800">
                          <a:effectLst/>
                        </a:rPr>
                        <a:t>195913</a:t>
                      </a:r>
                      <a:endParaRPr lang="ru-RU" sz="180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ru-RU" sz="1800" dirty="0">
                          <a:effectLst/>
                        </a:rPr>
                        <a:t>-0.56</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ru-RU" sz="1800" dirty="0">
                          <a:effectLst/>
                        </a:rPr>
                        <a:t>2.90</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ru-RU" sz="1800" dirty="0">
                          <a:effectLst/>
                        </a:rPr>
                        <a:t>-0.55</a:t>
                      </a:r>
                      <a:endParaRPr lang="ru-RU" sz="1800" dirty="0">
                        <a:effectLst/>
                        <a:latin typeface="Calibri"/>
                        <a:ea typeface="Times New Roman"/>
                        <a:cs typeface="Times New Roman"/>
                      </a:endParaRPr>
                    </a:p>
                  </a:txBody>
                  <a:tcPr marL="68580" marR="68580" marT="0" marB="0"/>
                </a:tc>
                <a:tc>
                  <a:txBody>
                    <a:bodyPr/>
                    <a:lstStyle/>
                    <a:p>
                      <a:pPr marL="0" marR="0" algn="ctr">
                        <a:spcBef>
                          <a:spcPts val="0"/>
                        </a:spcBef>
                        <a:spcAft>
                          <a:spcPts val="0"/>
                        </a:spcAft>
                      </a:pPr>
                      <a:r>
                        <a:rPr lang="ru-RU" sz="1800" dirty="0">
                          <a:effectLst/>
                        </a:rPr>
                        <a:t>2.93</a:t>
                      </a:r>
                      <a:endParaRPr lang="ru-RU" sz="18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19585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38200" y="285750"/>
            <a:ext cx="6934200" cy="646331"/>
          </a:xfrm>
          <a:prstGeom prst="rect">
            <a:avLst/>
          </a:prstGeom>
        </p:spPr>
        <p:txBody>
          <a:bodyPr wrap="square">
            <a:spAutoFit/>
          </a:bodyPr>
          <a:lstStyle/>
          <a:p>
            <a:pPr algn="ctr"/>
            <a:r>
              <a:rPr lang="en-US" dirty="0"/>
              <a:t>Latitudinal Variation of the Average ANN Training Error (average ozone TC Approximation Error Based on OMI Data) for Different Seasons</a:t>
            </a:r>
            <a:r>
              <a:rPr lang="ru-RU" dirty="0"/>
              <a:t>.</a:t>
            </a:r>
          </a:p>
        </p:txBody>
      </p:sp>
      <p:sp>
        <p:nvSpPr>
          <p:cNvPr id="2" name="Номер слайда 1"/>
          <p:cNvSpPr>
            <a:spLocks noGrp="1"/>
          </p:cNvSpPr>
          <p:nvPr>
            <p:ph type="sldNum" sz="quarter" idx="12"/>
          </p:nvPr>
        </p:nvSpPr>
        <p:spPr/>
        <p:txBody>
          <a:bodyPr/>
          <a:lstStyle/>
          <a:p>
            <a:fld id="{E3F73268-CF41-401C-A120-D63CD161123C}" type="slidenum">
              <a:rPr lang="ru-RU" smtClean="0"/>
              <a:t>15</a:t>
            </a:fld>
            <a:endParaRPr lang="ru-RU"/>
          </a:p>
        </p:txBody>
      </p:sp>
      <p:pic>
        <p:nvPicPr>
          <p:cNvPr id="6" name="Рисунок 5" descr="Chart, line chart&#10;&#10;Description automatically generated">
            <a:extLst>
              <a:ext uri="{FF2B5EF4-FFF2-40B4-BE49-F238E27FC236}">
                <a16:creationId xmlns:a16="http://schemas.microsoft.com/office/drawing/2014/main" id="{5DA0951F-1050-B357-7971-920A6A11E5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4265" y="1048695"/>
            <a:ext cx="6629400" cy="3811270"/>
          </a:xfrm>
          <a:prstGeom prst="rect">
            <a:avLst/>
          </a:prstGeom>
          <a:noFill/>
          <a:ln>
            <a:noFill/>
          </a:ln>
        </p:spPr>
      </p:pic>
    </p:spTree>
    <p:extLst>
      <p:ext uri="{BB962C8B-B14F-4D97-AF65-F5344CB8AC3E}">
        <p14:creationId xmlns:p14="http://schemas.microsoft.com/office/powerpoint/2010/main" val="596538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F73268-CF41-401C-A120-D63CD161123C}" type="slidenum">
              <a:rPr lang="ru-RU" smtClean="0"/>
              <a:t>16</a:t>
            </a:fld>
            <a:endParaRPr lang="ru-RU"/>
          </a:p>
        </p:txBody>
      </p:sp>
      <p:sp>
        <p:nvSpPr>
          <p:cNvPr id="6" name="Прямоугольник 5"/>
          <p:cNvSpPr/>
          <p:nvPr/>
        </p:nvSpPr>
        <p:spPr>
          <a:xfrm>
            <a:off x="838200" y="285750"/>
            <a:ext cx="6934200" cy="646331"/>
          </a:xfrm>
          <a:prstGeom prst="rect">
            <a:avLst/>
          </a:prstGeom>
        </p:spPr>
        <p:txBody>
          <a:bodyPr wrap="square">
            <a:spAutoFit/>
          </a:bodyPr>
          <a:lstStyle/>
          <a:p>
            <a:pPr algn="ctr"/>
            <a:r>
              <a:rPr lang="en-US" dirty="0"/>
              <a:t>Latitudinal Variation of the SD ANN Training Error (SD of ozone TC Approximation Error Based on OMI Data) for Different Seasons</a:t>
            </a:r>
            <a:r>
              <a:rPr lang="ru-RU" dirty="0"/>
              <a:t>.</a:t>
            </a:r>
          </a:p>
        </p:txBody>
      </p:sp>
      <p:pic>
        <p:nvPicPr>
          <p:cNvPr id="3" name="Рисунок 2" descr="Chart, line chart&#10;&#10;Description automatically generated">
            <a:extLst>
              <a:ext uri="{FF2B5EF4-FFF2-40B4-BE49-F238E27FC236}">
                <a16:creationId xmlns:a16="http://schemas.microsoft.com/office/drawing/2014/main" id="{C4DC37D5-0EEF-42E0-201B-25DA390FE90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153" y="1150258"/>
            <a:ext cx="6096000" cy="3739833"/>
          </a:xfrm>
          <a:prstGeom prst="rect">
            <a:avLst/>
          </a:prstGeom>
          <a:noFill/>
          <a:ln>
            <a:noFill/>
          </a:ln>
        </p:spPr>
      </p:pic>
    </p:spTree>
    <p:extLst>
      <p:ext uri="{BB962C8B-B14F-4D97-AF65-F5344CB8AC3E}">
        <p14:creationId xmlns:p14="http://schemas.microsoft.com/office/powerpoint/2010/main" val="424831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06" y="1247381"/>
            <a:ext cx="717804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E3F73268-CF41-401C-A120-D63CD161123C}" type="slidenum">
              <a:rPr lang="ru-RU" smtClean="0"/>
              <a:t>17</a:t>
            </a:fld>
            <a:endParaRPr lang="ru-RU"/>
          </a:p>
        </p:txBody>
      </p:sp>
      <p:sp>
        <p:nvSpPr>
          <p:cNvPr id="5" name="Прямоугольник 4"/>
          <p:cNvSpPr/>
          <p:nvPr/>
        </p:nvSpPr>
        <p:spPr>
          <a:xfrm>
            <a:off x="533400" y="209550"/>
            <a:ext cx="6934200" cy="646331"/>
          </a:xfrm>
          <a:prstGeom prst="rect">
            <a:avLst/>
          </a:prstGeom>
        </p:spPr>
        <p:txBody>
          <a:bodyPr wrap="square">
            <a:spAutoFit/>
          </a:bodyPr>
          <a:lstStyle/>
          <a:p>
            <a:pPr algn="ctr"/>
            <a:r>
              <a:rPr lang="en-US" dirty="0"/>
              <a:t>Latitudinal Variation of the ozone TC on the training data set and on the whole IKFS-2 measurement ensemble for 2015–2020</a:t>
            </a:r>
            <a:r>
              <a:rPr lang="ru-RU" dirty="0"/>
              <a:t>.</a:t>
            </a:r>
          </a:p>
        </p:txBody>
      </p:sp>
    </p:spTree>
    <p:extLst>
      <p:ext uri="{BB962C8B-B14F-4D97-AF65-F5344CB8AC3E}">
        <p14:creationId xmlns:p14="http://schemas.microsoft.com/office/powerpoint/2010/main" val="1911063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09800" y="961963"/>
            <a:ext cx="3830472" cy="584775"/>
          </a:xfrm>
          <a:prstGeom prst="rect">
            <a:avLst/>
          </a:prstGeom>
        </p:spPr>
        <p:txBody>
          <a:bodyPr wrap="none">
            <a:spAutoFit/>
          </a:bodyPr>
          <a:lstStyle/>
          <a:p>
            <a:r>
              <a:rPr lang="en-US" sz="3200" dirty="0"/>
              <a:t>Results and validation</a:t>
            </a:r>
            <a:endParaRPr lang="ru-RU" sz="3200" dirty="0"/>
          </a:p>
        </p:txBody>
      </p:sp>
      <p:sp>
        <p:nvSpPr>
          <p:cNvPr id="2" name="Номер слайда 1"/>
          <p:cNvSpPr>
            <a:spLocks noGrp="1"/>
          </p:cNvSpPr>
          <p:nvPr>
            <p:ph type="sldNum" sz="quarter" idx="12"/>
          </p:nvPr>
        </p:nvSpPr>
        <p:spPr/>
        <p:txBody>
          <a:bodyPr/>
          <a:lstStyle/>
          <a:p>
            <a:fld id="{E3F73268-CF41-401C-A120-D63CD161123C}" type="slidenum">
              <a:rPr lang="ru-RU" smtClean="0"/>
              <a:t>18</a:t>
            </a:fld>
            <a:endParaRPr lang="ru-RU"/>
          </a:p>
        </p:txBody>
      </p:sp>
    </p:spTree>
    <p:extLst>
      <p:ext uri="{BB962C8B-B14F-4D97-AF65-F5344CB8AC3E}">
        <p14:creationId xmlns:p14="http://schemas.microsoft.com/office/powerpoint/2010/main" val="4145587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5746" y="1352550"/>
            <a:ext cx="8839200" cy="3046988"/>
          </a:xfrm>
          <a:prstGeom prst="rect">
            <a:avLst/>
          </a:prstGeom>
        </p:spPr>
        <p:txBody>
          <a:bodyPr wrap="square">
            <a:spAutoFit/>
          </a:bodyPr>
          <a:lstStyle/>
          <a:p>
            <a:r>
              <a:rPr lang="en-US" sz="2400" dirty="0"/>
              <a:t>To validate the IKFS-2 measurements, we used hourly measurements by ground sites equipped with Brewer and Dobson instruments. </a:t>
            </a:r>
          </a:p>
          <a:p>
            <a:endParaRPr lang="en-US" sz="2400" dirty="0"/>
          </a:p>
          <a:p>
            <a:r>
              <a:rPr lang="en-US" sz="2400" dirty="0"/>
              <a:t>WOUDC network data and </a:t>
            </a:r>
            <a:r>
              <a:rPr lang="en-US" sz="2400" dirty="0" err="1"/>
              <a:t>Eubrewnet</a:t>
            </a:r>
            <a:r>
              <a:rPr lang="en-US" sz="2400" dirty="0"/>
              <a:t> network data were used.</a:t>
            </a:r>
          </a:p>
          <a:p>
            <a:r>
              <a:rPr lang="en-US" sz="2400" dirty="0"/>
              <a:t>Only direct sun measurements were used.</a:t>
            </a:r>
          </a:p>
          <a:p>
            <a:endParaRPr lang="en-US" sz="2400" dirty="0"/>
          </a:p>
          <a:p>
            <a:r>
              <a:rPr lang="en-US" sz="2400" dirty="0"/>
              <a:t>Criteria for match of satellite and ground data (1 hour and distance less than 70 km) were obtained earlier.</a:t>
            </a:r>
            <a:endParaRPr lang="ru-RU" sz="2400" dirty="0"/>
          </a:p>
        </p:txBody>
      </p:sp>
      <p:sp>
        <p:nvSpPr>
          <p:cNvPr id="3" name="Прямоугольник 2"/>
          <p:cNvSpPr/>
          <p:nvPr/>
        </p:nvSpPr>
        <p:spPr>
          <a:xfrm>
            <a:off x="457200" y="209550"/>
            <a:ext cx="8229600" cy="1077218"/>
          </a:xfrm>
          <a:prstGeom prst="rect">
            <a:avLst/>
          </a:prstGeom>
        </p:spPr>
        <p:txBody>
          <a:bodyPr wrap="square">
            <a:spAutoFit/>
          </a:bodyPr>
          <a:lstStyle/>
          <a:p>
            <a:pPr algn="ctr"/>
            <a:r>
              <a:rPr lang="en-US" sz="3200" dirty="0"/>
              <a:t>Validation of IKFS-2 measurement results based on ground-based ozone T</a:t>
            </a:r>
            <a:r>
              <a:rPr lang="ru-RU" sz="3200" dirty="0"/>
              <a:t>С</a:t>
            </a:r>
            <a:r>
              <a:rPr lang="en-US" sz="3200" dirty="0"/>
              <a:t> measurements.</a:t>
            </a:r>
            <a:endParaRPr lang="ru-RU" sz="3200" dirty="0"/>
          </a:p>
        </p:txBody>
      </p:sp>
      <p:sp>
        <p:nvSpPr>
          <p:cNvPr id="4" name="Номер слайда 3"/>
          <p:cNvSpPr>
            <a:spLocks noGrp="1"/>
          </p:cNvSpPr>
          <p:nvPr>
            <p:ph type="sldNum" sz="quarter" idx="12"/>
          </p:nvPr>
        </p:nvSpPr>
        <p:spPr/>
        <p:txBody>
          <a:bodyPr/>
          <a:lstStyle/>
          <a:p>
            <a:fld id="{E3F73268-CF41-401C-A120-D63CD161123C}" type="slidenum">
              <a:rPr lang="ru-RU" smtClean="0"/>
              <a:t>19</a:t>
            </a:fld>
            <a:endParaRPr lang="ru-RU"/>
          </a:p>
        </p:txBody>
      </p:sp>
    </p:spTree>
    <p:extLst>
      <p:ext uri="{BB962C8B-B14F-4D97-AF65-F5344CB8AC3E}">
        <p14:creationId xmlns:p14="http://schemas.microsoft.com/office/powerpoint/2010/main" val="118041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6169"/>
            <a:ext cx="7772400" cy="4001095"/>
          </a:xfrm>
          <a:prstGeom prst="rect">
            <a:avLst/>
          </a:prstGeom>
          <a:noFill/>
        </p:spPr>
        <p:txBody>
          <a:bodyPr wrap="square" rtlCol="0">
            <a:spAutoFit/>
          </a:bodyPr>
          <a:lstStyle/>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Atmospheric ozone plays an important role in the Earth's biosphere by absorbing dangerous solar UV radiation and by contributing to the climate formation. Only satellite measurement methods can provide data on the global distribution of ozone and its anomalies. </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We present a technique for estimating the total ozone columns (TOCs) from outgoing IR radiation spectra based on the artificial neural networks (ANNs). The technique was applied to the spectral measurements of the IKFS-2 instrument aboard the Russian meteorological satellite Meteor M N2 in 2015-2020, using data from the OMI instrument for the ANN training.</a:t>
            </a:r>
          </a:p>
          <a:p>
            <a:pPr marL="0" marR="0">
              <a:spcBef>
                <a:spcPts val="600"/>
              </a:spcBef>
              <a:spcAft>
                <a:spcPts val="6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 validation of the TOC retrievals was carried out based on comparison with ground-based and satellite measurements data. The average differences between the IKFS-2 data and independent TOC measurements are less than 2%, the standard deviations of the differences (SDDs) vary from 2 to 4%. </a:t>
            </a:r>
            <a:endParaRPr lang="ru-RU" sz="1600" dirty="0"/>
          </a:p>
        </p:txBody>
      </p:sp>
      <p:sp>
        <p:nvSpPr>
          <p:cNvPr id="3" name="Номер слайда 2"/>
          <p:cNvSpPr>
            <a:spLocks noGrp="1"/>
          </p:cNvSpPr>
          <p:nvPr>
            <p:ph type="sldNum" sz="quarter" idx="12"/>
          </p:nvPr>
        </p:nvSpPr>
        <p:spPr/>
        <p:txBody>
          <a:bodyPr/>
          <a:lstStyle/>
          <a:p>
            <a:fld id="{E3F73268-CF41-401C-A120-D63CD161123C}" type="slidenum">
              <a:rPr lang="ru-RU" smtClean="0"/>
              <a:t>2</a:t>
            </a:fld>
            <a:endParaRPr lang="ru-RU"/>
          </a:p>
        </p:txBody>
      </p:sp>
    </p:spTree>
    <p:extLst>
      <p:ext uri="{BB962C8B-B14F-4D97-AF65-F5344CB8AC3E}">
        <p14:creationId xmlns:p14="http://schemas.microsoft.com/office/powerpoint/2010/main" val="2174798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31390" y="0"/>
            <a:ext cx="8293510" cy="646331"/>
          </a:xfrm>
          <a:prstGeom prst="rect">
            <a:avLst/>
          </a:prstGeom>
        </p:spPr>
        <p:txBody>
          <a:bodyPr wrap="square">
            <a:spAutoFit/>
          </a:bodyPr>
          <a:lstStyle/>
          <a:p>
            <a:r>
              <a:rPr lang="en-US" dirty="0"/>
              <a:t>Location of ground-based stations equipped with Brewer and Dobson TOC instruments. </a:t>
            </a:r>
          </a:p>
          <a:p>
            <a:r>
              <a:rPr lang="en-US" dirty="0"/>
              <a:t>Only the stations whose data were used to validate the IKFS-2 data are given.</a:t>
            </a:r>
            <a:endParaRPr lang="ru-RU" dirty="0"/>
          </a:p>
        </p:txBody>
      </p:sp>
      <p:sp>
        <p:nvSpPr>
          <p:cNvPr id="4" name="Номер слайда 3"/>
          <p:cNvSpPr>
            <a:spLocks noGrp="1"/>
          </p:cNvSpPr>
          <p:nvPr>
            <p:ph type="sldNum" sz="quarter" idx="12"/>
          </p:nvPr>
        </p:nvSpPr>
        <p:spPr/>
        <p:txBody>
          <a:bodyPr/>
          <a:lstStyle/>
          <a:p>
            <a:fld id="{E3F73268-CF41-401C-A120-D63CD161123C}" type="slidenum">
              <a:rPr lang="ru-RU" smtClean="0"/>
              <a:t>20</a:t>
            </a:fld>
            <a:endParaRPr lang="ru-RU"/>
          </a:p>
        </p:txBody>
      </p:sp>
      <p:pic>
        <p:nvPicPr>
          <p:cNvPr id="5" name="image61.png">
            <a:extLst>
              <a:ext uri="{FF2B5EF4-FFF2-40B4-BE49-F238E27FC236}">
                <a16:creationId xmlns:a16="http://schemas.microsoft.com/office/drawing/2014/main" id="{04940B1E-6756-8D04-2F77-60C33F9E15DE}"/>
              </a:ext>
            </a:extLst>
          </p:cNvPr>
          <p:cNvPicPr/>
          <p:nvPr/>
        </p:nvPicPr>
        <p:blipFill>
          <a:blip r:embed="rId2"/>
          <a:srcRect/>
          <a:stretch>
            <a:fillRect/>
          </a:stretch>
        </p:blipFill>
        <p:spPr>
          <a:xfrm>
            <a:off x="228600" y="368172"/>
            <a:ext cx="8334375" cy="4677251"/>
          </a:xfrm>
          <a:prstGeom prst="rect">
            <a:avLst/>
          </a:prstGeom>
          <a:ln/>
        </p:spPr>
      </p:pic>
    </p:spTree>
    <p:extLst>
      <p:ext uri="{BB962C8B-B14F-4D97-AF65-F5344CB8AC3E}">
        <p14:creationId xmlns:p14="http://schemas.microsoft.com/office/powerpoint/2010/main" val="213520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260824744"/>
              </p:ext>
            </p:extLst>
          </p:nvPr>
        </p:nvGraphicFramePr>
        <p:xfrm>
          <a:off x="0" y="192841"/>
          <a:ext cx="7543800" cy="4525472"/>
        </p:xfrm>
        <a:graphic>
          <a:graphicData uri="http://schemas.openxmlformats.org/drawingml/2006/table">
            <a:tbl>
              <a:tblPr firstRow="1" firstCol="1" bandRow="1">
                <a:tableStyleId>{5C22544A-7EE6-4342-B048-85BDC9FD1C3A}</a:tableStyleId>
              </a:tblPr>
              <a:tblGrid>
                <a:gridCol w="1601736">
                  <a:extLst>
                    <a:ext uri="{9D8B030D-6E8A-4147-A177-3AD203B41FA5}">
                      <a16:colId xmlns:a16="http://schemas.microsoft.com/office/drawing/2014/main" val="20000"/>
                    </a:ext>
                  </a:extLst>
                </a:gridCol>
                <a:gridCol w="912864">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tblGrid>
              <a:tr h="195707">
                <a:tc>
                  <a:txBody>
                    <a:bodyPr/>
                    <a:lstStyle/>
                    <a:p>
                      <a:pPr marL="0" marR="0" algn="ctr">
                        <a:lnSpc>
                          <a:spcPct val="107000"/>
                        </a:lnSpc>
                        <a:spcBef>
                          <a:spcPts val="0"/>
                        </a:spcBef>
                        <a:spcAft>
                          <a:spcPts val="0"/>
                        </a:spcAft>
                      </a:pPr>
                      <a:r>
                        <a:rPr lang="ru-RU" sz="1200" dirty="0" err="1">
                          <a:effectLst/>
                        </a:rPr>
                        <a:t>Station</a:t>
                      </a:r>
                      <a:endParaRPr lang="ru-RU" sz="1200" dirty="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200">
                          <a:effectLst/>
                        </a:rPr>
                        <a:t>Latitude</a:t>
                      </a:r>
                      <a:endParaRPr lang="ru-RU" sz="120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200">
                          <a:effectLst/>
                        </a:rPr>
                        <a:t>Longitude</a:t>
                      </a:r>
                      <a:endParaRPr lang="ru-RU" sz="120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200">
                          <a:effectLst/>
                        </a:rPr>
                        <a:t>Altitude</a:t>
                      </a:r>
                      <a:endParaRPr lang="ru-RU" sz="120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200">
                          <a:effectLst/>
                        </a:rPr>
                        <a:t>Instrument</a:t>
                      </a:r>
                      <a:endParaRPr lang="ru-RU" sz="1200">
                        <a:effectLst/>
                        <a:latin typeface="Times New Roman"/>
                        <a:ea typeface="Calibri"/>
                        <a:cs typeface="Times New Roman"/>
                      </a:endParaRPr>
                    </a:p>
                  </a:txBody>
                  <a:tcPr marL="40862" marR="40862"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ru-RU" sz="1200" dirty="0">
                          <a:effectLst/>
                        </a:rPr>
                        <a:t> </a:t>
                      </a:r>
                      <a:r>
                        <a:rPr lang="ru-RU" sz="1200" dirty="0" err="1">
                          <a:effectLst/>
                        </a:rPr>
                        <a:t>Number</a:t>
                      </a:r>
                      <a:endParaRPr lang="ru-RU" sz="1200" dirty="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200" dirty="0" err="1">
                          <a:effectLst/>
                        </a:rPr>
                        <a:t>Bias</a:t>
                      </a:r>
                      <a:r>
                        <a:rPr lang="ru-RU" sz="1200" dirty="0">
                          <a:effectLst/>
                        </a:rPr>
                        <a:t>, %</a:t>
                      </a:r>
                      <a:endParaRPr lang="ru-RU" sz="1200" dirty="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200" dirty="0">
                          <a:effectLst/>
                        </a:rPr>
                        <a:t>SD, %</a:t>
                      </a:r>
                      <a:endParaRPr lang="ru-RU" sz="1200" dirty="0">
                        <a:effectLst/>
                        <a:latin typeface="Times New Roman"/>
                        <a:ea typeface="Calibri"/>
                        <a:cs typeface="Times New Roman"/>
                      </a:endParaRPr>
                    </a:p>
                  </a:txBody>
                  <a:tcPr marL="40862" marR="40862" marT="0" marB="0" anchor="ctr"/>
                </a:tc>
                <a:extLst>
                  <a:ext uri="{0D108BD9-81ED-4DB2-BD59-A6C34878D82A}">
                    <a16:rowId xmlns:a16="http://schemas.microsoft.com/office/drawing/2014/main" val="10000"/>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Eureka</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80.05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86.42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highlight>
                            <a:srgbClr val="FFFF00"/>
                          </a:highlight>
                          <a:latin typeface="Palatino Linotype" panose="02040502050505030304" pitchFamily="18" charset="0"/>
                          <a:ea typeface="Times New Roman" panose="02020603050405020304" pitchFamily="18" charset="0"/>
                          <a:cs typeface="Times New Roman" panose="02020603050405020304" pitchFamily="18" charset="0"/>
                        </a:rPr>
                        <a:t>82,767</a:t>
                      </a:r>
                      <a:r>
                        <a:rPr lang="en-US" sz="1050" kern="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Resolute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74.70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94.97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68</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11,979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Churchill</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58.75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94.07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8360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95707">
                <a:tc>
                  <a:txBody>
                    <a:bodyPr/>
                    <a:lstStyle/>
                    <a:p>
                      <a:pPr marL="0" marR="0" algn="ctr">
                        <a:spcBef>
                          <a:spcPts val="0"/>
                        </a:spcBef>
                        <a:spcAft>
                          <a:spcPts val="0"/>
                        </a:spcAft>
                      </a:pP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Obninsk</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55.10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36.61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1044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Edmonton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53.55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114.11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752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8496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Goose Bay</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53.31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60.36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11,752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Lindenberg</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52.21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14.12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9472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De </a:t>
                      </a: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Bilt</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52.10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5.18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a:effectLst/>
                        </a:rPr>
                        <a:t>Brewer</a:t>
                      </a:r>
                      <a:endParaRPr lang="ru-RU" sz="120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12,558</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Kyiv-</a:t>
                      </a: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Goloseyev</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50.36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30.40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Dobson</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3763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193239">
                <a:tc>
                  <a:txBody>
                    <a:bodyPr/>
                    <a:lstStyle/>
                    <a:p>
                      <a:pPr marL="0" marR="0" algn="ctr">
                        <a:spcBef>
                          <a:spcPts val="0"/>
                        </a:spcBef>
                        <a:spcAft>
                          <a:spcPts val="0"/>
                        </a:spcAft>
                      </a:pP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Saturna</a:t>
                      </a: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Island</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48.77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123.13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200" dirty="0" err="1">
                          <a:effectLst/>
                        </a:rPr>
                        <a:t>Brewer</a:t>
                      </a:r>
                      <a:endParaRPr lang="ru-RU" sz="1200" dirty="0">
                        <a:effectLst/>
                        <a:latin typeface="Times New Roman"/>
                        <a:ea typeface="Calibri"/>
                        <a:cs typeface="Times New Roman"/>
                      </a:endParaRPr>
                    </a:p>
                  </a:txBody>
                  <a:tcPr marL="40862" marR="40862"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7686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0"/>
                  </a:ext>
                </a:extLst>
              </a:tr>
              <a:tr h="195707">
                <a:tc>
                  <a:txBody>
                    <a:bodyPr/>
                    <a:lstStyle/>
                    <a:p>
                      <a:pPr marL="0" marR="0" algn="ctr">
                        <a:spcBef>
                          <a:spcPts val="0"/>
                        </a:spcBef>
                        <a:spcAft>
                          <a:spcPts val="0"/>
                        </a:spcAft>
                      </a:pP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Aosta</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45.74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7.36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570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Brewer</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1022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Egbert</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44.23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79.78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Brewer</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7493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195707">
                <a:tc>
                  <a:txBody>
                    <a:bodyPr/>
                    <a:lstStyle/>
                    <a:p>
                      <a:pPr marL="0" marR="0" algn="ctr">
                        <a:spcBef>
                          <a:spcPts val="0"/>
                        </a:spcBef>
                        <a:spcAft>
                          <a:spcPts val="0"/>
                        </a:spcAft>
                      </a:pP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Lannemezan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44.13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0.37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590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Dobson</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Toronto</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43.78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79.47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200" dirty="0" err="1">
                          <a:effectLst/>
                        </a:rPr>
                        <a:t>Brewer</a:t>
                      </a:r>
                      <a:endParaRPr lang="ru-RU" sz="1200" dirty="0">
                        <a:effectLst/>
                        <a:latin typeface="Times New Roman"/>
                        <a:ea typeface="Calibri"/>
                        <a:cs typeface="Times New Roman"/>
                      </a:endParaRPr>
                    </a:p>
                  </a:txBody>
                  <a:tcPr marL="40862" marR="40862"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50,937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4"/>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Kislovodsk</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43.73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42.66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2070</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Brewer</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3783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Thessaloniki</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40.63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22.96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Brewer</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6959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University of Tehran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35.73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51.38 E</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1419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Dobson</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674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189810">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Mauna Loa (HI)</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19.54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155.58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3397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ru-RU" sz="1200" dirty="0" err="1">
                          <a:effectLst/>
                        </a:rPr>
                        <a:t>Brewer</a:t>
                      </a:r>
                      <a:endParaRPr lang="ru-RU" sz="1200" dirty="0">
                        <a:effectLst/>
                        <a:latin typeface="Times New Roman"/>
                        <a:ea typeface="Calibri"/>
                        <a:cs typeface="Times New Roman"/>
                      </a:endParaRPr>
                    </a:p>
                  </a:txBody>
                  <a:tcPr marL="40862" marR="40862"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24,581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18"/>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Paramaribo</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5.81 N</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55.21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Brewer</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10,880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r h="195707">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Natal</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5.83 S</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35.21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200" dirty="0" err="1">
                          <a:effectLst/>
                        </a:rPr>
                        <a:t>Dobson</a:t>
                      </a:r>
                      <a:endParaRPr lang="ru-RU" sz="1200" dirty="0">
                        <a:effectLst/>
                        <a:latin typeface="Times New Roman"/>
                        <a:ea typeface="Calibri"/>
                        <a:cs typeface="Times New Roman"/>
                      </a:endParaRPr>
                    </a:p>
                  </a:txBody>
                  <a:tcPr marL="40862" marR="40862"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0"/>
                  </a:ext>
                </a:extLst>
              </a:tr>
              <a:tr h="195707">
                <a:tc>
                  <a:txBody>
                    <a:bodyPr/>
                    <a:lstStyle/>
                    <a:p>
                      <a:pPr marL="0" marR="0" algn="ctr">
                        <a:spcBef>
                          <a:spcPts val="0"/>
                        </a:spcBef>
                        <a:spcAft>
                          <a:spcPts val="0"/>
                        </a:spcAft>
                      </a:pP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Cachoeira-Paulista</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accent1">
                        <a:lumMod val="40000"/>
                        <a:lumOff val="6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22.69 S</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46.20 W</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574</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lnSpc>
                          <a:spcPct val="107000"/>
                        </a:lnSpc>
                        <a:spcBef>
                          <a:spcPts val="0"/>
                        </a:spcBef>
                        <a:spcAft>
                          <a:spcPts val="0"/>
                        </a:spcAft>
                      </a:pPr>
                      <a:r>
                        <a:rPr lang="ru-RU" sz="1200">
                          <a:effectLst/>
                        </a:rPr>
                        <a:t>Dobson</a:t>
                      </a:r>
                      <a:endParaRPr lang="ru-RU" sz="1200">
                        <a:effectLst/>
                        <a:latin typeface="Times New Roman"/>
                        <a:ea typeface="Calibri"/>
                        <a:cs typeface="Times New Roman"/>
                      </a:endParaRPr>
                    </a:p>
                  </a:txBody>
                  <a:tcPr marL="40862" marR="40862" marT="0" marB="0" anchor="ctr">
                    <a:solidFill>
                      <a:schemeClr val="tx2">
                        <a:lumMod val="20000"/>
                        <a:lumOff val="80000"/>
                      </a:schemeClr>
                    </a:solidFill>
                  </a:tcP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solidFill>
                      <a:schemeClr val="tx2">
                        <a:lumMod val="20000"/>
                        <a:lumOff val="80000"/>
                      </a:schemeClr>
                    </a:solidFill>
                  </a:tcPr>
                </a:tc>
                <a:extLst>
                  <a:ext uri="{0D108BD9-81ED-4DB2-BD59-A6C34878D82A}">
                    <a16:rowId xmlns:a16="http://schemas.microsoft.com/office/drawing/2014/main" val="10021"/>
                  </a:ext>
                </a:extLst>
              </a:tr>
              <a:tr h="228283">
                <a:tc>
                  <a:txBody>
                    <a:bodyPr/>
                    <a:lstStyle/>
                    <a:p>
                      <a:pPr marL="0" marR="0" algn="ctr">
                        <a:lnSpc>
                          <a:spcPct val="107000"/>
                        </a:lnSpc>
                        <a:spcBef>
                          <a:spcPts val="0"/>
                        </a:spcBef>
                        <a:spcAft>
                          <a:spcPts val="0"/>
                        </a:spcAft>
                      </a:pPr>
                      <a:r>
                        <a:rPr lang="ru-RU" sz="1400" dirty="0" err="1">
                          <a:effectLst/>
                        </a:rPr>
                        <a:t>All</a:t>
                      </a:r>
                      <a:r>
                        <a:rPr lang="ru-RU" sz="1400" dirty="0">
                          <a:effectLst/>
                        </a:rPr>
                        <a:t> </a:t>
                      </a:r>
                      <a:r>
                        <a:rPr lang="ru-RU" sz="1400" dirty="0" err="1">
                          <a:effectLst/>
                        </a:rPr>
                        <a:t>sites</a:t>
                      </a:r>
                      <a:endParaRPr lang="ru-RU" sz="1400" dirty="0">
                        <a:effectLst/>
                        <a:latin typeface="Times New Roman"/>
                        <a:ea typeface="Calibri"/>
                        <a:cs typeface="Times New Roman"/>
                      </a:endParaRPr>
                    </a:p>
                  </a:txBody>
                  <a:tcPr marL="40862" marR="40862" marT="0" marB="0" anchor="ctr">
                    <a:solidFill>
                      <a:schemeClr val="accent1">
                        <a:lumMod val="40000"/>
                        <a:lumOff val="60000"/>
                      </a:schemeClr>
                    </a:solidFill>
                  </a:tcPr>
                </a:tc>
                <a:tc>
                  <a:txBody>
                    <a:bodyPr/>
                    <a:lstStyle/>
                    <a:p>
                      <a:pPr marL="0" marR="0" algn="ctr">
                        <a:lnSpc>
                          <a:spcPct val="107000"/>
                        </a:lnSpc>
                        <a:spcBef>
                          <a:spcPts val="0"/>
                        </a:spcBef>
                        <a:spcAft>
                          <a:spcPts val="0"/>
                        </a:spcAft>
                      </a:pPr>
                      <a:r>
                        <a:rPr lang="ru-RU" sz="1400" dirty="0">
                          <a:effectLst/>
                        </a:rPr>
                        <a:t> </a:t>
                      </a:r>
                      <a:endParaRPr lang="ru-RU" sz="1400" dirty="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400" dirty="0">
                          <a:effectLst/>
                        </a:rPr>
                        <a:t> </a:t>
                      </a:r>
                      <a:endParaRPr lang="ru-RU" sz="1400" dirty="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400" dirty="0">
                          <a:effectLst/>
                        </a:rPr>
                        <a:t> </a:t>
                      </a:r>
                      <a:endParaRPr lang="ru-RU" sz="1400" dirty="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400" dirty="0">
                          <a:effectLst/>
                        </a:rPr>
                        <a:t> </a:t>
                      </a:r>
                      <a:endParaRPr lang="ru-RU" sz="1400" dirty="0">
                        <a:effectLst/>
                        <a:latin typeface="Times New Roman"/>
                        <a:ea typeface="Calibri"/>
                        <a:cs typeface="Times New Roman"/>
                      </a:endParaRPr>
                    </a:p>
                  </a:txBody>
                  <a:tcPr marL="40862" marR="40862" marT="0" marB="0" anchor="ctr"/>
                </a:tc>
                <a:tc>
                  <a:txBody>
                    <a:bodyPr/>
                    <a:lstStyle/>
                    <a:p>
                      <a:pPr marL="0" marR="0" algn="ctr">
                        <a:lnSpc>
                          <a:spcPct val="107000"/>
                        </a:lnSpc>
                        <a:spcBef>
                          <a:spcPts val="0"/>
                        </a:spcBef>
                        <a:spcAft>
                          <a:spcPts val="0"/>
                        </a:spcAft>
                      </a:pPr>
                      <a:r>
                        <a:rPr lang="ru-RU" sz="1400" dirty="0">
                          <a:effectLst/>
                        </a:rPr>
                        <a:t>344412</a:t>
                      </a:r>
                      <a:endParaRPr lang="ru-RU" sz="1400" dirty="0">
                        <a:effectLst/>
                        <a:latin typeface="Times New Roman"/>
                        <a:ea typeface="Calibri"/>
                        <a:cs typeface="Times New Roman"/>
                      </a:endParaRPr>
                    </a:p>
                  </a:txBody>
                  <a:tcPr marL="40862" marR="40862" marT="0" marB="0" anchor="ctr"/>
                </a:tc>
                <a:tc>
                  <a:txBody>
                    <a:bodyPr/>
                    <a:lstStyle/>
                    <a:p>
                      <a:pPr marL="0" marR="0" algn="ctr">
                        <a:lnSpc>
                          <a:spcPts val="1300"/>
                        </a:lnSpc>
                        <a:spcBef>
                          <a:spcPts val="0"/>
                        </a:spcBef>
                        <a:spcAft>
                          <a:spcPts val="0"/>
                        </a:spcAft>
                      </a:pPr>
                      <a:r>
                        <a:rPr lang="en-US"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−0.8</a:t>
                      </a:r>
                      <a:endParaRPr lang="ru-RU" sz="100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tc>
                  <a:txBody>
                    <a:bodyPr/>
                    <a:lstStyle/>
                    <a:p>
                      <a:pPr marL="0" marR="0" algn="ctr">
                        <a:lnSpc>
                          <a:spcPts val="1300"/>
                        </a:lnSpc>
                        <a:spcBef>
                          <a:spcPts val="0"/>
                        </a:spcBef>
                        <a:spcAft>
                          <a:spcPts val="0"/>
                        </a:spcAft>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2.9</a:t>
                      </a:r>
                      <a:endParaRPr lang="ru-RU"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0023"/>
                  </a:ext>
                </a:extLst>
              </a:tr>
            </a:tbl>
          </a:graphicData>
        </a:graphic>
      </p:graphicFrame>
      <p:sp>
        <p:nvSpPr>
          <p:cNvPr id="3" name="TextBox 2"/>
          <p:cNvSpPr txBox="1"/>
          <p:nvPr/>
        </p:nvSpPr>
        <p:spPr>
          <a:xfrm>
            <a:off x="7559749" y="935510"/>
            <a:ext cx="1600201" cy="3770263"/>
          </a:xfrm>
          <a:prstGeom prst="rect">
            <a:avLst/>
          </a:prstGeom>
          <a:noFill/>
        </p:spPr>
        <p:txBody>
          <a:bodyPr wrap="square" rtlCol="0">
            <a:spAutoFit/>
          </a:bodyPr>
          <a:lstStyle/>
          <a:p>
            <a:pPr>
              <a:spcAft>
                <a:spcPts val="600"/>
              </a:spcAft>
            </a:pPr>
            <a:r>
              <a:rPr lang="en-US" sz="2000" dirty="0"/>
              <a:t>WODC</a:t>
            </a:r>
            <a:endParaRPr lang="ru-RU" sz="2000" dirty="0"/>
          </a:p>
          <a:p>
            <a:pPr>
              <a:lnSpc>
                <a:spcPts val="2000"/>
              </a:lnSpc>
              <a:spcAft>
                <a:spcPts val="600"/>
              </a:spcAft>
            </a:pPr>
            <a:r>
              <a:rPr lang="en-GB" dirty="0"/>
              <a:t>Difference IKFS-2 minus ground-based data, %.</a:t>
            </a:r>
            <a:endParaRPr lang="en-US" dirty="0"/>
          </a:p>
          <a:p>
            <a:pPr>
              <a:lnSpc>
                <a:spcPts val="2000"/>
              </a:lnSpc>
              <a:spcAft>
                <a:spcPts val="600"/>
              </a:spcAft>
            </a:pPr>
            <a:r>
              <a:rPr lang="en-US" dirty="0"/>
              <a:t>Brewer and Dobson instruments</a:t>
            </a:r>
            <a:r>
              <a:rPr lang="ru-RU" dirty="0"/>
              <a:t>:</a:t>
            </a:r>
            <a:r>
              <a:rPr lang="en-US" dirty="0"/>
              <a:t>  Bias = -0.8%  SDD = 2.9%</a:t>
            </a:r>
          </a:p>
          <a:p>
            <a:pPr>
              <a:spcAft>
                <a:spcPts val="600"/>
              </a:spcAft>
            </a:pPr>
            <a:r>
              <a:rPr lang="en-US" dirty="0"/>
              <a:t>Only Dobson </a:t>
            </a:r>
            <a:r>
              <a:rPr lang="en-US" dirty="0">
                <a:highlight>
                  <a:srgbClr val="FFFF00"/>
                </a:highlight>
              </a:rPr>
              <a:t>Bias=0.1%, SD=2.04%</a:t>
            </a:r>
            <a:endParaRPr lang="ru-RU" dirty="0">
              <a:highlight>
                <a:srgbClr val="FFFF00"/>
              </a:highlight>
            </a:endParaRPr>
          </a:p>
        </p:txBody>
      </p:sp>
      <p:sp>
        <p:nvSpPr>
          <p:cNvPr id="4" name="Номер слайда 3"/>
          <p:cNvSpPr>
            <a:spLocks noGrp="1"/>
          </p:cNvSpPr>
          <p:nvPr>
            <p:ph type="sldNum" sz="quarter" idx="12"/>
          </p:nvPr>
        </p:nvSpPr>
        <p:spPr/>
        <p:txBody>
          <a:bodyPr/>
          <a:lstStyle/>
          <a:p>
            <a:fld id="{E3F73268-CF41-401C-A120-D63CD161123C}" type="slidenum">
              <a:rPr lang="ru-RU" smtClean="0"/>
              <a:t>21</a:t>
            </a:fld>
            <a:endParaRPr lang="ru-RU"/>
          </a:p>
        </p:txBody>
      </p:sp>
      <p:sp>
        <p:nvSpPr>
          <p:cNvPr id="6" name="TextBox 5">
            <a:extLst>
              <a:ext uri="{FF2B5EF4-FFF2-40B4-BE49-F238E27FC236}">
                <a16:creationId xmlns:a16="http://schemas.microsoft.com/office/drawing/2014/main" id="{A9A5DF58-A160-1C3E-942C-B6D5979CBA0F}"/>
              </a:ext>
            </a:extLst>
          </p:cNvPr>
          <p:cNvSpPr txBox="1"/>
          <p:nvPr/>
        </p:nvSpPr>
        <p:spPr>
          <a:xfrm>
            <a:off x="7696200" y="-35134"/>
            <a:ext cx="1661337" cy="923330"/>
          </a:xfrm>
          <a:prstGeom prst="rect">
            <a:avLst/>
          </a:prstGeom>
          <a:noFill/>
        </p:spPr>
        <p:txBody>
          <a:bodyPr wrap="square">
            <a:spAutoFit/>
          </a:bodyPr>
          <a:lstStyle/>
          <a:p>
            <a:r>
              <a:rPr lang="en-US" dirty="0"/>
              <a:t>Comparison versus </a:t>
            </a:r>
            <a:r>
              <a:rPr lang="en-US" dirty="0">
                <a:highlight>
                  <a:srgbClr val="FFFF00"/>
                </a:highlight>
              </a:rPr>
              <a:t>hourly</a:t>
            </a:r>
            <a:r>
              <a:rPr lang="en-US" dirty="0"/>
              <a:t> GB Data</a:t>
            </a:r>
          </a:p>
        </p:txBody>
      </p:sp>
    </p:spTree>
    <p:extLst>
      <p:ext uri="{BB962C8B-B14F-4D97-AF65-F5344CB8AC3E}">
        <p14:creationId xmlns:p14="http://schemas.microsoft.com/office/powerpoint/2010/main" val="2828070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93094810"/>
              </p:ext>
            </p:extLst>
          </p:nvPr>
        </p:nvGraphicFramePr>
        <p:xfrm>
          <a:off x="2" y="0"/>
          <a:ext cx="7315199" cy="5135880"/>
        </p:xfrm>
        <a:graphic>
          <a:graphicData uri="http://schemas.openxmlformats.org/drawingml/2006/table">
            <a:tbl>
              <a:tblPr firstRow="1" firstCol="1" bandRow="1">
                <a:tableStyleId>{5C22544A-7EE6-4342-B048-85BDC9FD1C3A}</a:tableStyleId>
              </a:tblPr>
              <a:tblGrid>
                <a:gridCol w="17526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761999">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tblGrid>
              <a:tr h="171196">
                <a:tc>
                  <a:txBody>
                    <a:bodyPr/>
                    <a:lstStyle/>
                    <a:p>
                      <a:pPr marL="0" marR="0" algn="ctr">
                        <a:lnSpc>
                          <a:spcPct val="107000"/>
                        </a:lnSpc>
                        <a:spcBef>
                          <a:spcPts val="0"/>
                        </a:spcBef>
                        <a:spcAft>
                          <a:spcPts val="0"/>
                        </a:spcAft>
                      </a:pPr>
                      <a:r>
                        <a:rPr lang="ru-RU" sz="1100" dirty="0" err="1">
                          <a:effectLst/>
                        </a:rPr>
                        <a:t>Station</a:t>
                      </a:r>
                      <a:endParaRPr lang="ru-RU" sz="1100" dirty="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Latitude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Longitude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Altitude</a:t>
                      </a:r>
                      <a:endParaRPr lang="ru-RU" sz="1100">
                        <a:effectLst/>
                        <a:latin typeface="Times New Roman"/>
                        <a:ea typeface="Calibri"/>
                        <a:cs typeface="Times New Roman"/>
                      </a:endParaRPr>
                    </a:p>
                  </a:txBody>
                  <a:tcPr marL="37167" marR="37167" marT="0" marB="0"/>
                </a:tc>
                <a:tc>
                  <a:txBody>
                    <a:bodyPr/>
                    <a:lstStyle/>
                    <a:p>
                      <a:pPr marL="0" marR="0" algn="l">
                        <a:lnSpc>
                          <a:spcPct val="107000"/>
                        </a:lnSpc>
                        <a:spcBef>
                          <a:spcPts val="0"/>
                        </a:spcBef>
                        <a:spcAft>
                          <a:spcPts val="0"/>
                        </a:spcAft>
                      </a:pPr>
                      <a:r>
                        <a:rPr lang="ru-RU" sz="1100">
                          <a:effectLst/>
                        </a:rPr>
                        <a:t>Number</a:t>
                      </a:r>
                      <a:endParaRPr lang="ru-RU" sz="1100">
                        <a:effectLst/>
                        <a:latin typeface="Times New Roman"/>
                        <a:ea typeface="Calibri"/>
                        <a:cs typeface="Times New Roman"/>
                      </a:endParaRPr>
                    </a:p>
                  </a:txBody>
                  <a:tcPr marL="37167" marR="37167" marT="0" marB="0" anchor="ctr"/>
                </a:tc>
                <a:tc>
                  <a:txBody>
                    <a:bodyPr/>
                    <a:lstStyle/>
                    <a:p>
                      <a:pPr marL="0" marR="0" algn="ctr">
                        <a:lnSpc>
                          <a:spcPct val="107000"/>
                        </a:lnSpc>
                        <a:spcBef>
                          <a:spcPts val="0"/>
                        </a:spcBef>
                        <a:spcAft>
                          <a:spcPts val="0"/>
                        </a:spcAft>
                      </a:pPr>
                      <a:r>
                        <a:rPr lang="ru-RU" sz="1100" dirty="0" err="1">
                          <a:effectLst/>
                        </a:rPr>
                        <a:t>Bias</a:t>
                      </a:r>
                      <a:endParaRPr lang="ru-RU" sz="1100" dirty="0">
                        <a:effectLst/>
                        <a:latin typeface="Times New Roman"/>
                        <a:ea typeface="Calibri"/>
                        <a:cs typeface="Times New Roman"/>
                      </a:endParaRPr>
                    </a:p>
                  </a:txBody>
                  <a:tcPr marL="37167" marR="37167" marT="0" marB="0" anchor="ctr"/>
                </a:tc>
                <a:tc>
                  <a:txBody>
                    <a:bodyPr/>
                    <a:lstStyle/>
                    <a:p>
                      <a:pPr marL="0" marR="0" algn="ctr">
                        <a:lnSpc>
                          <a:spcPct val="107000"/>
                        </a:lnSpc>
                        <a:spcBef>
                          <a:spcPts val="0"/>
                        </a:spcBef>
                        <a:spcAft>
                          <a:spcPts val="0"/>
                        </a:spcAft>
                      </a:pPr>
                      <a:r>
                        <a:rPr lang="ru-RU" sz="1100" dirty="0">
                          <a:effectLst/>
                        </a:rPr>
                        <a:t>SD</a:t>
                      </a:r>
                      <a:endParaRPr lang="ru-RU" sz="1100" dirty="0">
                        <a:effectLst/>
                        <a:latin typeface="Times New Roman"/>
                        <a:ea typeface="Calibri"/>
                        <a:cs typeface="Times New Roman"/>
                      </a:endParaRPr>
                    </a:p>
                  </a:txBody>
                  <a:tcPr marL="37167" marR="37167" marT="0" marB="0" anchor="ctr"/>
                </a:tc>
                <a:extLst>
                  <a:ext uri="{0D108BD9-81ED-4DB2-BD59-A6C34878D82A}">
                    <a16:rowId xmlns:a16="http://schemas.microsoft.com/office/drawing/2014/main" val="10000"/>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Sodankyla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67.37°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26.63°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100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13,409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Sondrestrom</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67.00°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50.52°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150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10,742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Vindeln</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64.24°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26.63°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225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12,139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Jokioinen</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60.81°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23.50°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106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1041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Norrkoping</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58.58°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16.15°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43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16,162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Obninsk</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55.10°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36.61°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100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Manchester</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53.47°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2.23°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76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5871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7"/>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Warsaw</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52.25°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20.94°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120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4841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8"/>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Valentia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51.94°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10.25°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14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5799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09"/>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Reading</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51.44°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0.94°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61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7958</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0"/>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Arosa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46.78°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9.67°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1840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14,249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1"/>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Aosta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45.74°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7.36°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570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6823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2"/>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Zaragoza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41.63°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0.91°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250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5843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3"/>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Thessaloniki</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40.63°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22.96°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60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7503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4"/>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Murcia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dirty="0">
                          <a:effectLst/>
                        </a:rPr>
                        <a:t>38.00° N</a:t>
                      </a:r>
                      <a:endParaRPr lang="ru-RU" sz="1100" dirty="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dirty="0">
                          <a:effectLst/>
                        </a:rPr>
                        <a:t>1.17° W</a:t>
                      </a:r>
                      <a:endParaRPr lang="ru-RU" sz="1100" dirty="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dirty="0">
                          <a:effectLst/>
                        </a:rPr>
                        <a:t>69 m</a:t>
                      </a:r>
                      <a:endParaRPr lang="ru-RU" sz="1100" dirty="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4744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5"/>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El Arenosillo</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37.10°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6.73°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41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9662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6"/>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Lampedusa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35.52°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12.63°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50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502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2.1</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7"/>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Izana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28.31°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16.50°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2370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27,809</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8"/>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Abu Dhabi</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24.34°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54.64°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3682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19"/>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Tamanrasset</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22.79°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5.53°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1320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12,104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−1.8</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0"/>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Petaling Jaya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3.10° N</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101.65°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46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4816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1"/>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Izobamba</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0.37°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78.55°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3058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2"/>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Nairobi</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1.30°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36.76°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1795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865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3"/>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Buenos Aires</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34.59°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58.48°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25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364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4"/>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Hobart</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42.90°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147.33°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20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12,462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2.7</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5"/>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Rio Gallegos</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51.60°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69.32°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5 m</a:t>
                      </a:r>
                      <a:endParaRPr lang="ru-RU" sz="110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2390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−1.0</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6"/>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Punta Arenas</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53.14°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70.88°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dirty="0">
                          <a:effectLst/>
                        </a:rPr>
                        <a:t>22 m</a:t>
                      </a:r>
                      <a:endParaRPr lang="ru-RU" sz="1100" dirty="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3895</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3.3</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3.4</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7"/>
                  </a:ext>
                </a:extLst>
              </a:tr>
              <a:tr h="171196">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San Marten</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68.13°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67.11° W</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dirty="0">
                          <a:effectLst/>
                        </a:rPr>
                        <a:t>30 m</a:t>
                      </a:r>
                      <a:endParaRPr lang="ru-RU" sz="1100" dirty="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2.2</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3.6</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8"/>
                  </a:ext>
                </a:extLst>
              </a:tr>
              <a:tr h="171196">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Princess </a:t>
                      </a:r>
                      <a:r>
                        <a:rPr lang="en-US" sz="1000" kern="1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lisabeth</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0"/>
                        </a:spcAft>
                      </a:pPr>
                      <a:r>
                        <a:rPr lang="ru-RU" sz="1100">
                          <a:effectLst/>
                        </a:rPr>
                        <a:t>71.95° S</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a:effectLst/>
                        </a:rPr>
                        <a:t>23.35° E</a:t>
                      </a:r>
                      <a:endParaRPr lang="ru-RU" sz="1100">
                        <a:effectLst/>
                        <a:latin typeface="Times New Roman"/>
                        <a:ea typeface="Calibri"/>
                        <a:cs typeface="Times New Roman"/>
                      </a:endParaRPr>
                    </a:p>
                  </a:txBody>
                  <a:tcPr marL="37167" marR="37167" marT="0" marB="0"/>
                </a:tc>
                <a:tc>
                  <a:txBody>
                    <a:bodyPr/>
                    <a:lstStyle/>
                    <a:p>
                      <a:pPr marL="0" marR="0" algn="ctr">
                        <a:lnSpc>
                          <a:spcPct val="107000"/>
                        </a:lnSpc>
                        <a:spcBef>
                          <a:spcPts val="0"/>
                        </a:spcBef>
                        <a:spcAft>
                          <a:spcPts val="0"/>
                        </a:spcAft>
                      </a:pPr>
                      <a:r>
                        <a:rPr lang="ru-RU" sz="1100" dirty="0">
                          <a:effectLst/>
                        </a:rPr>
                        <a:t>1390 m</a:t>
                      </a:r>
                      <a:endParaRPr lang="ru-RU" sz="1100" dirty="0">
                        <a:effectLst/>
                        <a:latin typeface="Times New Roman"/>
                        <a:ea typeface="Calibri"/>
                        <a:cs typeface="Times New Roman"/>
                      </a:endParaRPr>
                    </a:p>
                  </a:txBody>
                  <a:tcPr marL="37167" marR="37167" marT="0" marB="0"/>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345</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−0.8</a:t>
                      </a:r>
                      <a:endParaRPr lang="ru-RU" sz="1000" kern="1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a:spcBef>
                          <a:spcPts val="0"/>
                        </a:spcBef>
                        <a:spcAft>
                          <a:spcPts val="0"/>
                        </a:spcAft>
                      </a:pPr>
                      <a:r>
                        <a:rPr lang="en-US"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3.0</a:t>
                      </a:r>
                      <a:endParaRPr lang="ru-RU" sz="1000" kern="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0029"/>
                  </a:ext>
                </a:extLst>
              </a:tr>
            </a:tbl>
          </a:graphicData>
        </a:graphic>
      </p:graphicFrame>
      <p:sp>
        <p:nvSpPr>
          <p:cNvPr id="3" name="TextBox 2"/>
          <p:cNvSpPr txBox="1"/>
          <p:nvPr/>
        </p:nvSpPr>
        <p:spPr>
          <a:xfrm>
            <a:off x="7391401" y="1733550"/>
            <a:ext cx="1752599" cy="2400657"/>
          </a:xfrm>
          <a:prstGeom prst="rect">
            <a:avLst/>
          </a:prstGeom>
          <a:noFill/>
        </p:spPr>
        <p:txBody>
          <a:bodyPr wrap="square" rtlCol="0">
            <a:spAutoFit/>
          </a:bodyPr>
          <a:lstStyle/>
          <a:p>
            <a:r>
              <a:rPr lang="en-US" sz="2400" dirty="0" err="1"/>
              <a:t>Eubrewnet</a:t>
            </a:r>
            <a:endParaRPr lang="ru-RU" sz="2400" dirty="0"/>
          </a:p>
          <a:p>
            <a:r>
              <a:rPr lang="en-GB" dirty="0"/>
              <a:t>Difference IKFS-2 minus ground-based data, %.</a:t>
            </a:r>
          </a:p>
          <a:p>
            <a:endParaRPr lang="en-US" dirty="0"/>
          </a:p>
          <a:p>
            <a:r>
              <a:rPr lang="en-US" dirty="0"/>
              <a:t>All sites</a:t>
            </a:r>
            <a:r>
              <a:rPr lang="ru-RU" dirty="0"/>
              <a:t>:</a:t>
            </a:r>
          </a:p>
          <a:p>
            <a:r>
              <a:rPr lang="en-US" dirty="0"/>
              <a:t>Bias = -0.40%</a:t>
            </a:r>
          </a:p>
          <a:p>
            <a:r>
              <a:rPr lang="en-US" dirty="0"/>
              <a:t>SD = 2.7%</a:t>
            </a:r>
            <a:endParaRPr lang="ru-RU" dirty="0"/>
          </a:p>
        </p:txBody>
      </p:sp>
      <p:sp>
        <p:nvSpPr>
          <p:cNvPr id="4" name="Номер слайда 3"/>
          <p:cNvSpPr>
            <a:spLocks noGrp="1"/>
          </p:cNvSpPr>
          <p:nvPr>
            <p:ph type="sldNum" sz="quarter" idx="12"/>
          </p:nvPr>
        </p:nvSpPr>
        <p:spPr/>
        <p:txBody>
          <a:bodyPr/>
          <a:lstStyle/>
          <a:p>
            <a:fld id="{E3F73268-CF41-401C-A120-D63CD161123C}" type="slidenum">
              <a:rPr lang="ru-RU" smtClean="0"/>
              <a:t>22</a:t>
            </a:fld>
            <a:endParaRPr lang="ru-RU"/>
          </a:p>
        </p:txBody>
      </p:sp>
      <p:sp>
        <p:nvSpPr>
          <p:cNvPr id="6" name="TextBox 5">
            <a:extLst>
              <a:ext uri="{FF2B5EF4-FFF2-40B4-BE49-F238E27FC236}">
                <a16:creationId xmlns:a16="http://schemas.microsoft.com/office/drawing/2014/main" id="{6844B910-57BE-04A4-2958-5D6DDA733996}"/>
              </a:ext>
            </a:extLst>
          </p:cNvPr>
          <p:cNvSpPr txBox="1"/>
          <p:nvPr/>
        </p:nvSpPr>
        <p:spPr>
          <a:xfrm>
            <a:off x="7543801" y="14620"/>
            <a:ext cx="1524000" cy="923330"/>
          </a:xfrm>
          <a:prstGeom prst="rect">
            <a:avLst/>
          </a:prstGeom>
          <a:noFill/>
        </p:spPr>
        <p:txBody>
          <a:bodyPr wrap="square">
            <a:spAutoFit/>
          </a:bodyPr>
          <a:lstStyle/>
          <a:p>
            <a:r>
              <a:rPr lang="en-US" dirty="0"/>
              <a:t>Comparison versus </a:t>
            </a:r>
            <a:r>
              <a:rPr lang="en-US" dirty="0">
                <a:highlight>
                  <a:srgbClr val="FFFF00"/>
                </a:highlight>
              </a:rPr>
              <a:t>hourly</a:t>
            </a:r>
            <a:r>
              <a:rPr lang="en-US" dirty="0"/>
              <a:t> GB Data</a:t>
            </a:r>
          </a:p>
        </p:txBody>
      </p:sp>
    </p:spTree>
    <p:extLst>
      <p:ext uri="{BB962C8B-B14F-4D97-AF65-F5344CB8AC3E}">
        <p14:creationId xmlns:p14="http://schemas.microsoft.com/office/powerpoint/2010/main" val="401518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634B4AAF-C3FC-E68E-E859-D6D82DC331E8}"/>
              </a:ext>
            </a:extLst>
          </p:cNvPr>
          <p:cNvSpPr>
            <a:spLocks noGrp="1"/>
          </p:cNvSpPr>
          <p:nvPr>
            <p:ph type="sldNum" sz="quarter" idx="12"/>
          </p:nvPr>
        </p:nvSpPr>
        <p:spPr/>
        <p:txBody>
          <a:bodyPr/>
          <a:lstStyle/>
          <a:p>
            <a:fld id="{E3F73268-CF41-401C-A120-D63CD161123C}" type="slidenum">
              <a:rPr lang="ru-RU" smtClean="0"/>
              <a:t>23</a:t>
            </a:fld>
            <a:endParaRPr lang="ru-RU"/>
          </a:p>
        </p:txBody>
      </p:sp>
      <p:sp>
        <p:nvSpPr>
          <p:cNvPr id="4" name="TextBox 3">
            <a:extLst>
              <a:ext uri="{FF2B5EF4-FFF2-40B4-BE49-F238E27FC236}">
                <a16:creationId xmlns:a16="http://schemas.microsoft.com/office/drawing/2014/main" id="{8F9D47E1-9857-A751-D73E-00DC441071BA}"/>
              </a:ext>
            </a:extLst>
          </p:cNvPr>
          <p:cNvSpPr txBox="1"/>
          <p:nvPr/>
        </p:nvSpPr>
        <p:spPr>
          <a:xfrm>
            <a:off x="0" y="19936"/>
            <a:ext cx="5257800" cy="369332"/>
          </a:xfrm>
          <a:prstGeom prst="rect">
            <a:avLst/>
          </a:prstGeom>
          <a:noFill/>
        </p:spPr>
        <p:txBody>
          <a:bodyPr wrap="square">
            <a:spAutoFit/>
          </a:bodyPr>
          <a:lstStyle/>
          <a:p>
            <a:r>
              <a:rPr lang="en-US" dirty="0"/>
              <a:t>Comparison versus </a:t>
            </a:r>
            <a:r>
              <a:rPr lang="en-US" dirty="0">
                <a:highlight>
                  <a:srgbClr val="FFFF00"/>
                </a:highlight>
              </a:rPr>
              <a:t>Daily </a:t>
            </a:r>
            <a:r>
              <a:rPr lang="en-US" dirty="0"/>
              <a:t>Dobson and Brewer Data</a:t>
            </a:r>
          </a:p>
        </p:txBody>
      </p:sp>
      <p:pic>
        <p:nvPicPr>
          <p:cNvPr id="5" name="Picture 651601584" descr="Chart, line chart&#10;&#10;Description automatically generated">
            <a:extLst>
              <a:ext uri="{FF2B5EF4-FFF2-40B4-BE49-F238E27FC236}">
                <a16:creationId xmlns:a16="http://schemas.microsoft.com/office/drawing/2014/main" id="{56C0A4F0-7978-38BF-936D-0309FD12218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396168"/>
            <a:ext cx="5638800" cy="3488968"/>
          </a:xfrm>
          <a:prstGeom prst="rect">
            <a:avLst/>
          </a:prstGeom>
          <a:noFill/>
          <a:ln>
            <a:noFill/>
          </a:ln>
        </p:spPr>
      </p:pic>
      <p:sp>
        <p:nvSpPr>
          <p:cNvPr id="8" name="TextBox 7">
            <a:extLst>
              <a:ext uri="{FF2B5EF4-FFF2-40B4-BE49-F238E27FC236}">
                <a16:creationId xmlns:a16="http://schemas.microsoft.com/office/drawing/2014/main" id="{09B35405-3997-4393-3AE2-189CB8381239}"/>
              </a:ext>
            </a:extLst>
          </p:cNvPr>
          <p:cNvSpPr txBox="1"/>
          <p:nvPr/>
        </p:nvSpPr>
        <p:spPr>
          <a:xfrm>
            <a:off x="76200" y="472838"/>
            <a:ext cx="8839200" cy="923330"/>
          </a:xfrm>
          <a:prstGeom prst="rect">
            <a:avLst/>
          </a:prstGeom>
          <a:noFill/>
        </p:spPr>
        <p:txBody>
          <a:bodyPr wrap="square">
            <a:spAutoFit/>
          </a:bodyPr>
          <a:lstStyle/>
          <a:p>
            <a:r>
              <a:rPr lang="en-US" dirty="0"/>
              <a:t>Latitudinal and seasonal variation of TOC </a:t>
            </a:r>
            <a:r>
              <a:rPr lang="en-US" dirty="0">
                <a:highlight>
                  <a:srgbClr val="FFFF00"/>
                </a:highlight>
              </a:rPr>
              <a:t>bias </a:t>
            </a:r>
            <a:r>
              <a:rPr lang="en-US" dirty="0"/>
              <a:t>between IKFS-2 and ground-based WOUDC daily measurements relative to the ground-based data; DJF—Dec., Jan, Feb; MAM—Mar., Apr., May; JJA—June, July, Aug.; SON—Sep., Oct., Nov.; </a:t>
            </a:r>
          </a:p>
        </p:txBody>
      </p:sp>
      <p:sp>
        <p:nvSpPr>
          <p:cNvPr id="10" name="TextBox 9">
            <a:extLst>
              <a:ext uri="{FF2B5EF4-FFF2-40B4-BE49-F238E27FC236}">
                <a16:creationId xmlns:a16="http://schemas.microsoft.com/office/drawing/2014/main" id="{24944C43-7A1F-3B40-C023-F2A769BFEB9D}"/>
              </a:ext>
            </a:extLst>
          </p:cNvPr>
          <p:cNvSpPr txBox="1"/>
          <p:nvPr/>
        </p:nvSpPr>
        <p:spPr>
          <a:xfrm>
            <a:off x="6248400" y="102392"/>
            <a:ext cx="4596808" cy="369332"/>
          </a:xfrm>
          <a:prstGeom prst="rect">
            <a:avLst/>
          </a:prstGeom>
          <a:noFill/>
        </p:spPr>
        <p:txBody>
          <a:bodyPr wrap="square">
            <a:spAutoFit/>
          </a:bodyPr>
          <a:lstStyle/>
          <a:p>
            <a:r>
              <a:rPr lang="en-US" dirty="0"/>
              <a:t>bias equals −0.59%, </a:t>
            </a:r>
          </a:p>
        </p:txBody>
      </p:sp>
    </p:spTree>
    <p:extLst>
      <p:ext uri="{BB962C8B-B14F-4D97-AF65-F5344CB8AC3E}">
        <p14:creationId xmlns:p14="http://schemas.microsoft.com/office/powerpoint/2010/main" val="2131475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AD1FAFF9-DA8D-D465-5174-55E895935F1B}"/>
              </a:ext>
            </a:extLst>
          </p:cNvPr>
          <p:cNvSpPr>
            <a:spLocks noGrp="1"/>
          </p:cNvSpPr>
          <p:nvPr>
            <p:ph type="sldNum" sz="quarter" idx="12"/>
          </p:nvPr>
        </p:nvSpPr>
        <p:spPr/>
        <p:txBody>
          <a:bodyPr/>
          <a:lstStyle/>
          <a:p>
            <a:fld id="{E3F73268-CF41-401C-A120-D63CD161123C}" type="slidenum">
              <a:rPr lang="ru-RU" smtClean="0"/>
              <a:t>24</a:t>
            </a:fld>
            <a:endParaRPr lang="ru-RU"/>
          </a:p>
        </p:txBody>
      </p:sp>
      <p:pic>
        <p:nvPicPr>
          <p:cNvPr id="3" name="Рисунок 2" descr="Chart, line chart&#10;&#10;Description automatically generated">
            <a:extLst>
              <a:ext uri="{FF2B5EF4-FFF2-40B4-BE49-F238E27FC236}">
                <a16:creationId xmlns:a16="http://schemas.microsoft.com/office/drawing/2014/main" id="{98FACE9C-10B4-F782-2275-508C04E8B62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449961"/>
            <a:ext cx="5846858" cy="3591147"/>
          </a:xfrm>
          <a:prstGeom prst="rect">
            <a:avLst/>
          </a:prstGeom>
          <a:noFill/>
          <a:ln>
            <a:noFill/>
          </a:ln>
        </p:spPr>
      </p:pic>
      <p:sp>
        <p:nvSpPr>
          <p:cNvPr id="9" name="TextBox 8">
            <a:extLst>
              <a:ext uri="{FF2B5EF4-FFF2-40B4-BE49-F238E27FC236}">
                <a16:creationId xmlns:a16="http://schemas.microsoft.com/office/drawing/2014/main" id="{38AC2FC0-4AB0-8788-B334-FD5D04F33A01}"/>
              </a:ext>
            </a:extLst>
          </p:cNvPr>
          <p:cNvSpPr txBox="1"/>
          <p:nvPr/>
        </p:nvSpPr>
        <p:spPr>
          <a:xfrm>
            <a:off x="-33670" y="333384"/>
            <a:ext cx="9253870" cy="923330"/>
          </a:xfrm>
          <a:prstGeom prst="rect">
            <a:avLst/>
          </a:prstGeom>
          <a:noFill/>
        </p:spPr>
        <p:txBody>
          <a:bodyPr wrap="square">
            <a:spAutoFit/>
          </a:bodyPr>
          <a:lstStyle/>
          <a:p>
            <a:r>
              <a:rPr lang="en-US" dirty="0"/>
              <a:t>Latitudinal and seasonal variation of TOC SDD between IKFS-2 and ground-based WOUDC daily measurements relative to the ground-based data; DJF—Dec., Jan, Feb; MAM—Mar., Apr., May; JJA—June, July, Aug.; SON—Sep., Oct., Nov.; </a:t>
            </a:r>
          </a:p>
        </p:txBody>
      </p:sp>
      <p:sp>
        <p:nvSpPr>
          <p:cNvPr id="11" name="TextBox 10">
            <a:extLst>
              <a:ext uri="{FF2B5EF4-FFF2-40B4-BE49-F238E27FC236}">
                <a16:creationId xmlns:a16="http://schemas.microsoft.com/office/drawing/2014/main" id="{8C1AB1D1-8EF5-7423-8663-0ED50CBB23EF}"/>
              </a:ext>
            </a:extLst>
          </p:cNvPr>
          <p:cNvSpPr txBox="1"/>
          <p:nvPr/>
        </p:nvSpPr>
        <p:spPr>
          <a:xfrm>
            <a:off x="189090" y="-45251"/>
            <a:ext cx="5983110" cy="369332"/>
          </a:xfrm>
          <a:prstGeom prst="rect">
            <a:avLst/>
          </a:prstGeom>
          <a:noFill/>
        </p:spPr>
        <p:txBody>
          <a:bodyPr wrap="square">
            <a:spAutoFit/>
          </a:bodyPr>
          <a:lstStyle/>
          <a:p>
            <a:r>
              <a:rPr lang="en-US" dirty="0"/>
              <a:t>Comparison versus </a:t>
            </a:r>
            <a:r>
              <a:rPr lang="en-US" dirty="0">
                <a:highlight>
                  <a:srgbClr val="FFFF00"/>
                </a:highlight>
              </a:rPr>
              <a:t>Daily</a:t>
            </a:r>
            <a:r>
              <a:rPr lang="en-US" dirty="0"/>
              <a:t> Dobson and Brewer Data</a:t>
            </a:r>
          </a:p>
        </p:txBody>
      </p:sp>
      <p:sp>
        <p:nvSpPr>
          <p:cNvPr id="13" name="TextBox 12">
            <a:extLst>
              <a:ext uri="{FF2B5EF4-FFF2-40B4-BE49-F238E27FC236}">
                <a16:creationId xmlns:a16="http://schemas.microsoft.com/office/drawing/2014/main" id="{383D962E-FEDC-278C-280B-2B8A6EB983FC}"/>
              </a:ext>
            </a:extLst>
          </p:cNvPr>
          <p:cNvSpPr txBox="1"/>
          <p:nvPr/>
        </p:nvSpPr>
        <p:spPr>
          <a:xfrm>
            <a:off x="6893442" y="34113"/>
            <a:ext cx="4653516" cy="369332"/>
          </a:xfrm>
          <a:prstGeom prst="rect">
            <a:avLst/>
          </a:prstGeom>
          <a:noFill/>
        </p:spPr>
        <p:txBody>
          <a:bodyPr wrap="square">
            <a:spAutoFit/>
          </a:bodyPr>
          <a:lstStyle/>
          <a:p>
            <a:r>
              <a:rPr lang="en-US" dirty="0"/>
              <a:t>SDD equals 4.5%. </a:t>
            </a:r>
          </a:p>
        </p:txBody>
      </p:sp>
    </p:spTree>
    <p:extLst>
      <p:ext uri="{BB962C8B-B14F-4D97-AF65-F5344CB8AC3E}">
        <p14:creationId xmlns:p14="http://schemas.microsoft.com/office/powerpoint/2010/main" val="94394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0" y="23480"/>
            <a:ext cx="8763000" cy="954107"/>
          </a:xfrm>
          <a:prstGeom prst="rect">
            <a:avLst/>
          </a:prstGeom>
        </p:spPr>
        <p:txBody>
          <a:bodyPr wrap="square">
            <a:spAutoFit/>
          </a:bodyPr>
          <a:lstStyle/>
          <a:p>
            <a:r>
              <a:rPr lang="en-US" sz="2800" dirty="0"/>
              <a:t>Validation of IKFS-2 measurements based on TROPOMI measurements.</a:t>
            </a:r>
            <a:endParaRPr lang="ru-RU" sz="2800" dirty="0"/>
          </a:p>
        </p:txBody>
      </p:sp>
      <p:sp>
        <p:nvSpPr>
          <p:cNvPr id="3" name="Номер слайда 2"/>
          <p:cNvSpPr>
            <a:spLocks noGrp="1"/>
          </p:cNvSpPr>
          <p:nvPr>
            <p:ph type="sldNum" sz="quarter" idx="12"/>
          </p:nvPr>
        </p:nvSpPr>
        <p:spPr/>
        <p:txBody>
          <a:bodyPr/>
          <a:lstStyle/>
          <a:p>
            <a:fld id="{E3F73268-CF41-401C-A120-D63CD161123C}" type="slidenum">
              <a:rPr lang="ru-RU" smtClean="0"/>
              <a:t>25</a:t>
            </a:fld>
            <a:endParaRPr lang="ru-RU"/>
          </a:p>
        </p:txBody>
      </p:sp>
      <p:sp>
        <p:nvSpPr>
          <p:cNvPr id="5" name="TextBox 4">
            <a:extLst>
              <a:ext uri="{FF2B5EF4-FFF2-40B4-BE49-F238E27FC236}">
                <a16:creationId xmlns:a16="http://schemas.microsoft.com/office/drawing/2014/main" id="{8E6466D5-3EC6-94B6-9509-39F1D7CD154C}"/>
              </a:ext>
            </a:extLst>
          </p:cNvPr>
          <p:cNvSpPr txBox="1"/>
          <p:nvPr/>
        </p:nvSpPr>
        <p:spPr>
          <a:xfrm>
            <a:off x="152400" y="1276350"/>
            <a:ext cx="8839200" cy="3046988"/>
          </a:xfrm>
          <a:prstGeom prst="rect">
            <a:avLst/>
          </a:prstGeom>
          <a:noFill/>
        </p:spPr>
        <p:txBody>
          <a:bodyPr wrap="square">
            <a:spAutoFit/>
          </a:bodyPr>
          <a:lstStyle/>
          <a:p>
            <a:r>
              <a:rPr lang="en-US" sz="2400" dirty="0"/>
              <a:t>The S5P satellite with a TROPOMI instrument onboard was launched on 13 Oct 2017. (http://www.tropomi.eu/). For the comparisons we used the Level 2 data since May 2018. The spatial resolution of TROPOMI is less than 10 km. The data was filtered by a quality flag greater than 0.9. We used TOC data with a temporal mismatch of 6 h. We considered the TROPOMI TOC data in the 100–650 DU range. The number of data pairs compared is </a:t>
            </a:r>
            <a:r>
              <a:rPr lang="en-US" sz="2400" dirty="0">
                <a:highlight>
                  <a:srgbClr val="FFFF00"/>
                </a:highlight>
              </a:rPr>
              <a:t>~1.4 × 10</a:t>
            </a:r>
            <a:r>
              <a:rPr lang="en-US" sz="2400" baseline="30000" dirty="0">
                <a:highlight>
                  <a:srgbClr val="FFFF00"/>
                </a:highlight>
              </a:rPr>
              <a:t>9</a:t>
            </a:r>
            <a:r>
              <a:rPr lang="en-US" sz="2400" dirty="0"/>
              <a:t>. The bias and SDD between the IKFS-2 and TROPOMI constitute </a:t>
            </a:r>
            <a:r>
              <a:rPr lang="en-US" sz="2400" dirty="0">
                <a:highlight>
                  <a:srgbClr val="FFFF00"/>
                </a:highlight>
              </a:rPr>
              <a:t>-1.2% and 2.8%</a:t>
            </a:r>
            <a:r>
              <a:rPr lang="en-US" sz="2400" dirty="0"/>
              <a:t>. </a:t>
            </a:r>
          </a:p>
        </p:txBody>
      </p:sp>
    </p:spTree>
    <p:extLst>
      <p:ext uri="{BB962C8B-B14F-4D97-AF65-F5344CB8AC3E}">
        <p14:creationId xmlns:p14="http://schemas.microsoft.com/office/powerpoint/2010/main" val="1408529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 y="514351"/>
            <a:ext cx="8458200" cy="1631216"/>
          </a:xfrm>
          <a:prstGeom prst="rect">
            <a:avLst/>
          </a:prstGeom>
        </p:spPr>
        <p:txBody>
          <a:bodyPr wrap="square">
            <a:spAutoFit/>
          </a:bodyPr>
          <a:lstStyle/>
          <a:p>
            <a:r>
              <a:rPr lang="en-US" sz="2000" dirty="0"/>
              <a:t>OMI and TROPOMI instruments, using solar radiation, unlike IKFS-2, cannot observe the occurrence of ozone anomalies in winter. As an example, let us present a figure with daily TO fields in the region of Antarctica in July 2020, which is characterized by the early appearance of ozone holes.</a:t>
            </a:r>
          </a:p>
          <a:p>
            <a:endParaRPr lang="ru-RU" sz="2000" dirty="0"/>
          </a:p>
        </p:txBody>
      </p:sp>
      <p:sp>
        <p:nvSpPr>
          <p:cNvPr id="3" name="Номер слайда 2"/>
          <p:cNvSpPr>
            <a:spLocks noGrp="1"/>
          </p:cNvSpPr>
          <p:nvPr>
            <p:ph type="sldNum" sz="quarter" idx="12"/>
          </p:nvPr>
        </p:nvSpPr>
        <p:spPr/>
        <p:txBody>
          <a:bodyPr/>
          <a:lstStyle/>
          <a:p>
            <a:fld id="{E3F73268-CF41-401C-A120-D63CD161123C}" type="slidenum">
              <a:rPr lang="ru-RU" smtClean="0"/>
              <a:t>26</a:t>
            </a:fld>
            <a:endParaRPr lang="ru-RU"/>
          </a:p>
        </p:txBody>
      </p:sp>
    </p:spTree>
    <p:extLst>
      <p:ext uri="{BB962C8B-B14F-4D97-AF65-F5344CB8AC3E}">
        <p14:creationId xmlns:p14="http://schemas.microsoft.com/office/powerpoint/2010/main" val="3717793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p:nvPr/>
        </p:nvPicPr>
        <p:blipFill>
          <a:blip r:embed="rId2">
            <a:extLst>
              <a:ext uri="{28A0092B-C50C-407E-A947-70E740481C1C}">
                <a14:useLocalDpi xmlns:a14="http://schemas.microsoft.com/office/drawing/2010/main" val="0"/>
              </a:ext>
            </a:extLst>
          </a:blip>
          <a:srcRect/>
          <a:stretch>
            <a:fillRect/>
          </a:stretch>
        </p:blipFill>
        <p:spPr bwMode="auto">
          <a:xfrm>
            <a:off x="31025" y="872033"/>
            <a:ext cx="1685552" cy="3512974"/>
          </a:xfrm>
          <a:prstGeom prst="rect">
            <a:avLst/>
          </a:prstGeom>
          <a:noFill/>
          <a:ln>
            <a:noFill/>
          </a:ln>
        </p:spPr>
      </p:pic>
      <p:pic>
        <p:nvPicPr>
          <p:cNvPr id="2" name="Рисунок 1" descr="Изображение выглядит как текст, часы&#10;&#10;Автоматически созданное описание"/>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4939" y="469474"/>
            <a:ext cx="2228850" cy="2218055"/>
          </a:xfrm>
          <a:prstGeom prst="rect">
            <a:avLst/>
          </a:prstGeom>
          <a:noFill/>
          <a:ln>
            <a:noFill/>
          </a:ln>
        </p:spPr>
      </p:pic>
      <p:pic>
        <p:nvPicPr>
          <p:cNvPr id="3" name="Рисунок 2" descr="Изображение выглядит как часы&#10;&#10;Автоматически созданное описание"/>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9625" y="435676"/>
            <a:ext cx="2277110" cy="2265680"/>
          </a:xfrm>
          <a:prstGeom prst="rect">
            <a:avLst/>
          </a:prstGeom>
          <a:noFill/>
          <a:ln>
            <a:noFill/>
          </a:ln>
        </p:spPr>
      </p:pic>
      <p:pic>
        <p:nvPicPr>
          <p:cNvPr id="4" name="Рисунок 3" descr="Изображение выглядит как часы&#10;&#10;Автоматически созданное описание"/>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4227" y="463328"/>
            <a:ext cx="2257425" cy="2245995"/>
          </a:xfrm>
          <a:prstGeom prst="rect">
            <a:avLst/>
          </a:prstGeom>
          <a:noFill/>
          <a:ln>
            <a:noFill/>
          </a:ln>
        </p:spPr>
      </p:pic>
      <p:pic>
        <p:nvPicPr>
          <p:cNvPr id="5" name="Рисунок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4935" y="2915362"/>
            <a:ext cx="2226310" cy="2215515"/>
          </a:xfrm>
          <a:prstGeom prst="rect">
            <a:avLst/>
          </a:prstGeom>
          <a:noFill/>
          <a:ln>
            <a:noFill/>
          </a:ln>
        </p:spPr>
      </p:pic>
      <p:pic>
        <p:nvPicPr>
          <p:cNvPr id="6" name="Рисунок 5"/>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9628" y="2896312"/>
            <a:ext cx="2237105" cy="2226945"/>
          </a:xfrm>
          <a:prstGeom prst="rect">
            <a:avLst/>
          </a:prstGeom>
          <a:noFill/>
          <a:ln>
            <a:noFill/>
          </a:ln>
        </p:spPr>
      </p:pic>
      <p:pic>
        <p:nvPicPr>
          <p:cNvPr id="7" name="Рисунок 6"/>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11930" y="2888056"/>
            <a:ext cx="2254885" cy="2243455"/>
          </a:xfrm>
          <a:prstGeom prst="rect">
            <a:avLst/>
          </a:prstGeom>
          <a:noFill/>
          <a:ln>
            <a:noFill/>
          </a:ln>
        </p:spPr>
      </p:pic>
      <p:sp>
        <p:nvSpPr>
          <p:cNvPr id="8" name="TextBox 7"/>
          <p:cNvSpPr txBox="1"/>
          <p:nvPr/>
        </p:nvSpPr>
        <p:spPr>
          <a:xfrm>
            <a:off x="2678094" y="41036"/>
            <a:ext cx="418704" cy="369332"/>
          </a:xfrm>
          <a:prstGeom prst="rect">
            <a:avLst/>
          </a:prstGeom>
          <a:noFill/>
        </p:spPr>
        <p:txBody>
          <a:bodyPr wrap="none" rtlCol="0">
            <a:spAutoFit/>
          </a:bodyPr>
          <a:lstStyle/>
          <a:p>
            <a:r>
              <a:rPr lang="ru-RU" dirty="0"/>
              <a:t>23</a:t>
            </a:r>
          </a:p>
        </p:txBody>
      </p:sp>
      <p:sp>
        <p:nvSpPr>
          <p:cNvPr id="9" name="TextBox 8"/>
          <p:cNvSpPr txBox="1"/>
          <p:nvPr/>
        </p:nvSpPr>
        <p:spPr>
          <a:xfrm>
            <a:off x="5007811" y="54243"/>
            <a:ext cx="418704" cy="369332"/>
          </a:xfrm>
          <a:prstGeom prst="rect">
            <a:avLst/>
          </a:prstGeom>
          <a:noFill/>
        </p:spPr>
        <p:txBody>
          <a:bodyPr wrap="none" rtlCol="0">
            <a:spAutoFit/>
          </a:bodyPr>
          <a:lstStyle/>
          <a:p>
            <a:r>
              <a:rPr lang="ru-RU" dirty="0"/>
              <a:t>24</a:t>
            </a:r>
          </a:p>
        </p:txBody>
      </p:sp>
      <p:sp>
        <p:nvSpPr>
          <p:cNvPr id="10" name="TextBox 9"/>
          <p:cNvSpPr txBox="1"/>
          <p:nvPr/>
        </p:nvSpPr>
        <p:spPr>
          <a:xfrm>
            <a:off x="7616860" y="66344"/>
            <a:ext cx="418704" cy="369332"/>
          </a:xfrm>
          <a:prstGeom prst="rect">
            <a:avLst/>
          </a:prstGeom>
          <a:noFill/>
        </p:spPr>
        <p:txBody>
          <a:bodyPr wrap="none" rtlCol="0">
            <a:spAutoFit/>
          </a:bodyPr>
          <a:lstStyle/>
          <a:p>
            <a:r>
              <a:rPr lang="ru-RU" dirty="0"/>
              <a:t>25</a:t>
            </a:r>
          </a:p>
        </p:txBody>
      </p:sp>
      <p:sp>
        <p:nvSpPr>
          <p:cNvPr id="11" name="TextBox 10"/>
          <p:cNvSpPr txBox="1"/>
          <p:nvPr/>
        </p:nvSpPr>
        <p:spPr>
          <a:xfrm>
            <a:off x="1141390" y="20178"/>
            <a:ext cx="1477199" cy="461665"/>
          </a:xfrm>
          <a:prstGeom prst="rect">
            <a:avLst/>
          </a:prstGeom>
          <a:noFill/>
        </p:spPr>
        <p:txBody>
          <a:bodyPr wrap="none" rtlCol="0">
            <a:spAutoFit/>
          </a:bodyPr>
          <a:lstStyle/>
          <a:p>
            <a:r>
              <a:rPr lang="ru-RU" sz="2400" dirty="0"/>
              <a:t>2020</a:t>
            </a:r>
            <a:r>
              <a:rPr lang="en-US" sz="2400" dirty="0"/>
              <a:t>, July,</a:t>
            </a:r>
            <a:endParaRPr lang="ru-RU" sz="2400" dirty="0"/>
          </a:p>
        </p:txBody>
      </p:sp>
      <p:sp>
        <p:nvSpPr>
          <p:cNvPr id="12" name="TextBox 11"/>
          <p:cNvSpPr txBox="1"/>
          <p:nvPr/>
        </p:nvSpPr>
        <p:spPr>
          <a:xfrm>
            <a:off x="398927" y="410368"/>
            <a:ext cx="949747" cy="461665"/>
          </a:xfrm>
          <a:prstGeom prst="rect">
            <a:avLst/>
          </a:prstGeom>
          <a:noFill/>
        </p:spPr>
        <p:txBody>
          <a:bodyPr wrap="none" rtlCol="0">
            <a:spAutoFit/>
          </a:bodyPr>
          <a:lstStyle/>
          <a:p>
            <a:r>
              <a:rPr lang="en-US" sz="2400" dirty="0"/>
              <a:t>IKFS-2</a:t>
            </a:r>
            <a:endParaRPr lang="ru-RU" sz="2400" dirty="0"/>
          </a:p>
        </p:txBody>
      </p:sp>
      <p:sp>
        <p:nvSpPr>
          <p:cNvPr id="13" name="TextBox 12"/>
          <p:cNvSpPr txBox="1"/>
          <p:nvPr/>
        </p:nvSpPr>
        <p:spPr>
          <a:xfrm>
            <a:off x="424327" y="4294313"/>
            <a:ext cx="728084" cy="461665"/>
          </a:xfrm>
          <a:prstGeom prst="rect">
            <a:avLst/>
          </a:prstGeom>
          <a:noFill/>
        </p:spPr>
        <p:txBody>
          <a:bodyPr wrap="none" rtlCol="0">
            <a:spAutoFit/>
          </a:bodyPr>
          <a:lstStyle/>
          <a:p>
            <a:r>
              <a:rPr lang="en-US" sz="2400" dirty="0"/>
              <a:t>OMI</a:t>
            </a:r>
            <a:endParaRPr lang="ru-RU" sz="2400" dirty="0"/>
          </a:p>
        </p:txBody>
      </p:sp>
      <p:sp>
        <p:nvSpPr>
          <p:cNvPr id="15" name="Номер слайда 14"/>
          <p:cNvSpPr>
            <a:spLocks noGrp="1"/>
          </p:cNvSpPr>
          <p:nvPr>
            <p:ph type="sldNum" sz="quarter" idx="12"/>
          </p:nvPr>
        </p:nvSpPr>
        <p:spPr>
          <a:xfrm>
            <a:off x="6561081" y="4773492"/>
            <a:ext cx="2133600" cy="273844"/>
          </a:xfrm>
        </p:spPr>
        <p:txBody>
          <a:bodyPr/>
          <a:lstStyle/>
          <a:p>
            <a:fld id="{E3F73268-CF41-401C-A120-D63CD161123C}" type="slidenum">
              <a:rPr lang="ru-RU" smtClean="0"/>
              <a:t>27</a:t>
            </a:fld>
            <a:endParaRPr lang="ru-RU" dirty="0"/>
          </a:p>
        </p:txBody>
      </p:sp>
    </p:spTree>
    <p:extLst>
      <p:ext uri="{BB962C8B-B14F-4D97-AF65-F5344CB8AC3E}">
        <p14:creationId xmlns:p14="http://schemas.microsoft.com/office/powerpoint/2010/main" val="3156165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7594" y="209550"/>
            <a:ext cx="8094406" cy="3046988"/>
          </a:xfrm>
          <a:prstGeom prst="rect">
            <a:avLst/>
          </a:prstGeom>
        </p:spPr>
        <p:txBody>
          <a:bodyPr wrap="square">
            <a:spAutoFit/>
          </a:bodyPr>
          <a:lstStyle/>
          <a:p>
            <a:r>
              <a:rPr lang="en-US" sz="2400" dirty="0"/>
              <a:t>A similar </a:t>
            </a:r>
            <a:r>
              <a:rPr lang="en-US" sz="2400" dirty="0" err="1"/>
              <a:t>adventage</a:t>
            </a:r>
            <a:r>
              <a:rPr lang="en-US" sz="2400" dirty="0"/>
              <a:t> is observed in the Northern Hemisphere, which has recently also been characterized by significant ozone anomalies in some years. The figure on the next slide shows the average monthly ozone TC fields in the Northern Hemisphere in the Arctic and Subarctic latitudes in the winter of 2019–2020, when the early occurrence of the polar stratospheric vortex was observed, which led to subsequent ozone anomalies in the spring of 2020.</a:t>
            </a:r>
            <a:endParaRPr lang="ru-RU" sz="2400" dirty="0"/>
          </a:p>
        </p:txBody>
      </p:sp>
      <p:sp>
        <p:nvSpPr>
          <p:cNvPr id="3" name="Номер слайда 2"/>
          <p:cNvSpPr>
            <a:spLocks noGrp="1"/>
          </p:cNvSpPr>
          <p:nvPr>
            <p:ph type="sldNum" sz="quarter" idx="12"/>
          </p:nvPr>
        </p:nvSpPr>
        <p:spPr/>
        <p:txBody>
          <a:bodyPr/>
          <a:lstStyle/>
          <a:p>
            <a:fld id="{E3F73268-CF41-401C-A120-D63CD161123C}" type="slidenum">
              <a:rPr lang="ru-RU" smtClean="0"/>
              <a:t>28</a:t>
            </a:fld>
            <a:endParaRPr lang="ru-RU"/>
          </a:p>
        </p:txBody>
      </p:sp>
    </p:spTree>
    <p:extLst>
      <p:ext uri="{BB962C8B-B14F-4D97-AF65-F5344CB8AC3E}">
        <p14:creationId xmlns:p14="http://schemas.microsoft.com/office/powerpoint/2010/main" val="3428684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6573" y="217300"/>
            <a:ext cx="2533015" cy="2694305"/>
          </a:xfrm>
          <a:prstGeom prst="rect">
            <a:avLst/>
          </a:prstGeom>
          <a:noFill/>
          <a:ln>
            <a:noFill/>
          </a:ln>
        </p:spPr>
      </p:pic>
      <p:pic>
        <p:nvPicPr>
          <p:cNvPr id="4" name="Рисунок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8791" y="179707"/>
            <a:ext cx="2557780" cy="2719705"/>
          </a:xfrm>
          <a:prstGeom prst="rect">
            <a:avLst/>
          </a:prstGeom>
          <a:noFill/>
          <a:ln>
            <a:noFill/>
          </a:ln>
        </p:spPr>
      </p:pic>
      <p:pic>
        <p:nvPicPr>
          <p:cNvPr id="5" name="Рисунок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4548" y="2492081"/>
            <a:ext cx="2555875" cy="2640965"/>
          </a:xfrm>
          <a:prstGeom prst="rect">
            <a:avLst/>
          </a:prstGeom>
          <a:noFill/>
          <a:ln>
            <a:noFill/>
          </a:ln>
        </p:spPr>
      </p:pic>
      <p:pic>
        <p:nvPicPr>
          <p:cNvPr id="7" name="Рисунок 6"/>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4576" y="2487315"/>
            <a:ext cx="2614930" cy="2693670"/>
          </a:xfrm>
          <a:prstGeom prst="rect">
            <a:avLst/>
          </a:prstGeom>
          <a:noFill/>
          <a:ln>
            <a:noFill/>
          </a:ln>
        </p:spPr>
      </p:pic>
      <p:pic>
        <p:nvPicPr>
          <p:cNvPr id="2" name="Рисунок 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629" y="167008"/>
            <a:ext cx="2616835" cy="2719705"/>
          </a:xfrm>
          <a:prstGeom prst="rect">
            <a:avLst/>
          </a:prstGeom>
          <a:noFill/>
          <a:ln>
            <a:noFill/>
          </a:ln>
        </p:spPr>
      </p:pic>
      <p:pic>
        <p:nvPicPr>
          <p:cNvPr id="3" name="Рисунок 2"/>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045" y="2472561"/>
            <a:ext cx="2587625" cy="2693035"/>
          </a:xfrm>
          <a:prstGeom prst="rect">
            <a:avLst/>
          </a:prstGeom>
          <a:noFill/>
          <a:ln>
            <a:noFill/>
          </a:ln>
        </p:spPr>
      </p:pic>
      <p:sp>
        <p:nvSpPr>
          <p:cNvPr id="8" name="Прямоугольник 7"/>
          <p:cNvSpPr/>
          <p:nvPr/>
        </p:nvSpPr>
        <p:spPr>
          <a:xfrm>
            <a:off x="284757" y="2501136"/>
            <a:ext cx="8097245" cy="219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824247" y="32633"/>
            <a:ext cx="1537216" cy="369332"/>
          </a:xfrm>
          <a:prstGeom prst="rect">
            <a:avLst/>
          </a:prstGeom>
          <a:solidFill>
            <a:schemeClr val="bg1"/>
          </a:solidFill>
        </p:spPr>
        <p:txBody>
          <a:bodyPr wrap="none" rtlCol="0">
            <a:spAutoFit/>
          </a:bodyPr>
          <a:lstStyle/>
          <a:p>
            <a:r>
              <a:rPr lang="ru-RU" dirty="0"/>
              <a:t>Декабрь 2019</a:t>
            </a:r>
          </a:p>
        </p:txBody>
      </p:sp>
      <p:sp>
        <p:nvSpPr>
          <p:cNvPr id="10" name="TextBox 9"/>
          <p:cNvSpPr txBox="1"/>
          <p:nvPr/>
        </p:nvSpPr>
        <p:spPr>
          <a:xfrm>
            <a:off x="3437803" y="32633"/>
            <a:ext cx="1409360" cy="369332"/>
          </a:xfrm>
          <a:prstGeom prst="rect">
            <a:avLst/>
          </a:prstGeom>
          <a:solidFill>
            <a:schemeClr val="bg1"/>
          </a:solidFill>
        </p:spPr>
        <p:txBody>
          <a:bodyPr wrap="none" rtlCol="0">
            <a:spAutoFit/>
          </a:bodyPr>
          <a:lstStyle/>
          <a:p>
            <a:r>
              <a:rPr lang="ru-RU" dirty="0"/>
              <a:t>Январь 2020</a:t>
            </a:r>
          </a:p>
        </p:txBody>
      </p:sp>
      <p:sp>
        <p:nvSpPr>
          <p:cNvPr id="11" name="TextBox 10"/>
          <p:cNvSpPr txBox="1"/>
          <p:nvPr/>
        </p:nvSpPr>
        <p:spPr>
          <a:xfrm>
            <a:off x="6117361" y="69771"/>
            <a:ext cx="1550424" cy="369332"/>
          </a:xfrm>
          <a:prstGeom prst="rect">
            <a:avLst/>
          </a:prstGeom>
          <a:solidFill>
            <a:schemeClr val="bg1"/>
          </a:solidFill>
        </p:spPr>
        <p:txBody>
          <a:bodyPr wrap="none" rtlCol="0">
            <a:spAutoFit/>
          </a:bodyPr>
          <a:lstStyle/>
          <a:p>
            <a:r>
              <a:rPr lang="ru-RU" dirty="0"/>
              <a:t>Февраль 2020</a:t>
            </a:r>
          </a:p>
        </p:txBody>
      </p:sp>
      <p:sp>
        <p:nvSpPr>
          <p:cNvPr id="12" name="TextBox 11"/>
          <p:cNvSpPr txBox="1"/>
          <p:nvPr/>
        </p:nvSpPr>
        <p:spPr>
          <a:xfrm>
            <a:off x="7999586" y="895350"/>
            <a:ext cx="920124" cy="369332"/>
          </a:xfrm>
          <a:prstGeom prst="rect">
            <a:avLst/>
          </a:prstGeom>
          <a:noFill/>
        </p:spPr>
        <p:txBody>
          <a:bodyPr wrap="none" rtlCol="0">
            <a:spAutoFit/>
          </a:bodyPr>
          <a:lstStyle/>
          <a:p>
            <a:r>
              <a:rPr lang="ru-RU" dirty="0"/>
              <a:t>ИКФС-2</a:t>
            </a:r>
          </a:p>
        </p:txBody>
      </p:sp>
      <p:sp>
        <p:nvSpPr>
          <p:cNvPr id="13" name="TextBox 12"/>
          <p:cNvSpPr txBox="1"/>
          <p:nvPr/>
        </p:nvSpPr>
        <p:spPr>
          <a:xfrm>
            <a:off x="8129508" y="3562350"/>
            <a:ext cx="591829" cy="369332"/>
          </a:xfrm>
          <a:prstGeom prst="rect">
            <a:avLst/>
          </a:prstGeom>
          <a:noFill/>
        </p:spPr>
        <p:txBody>
          <a:bodyPr wrap="none" rtlCol="0">
            <a:spAutoFit/>
          </a:bodyPr>
          <a:lstStyle/>
          <a:p>
            <a:r>
              <a:rPr lang="en-US" dirty="0"/>
              <a:t>OMI</a:t>
            </a:r>
            <a:endParaRPr lang="ru-RU" dirty="0"/>
          </a:p>
        </p:txBody>
      </p:sp>
      <p:sp>
        <p:nvSpPr>
          <p:cNvPr id="14" name="Номер слайда 13"/>
          <p:cNvSpPr>
            <a:spLocks noGrp="1"/>
          </p:cNvSpPr>
          <p:nvPr>
            <p:ph type="sldNum" sz="quarter" idx="12"/>
          </p:nvPr>
        </p:nvSpPr>
        <p:spPr/>
        <p:txBody>
          <a:bodyPr/>
          <a:lstStyle/>
          <a:p>
            <a:fld id="{E3F73268-CF41-401C-A120-D63CD161123C}" type="slidenum">
              <a:rPr lang="ru-RU" smtClean="0"/>
              <a:t>29</a:t>
            </a:fld>
            <a:endParaRPr lang="ru-RU"/>
          </a:p>
        </p:txBody>
      </p:sp>
    </p:spTree>
    <p:extLst>
      <p:ext uri="{BB962C8B-B14F-4D97-AF65-F5344CB8AC3E}">
        <p14:creationId xmlns:p14="http://schemas.microsoft.com/office/powerpoint/2010/main" val="3445101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590551"/>
            <a:ext cx="6544933" cy="2585323"/>
          </a:xfrm>
          <a:prstGeom prst="rect">
            <a:avLst/>
          </a:prstGeom>
          <a:noFill/>
        </p:spPr>
        <p:txBody>
          <a:bodyPr wrap="none" rtlCol="0">
            <a:spAutoFit/>
          </a:bodyPr>
          <a:lstStyle/>
          <a:p>
            <a:r>
              <a:rPr lang="en-US" dirty="0"/>
              <a:t>Outline</a:t>
            </a:r>
            <a:endParaRPr lang="ru-RU" dirty="0"/>
          </a:p>
          <a:p>
            <a:pPr marL="342900" indent="-342900">
              <a:buAutoNum type="arabicPeriod"/>
            </a:pPr>
            <a:r>
              <a:rPr lang="en-US" dirty="0"/>
              <a:t>The value of stratospheric ozone, methods for measuring ozone</a:t>
            </a:r>
            <a:r>
              <a:rPr lang="ru-RU" dirty="0"/>
              <a:t> </a:t>
            </a:r>
          </a:p>
          <a:p>
            <a:pPr marL="342900" indent="-342900">
              <a:buAutoNum type="arabicPeriod"/>
            </a:pPr>
            <a:r>
              <a:rPr lang="en-US" dirty="0"/>
              <a:t>IKFS-2 instrument aboard “Meteor M N2”</a:t>
            </a:r>
            <a:endParaRPr lang="ru-RU" dirty="0"/>
          </a:p>
          <a:p>
            <a:pPr marL="342900" indent="-342900">
              <a:buAutoNum type="arabicPeriod"/>
            </a:pPr>
            <a:r>
              <a:rPr lang="en-US" dirty="0"/>
              <a:t>Spectral data inversion</a:t>
            </a:r>
            <a:r>
              <a:rPr lang="ru-RU" dirty="0"/>
              <a:t>. </a:t>
            </a:r>
            <a:r>
              <a:rPr lang="en-US" dirty="0" err="1"/>
              <a:t>Artificail</a:t>
            </a:r>
            <a:r>
              <a:rPr lang="en-US" dirty="0"/>
              <a:t> Neural Network (ANN)</a:t>
            </a:r>
            <a:endParaRPr lang="ru-RU" dirty="0"/>
          </a:p>
          <a:p>
            <a:r>
              <a:rPr lang="ru-RU" dirty="0"/>
              <a:t>	</a:t>
            </a:r>
            <a:r>
              <a:rPr lang="en-US" dirty="0"/>
              <a:t>Principle Component Analysis</a:t>
            </a:r>
            <a:endParaRPr lang="ru-RU" dirty="0"/>
          </a:p>
          <a:p>
            <a:pPr marL="342900" indent="-342900">
              <a:buAutoNum type="arabicPeriod" startAt="4"/>
            </a:pPr>
            <a:r>
              <a:rPr lang="en-US" dirty="0" err="1"/>
              <a:t>Techinque</a:t>
            </a:r>
            <a:r>
              <a:rPr lang="en-US" dirty="0"/>
              <a:t>, process and results of ANN training</a:t>
            </a:r>
            <a:endParaRPr lang="ru-RU" dirty="0"/>
          </a:p>
          <a:p>
            <a:pPr marL="342900" indent="-342900">
              <a:buAutoNum type="arabicPeriod" startAt="4"/>
            </a:pPr>
            <a:r>
              <a:rPr lang="en-US" dirty="0"/>
              <a:t>Validation of IKFS-2 TC measurements, it’s advantages </a:t>
            </a:r>
            <a:endParaRPr lang="ru-RU" dirty="0"/>
          </a:p>
          <a:p>
            <a:pPr marL="342900" indent="-342900">
              <a:buAutoNum type="arabicPeriod" startAt="6"/>
            </a:pPr>
            <a:r>
              <a:rPr lang="en-US" dirty="0"/>
              <a:t>Examples of the results</a:t>
            </a:r>
            <a:endParaRPr lang="ru-RU" dirty="0"/>
          </a:p>
          <a:p>
            <a:pPr marL="342900" indent="-342900">
              <a:buAutoNum type="arabicPeriod" startAt="6"/>
            </a:pPr>
            <a:r>
              <a:rPr lang="en-US" dirty="0"/>
              <a:t>Conclusion</a:t>
            </a:r>
            <a:endParaRPr lang="ru-RU" dirty="0"/>
          </a:p>
        </p:txBody>
      </p:sp>
      <p:sp>
        <p:nvSpPr>
          <p:cNvPr id="3" name="Номер слайда 2"/>
          <p:cNvSpPr>
            <a:spLocks noGrp="1"/>
          </p:cNvSpPr>
          <p:nvPr>
            <p:ph type="sldNum" sz="quarter" idx="12"/>
          </p:nvPr>
        </p:nvSpPr>
        <p:spPr/>
        <p:txBody>
          <a:bodyPr/>
          <a:lstStyle/>
          <a:p>
            <a:fld id="{E3F73268-CF41-401C-A120-D63CD161123C}" type="slidenum">
              <a:rPr lang="ru-RU" smtClean="0"/>
              <a:t>3</a:t>
            </a:fld>
            <a:endParaRPr lang="ru-RU"/>
          </a:p>
        </p:txBody>
      </p:sp>
    </p:spTree>
    <p:extLst>
      <p:ext uri="{BB962C8B-B14F-4D97-AF65-F5344CB8AC3E}">
        <p14:creationId xmlns:p14="http://schemas.microsoft.com/office/powerpoint/2010/main" val="2727601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E3F73268-CF41-401C-A120-D63CD161123C}" type="slidenum">
              <a:rPr lang="ru-RU" smtClean="0"/>
              <a:t>30</a:t>
            </a:fld>
            <a:endParaRPr lang="ru-RU"/>
          </a:p>
        </p:txBody>
      </p:sp>
      <p:sp>
        <p:nvSpPr>
          <p:cNvPr id="4" name="Прямоугольник 3"/>
          <p:cNvSpPr/>
          <p:nvPr/>
        </p:nvSpPr>
        <p:spPr>
          <a:xfrm>
            <a:off x="114300" y="10243"/>
            <a:ext cx="8915400" cy="4524315"/>
          </a:xfrm>
          <a:prstGeom prst="rect">
            <a:avLst/>
          </a:prstGeom>
        </p:spPr>
        <p:txBody>
          <a:bodyPr wrap="square">
            <a:spAutoFit/>
          </a:bodyPr>
          <a:lstStyle/>
          <a:p>
            <a:r>
              <a:rPr lang="en-US" dirty="0"/>
              <a:t>Conclusions:</a:t>
            </a:r>
          </a:p>
          <a:p>
            <a:pPr marL="285750" indent="-285750">
              <a:buFont typeface="Arial" panose="020B0604020202020204" pitchFamily="34" charset="0"/>
              <a:buChar char="•"/>
            </a:pPr>
            <a:r>
              <a:rPr lang="en-US" dirty="0"/>
              <a:t>A technique for estimating the ozone TC based on the IKFS-2 spectra based on the GC and ANN methods has been developed.</a:t>
            </a:r>
          </a:p>
          <a:p>
            <a:pPr marL="285750" indent="-285750">
              <a:buFont typeface="Arial" panose="020B0604020202020204" pitchFamily="34" charset="0"/>
              <a:buChar char="•"/>
            </a:pPr>
            <a:r>
              <a:rPr lang="en-US" dirty="0"/>
              <a:t>The errors in the approximation of the OMI data by the applied algorithm for solving the inverse problem are on average 8.3 DU, varying from less than 4 DU to in the tropics up to 6-10 in the Arctic and 10-15 in the Antarctic regions, excluding the winter months, and in the winter months up to 18 DU, </a:t>
            </a:r>
          </a:p>
          <a:p>
            <a:pPr marL="285750" indent="-285750">
              <a:buFont typeface="Arial" panose="020B0604020202020204" pitchFamily="34" charset="0"/>
              <a:buChar char="•"/>
            </a:pPr>
            <a:r>
              <a:rPr lang="en-US" dirty="0"/>
              <a:t>According to the developed technique and ground-based measurement data, the average TO differences range from -0.6 to -0.8%, and the standard deviations of these differences are usually less than 3%.</a:t>
            </a:r>
          </a:p>
          <a:p>
            <a:pPr marL="285750" indent="-285750">
              <a:buFont typeface="Arial" panose="020B0604020202020204" pitchFamily="34" charset="0"/>
              <a:buChar char="•"/>
            </a:pPr>
            <a:r>
              <a:rPr lang="en-US" dirty="0"/>
              <a:t>The average TO differences according to the developed technique and measurement data by the TROPOMI instrument range from -2 to 0%, the standard deviations of the same differences are from 2 to 4%</a:t>
            </a:r>
          </a:p>
          <a:p>
            <a:pPr marL="285750" indent="-285750">
              <a:buFont typeface="Arial" panose="020B0604020202020204" pitchFamily="34" charset="0"/>
              <a:buChar char="•"/>
            </a:pPr>
            <a:r>
              <a:rPr lang="en-US" dirty="0"/>
              <a:t>The advantage of the developed technique (IR method) over measurements with the OMI and TROPOMI equipment (method of scattered and reflected solar radiation), the possibility of measurements during the polar night is shown.</a:t>
            </a:r>
            <a:endParaRPr lang="ru-RU" dirty="0"/>
          </a:p>
        </p:txBody>
      </p:sp>
    </p:spTree>
    <p:extLst>
      <p:ext uri="{BB962C8B-B14F-4D97-AF65-F5344CB8AC3E}">
        <p14:creationId xmlns:p14="http://schemas.microsoft.com/office/powerpoint/2010/main" val="242579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09550"/>
            <a:ext cx="8305800" cy="1569660"/>
          </a:xfrm>
          <a:prstGeom prst="rect">
            <a:avLst/>
          </a:prstGeom>
          <a:noFill/>
        </p:spPr>
        <p:txBody>
          <a:bodyPr wrap="square" rtlCol="0">
            <a:spAutoFit/>
          </a:bodyPr>
          <a:lstStyle/>
          <a:p>
            <a:r>
              <a:rPr lang="ru-RU" sz="4800" b="1" dirty="0">
                <a:solidFill>
                  <a:srgbClr val="FF0000"/>
                </a:solidFill>
              </a:rPr>
              <a:t>Благодарю за внимание</a:t>
            </a:r>
            <a:endParaRPr lang="en-US" sz="4800" b="1" dirty="0">
              <a:solidFill>
                <a:srgbClr val="FF0000"/>
              </a:solidFill>
            </a:endParaRPr>
          </a:p>
          <a:p>
            <a:r>
              <a:rPr lang="en-US" sz="4800" b="1" dirty="0">
                <a:solidFill>
                  <a:srgbClr val="FF0000"/>
                </a:solidFill>
              </a:rPr>
              <a:t>T</a:t>
            </a:r>
            <a:r>
              <a:rPr lang="en-GB" sz="4800" b="1" dirty="0">
                <a:solidFill>
                  <a:srgbClr val="FF0000"/>
                </a:solidFill>
              </a:rPr>
              <a:t>hank you for attention</a:t>
            </a:r>
            <a:endParaRPr lang="ru-RU" sz="4800" b="1" dirty="0">
              <a:solidFill>
                <a:srgbClr val="FF0000"/>
              </a:solidFill>
            </a:endParaRPr>
          </a:p>
        </p:txBody>
      </p:sp>
      <p:sp>
        <p:nvSpPr>
          <p:cNvPr id="4" name="TextBox 3">
            <a:extLst>
              <a:ext uri="{FF2B5EF4-FFF2-40B4-BE49-F238E27FC236}">
                <a16:creationId xmlns:a16="http://schemas.microsoft.com/office/drawing/2014/main" id="{5BAF20AF-EB7E-48C1-A7A7-BB16D81BE97D}"/>
              </a:ext>
            </a:extLst>
          </p:cNvPr>
          <p:cNvSpPr txBox="1"/>
          <p:nvPr/>
        </p:nvSpPr>
        <p:spPr>
          <a:xfrm>
            <a:off x="304800" y="2625626"/>
            <a:ext cx="8382000" cy="2308324"/>
          </a:xfrm>
          <a:prstGeom prst="rect">
            <a:avLst/>
          </a:prstGeom>
          <a:noFill/>
        </p:spPr>
        <p:txBody>
          <a:bodyPr wrap="square">
            <a:spAutoFit/>
          </a:bodyPr>
          <a:lstStyle/>
          <a:p>
            <a:pPr marL="0" marR="0">
              <a:spcBef>
                <a:spcPts val="0"/>
              </a:spcBef>
              <a:spcAft>
                <a:spcPts val="0"/>
              </a:spcAft>
            </a:pPr>
            <a:r>
              <a:rPr lang="ru-RU" sz="1800" b="0" i="0" u="none" strike="noStrike" baseline="0" dirty="0">
                <a:solidFill>
                  <a:srgbClr val="000000"/>
                </a:solidFill>
                <a:latin typeface="Times New Roman" panose="02020603050405020304" pitchFamily="18" charset="0"/>
              </a:rPr>
              <a:t>Исследование выполнено в рамках работы </a:t>
            </a:r>
            <a:r>
              <a:rPr lang="ru-RU" sz="1800" b="0" i="0" u="none" strike="noStrike" baseline="0" dirty="0">
                <a:solidFill>
                  <a:srgbClr val="000000"/>
                </a:solidFill>
                <a:highlight>
                  <a:srgbClr val="FFFF00"/>
                </a:highlight>
                <a:latin typeface="Times New Roman" panose="02020603050405020304" pitchFamily="18" charset="0"/>
              </a:rPr>
              <a:t>лаборатории «Исследования Озонового слоя и верхней атмосферы» </a:t>
            </a:r>
            <a:r>
              <a:rPr lang="ru-RU" sz="1800" b="0" i="0" u="none" strike="noStrike" baseline="0" dirty="0">
                <a:solidFill>
                  <a:srgbClr val="000000"/>
                </a:solidFill>
                <a:latin typeface="Times New Roman" panose="02020603050405020304" pitchFamily="18" charset="0"/>
              </a:rPr>
              <a:t>СПбГУ (соглашение </a:t>
            </a:r>
            <a:r>
              <a:rPr lang="ru-RU" sz="1800" b="0" i="0" u="none" strike="noStrike" baseline="0" dirty="0">
                <a:solidFill>
                  <a:srgbClr val="000000"/>
                </a:solidFill>
                <a:highlight>
                  <a:srgbClr val="FFFF00"/>
                </a:highlight>
                <a:latin typeface="Times New Roman" panose="02020603050405020304" pitchFamily="18" charset="0"/>
              </a:rPr>
              <a:t>с Минобрнауки РФ № 075–15-2021-583). </a:t>
            </a:r>
            <a:r>
              <a:rPr lang="ru-RU" sz="1800" b="0" i="0" u="none" strike="noStrike" baseline="0" dirty="0">
                <a:solidFill>
                  <a:srgbClr val="000000"/>
                </a:solidFill>
                <a:latin typeface="Calibri" panose="020F0502020204030204" pitchFamily="34" charset="0"/>
              </a:rPr>
              <a:t>Измерения солнечного излучения выполнялись с использованием аппаратуры ресурсного центра «Геомодель». </a:t>
            </a:r>
          </a:p>
          <a:p>
            <a:pPr marL="0" marR="0">
              <a:spcBef>
                <a:spcPts val="0"/>
              </a:spcBef>
              <a:spcAft>
                <a:spcPts val="0"/>
              </a:spcAft>
            </a:pPr>
            <a:r>
              <a:rPr lang="ru-RU"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study was carried out in the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Ozone Layer and Upper Atmosphere Research” laboratory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of St. Petersburg State University (agreement with the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Ministry of Education and Science of the Russian Federation No. 075-15-2021-583</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88275C7-7CC6-4713-505D-625F0A555914}"/>
              </a:ext>
            </a:extLst>
          </p:cNvPr>
          <p:cNvSpPr txBox="1"/>
          <p:nvPr/>
        </p:nvSpPr>
        <p:spPr>
          <a:xfrm>
            <a:off x="618461" y="1671519"/>
            <a:ext cx="8594651" cy="954107"/>
          </a:xfrm>
          <a:prstGeom prst="rect">
            <a:avLst/>
          </a:prstGeom>
          <a:noFill/>
        </p:spPr>
        <p:txBody>
          <a:bodyPr wrap="square" rtlCol="0">
            <a:spAutoFit/>
          </a:bodyPr>
          <a:lstStyle/>
          <a:p>
            <a:r>
              <a:rPr lang="ru-RU" sz="2800" dirty="0">
                <a:solidFill>
                  <a:srgbClr val="00B0F0"/>
                </a:solidFill>
              </a:rPr>
              <a:t>Благодарим НИЦ «Планета» за предоставление доступа к данным спектральных измерений</a:t>
            </a:r>
            <a:endParaRPr lang="en-US" sz="2800" dirty="0">
              <a:solidFill>
                <a:srgbClr val="00B0F0"/>
              </a:solidFill>
            </a:endParaRPr>
          </a:p>
        </p:txBody>
      </p:sp>
    </p:spTree>
    <p:extLst>
      <p:ext uri="{BB962C8B-B14F-4D97-AF65-F5344CB8AC3E}">
        <p14:creationId xmlns:p14="http://schemas.microsoft.com/office/powerpoint/2010/main" val="210716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801" y="3389174"/>
            <a:ext cx="8534400" cy="1754326"/>
          </a:xfrm>
          <a:prstGeom prst="rect">
            <a:avLst/>
          </a:prstGeom>
        </p:spPr>
        <p:txBody>
          <a:bodyPr wrap="square">
            <a:spAutoFit/>
          </a:bodyPr>
          <a:lstStyle/>
          <a:p>
            <a:r>
              <a:rPr lang="en-GB" b="1" dirty="0"/>
              <a:t>UV-B radiation was the Devonian-Carboniferous boundary terrestrial extinction kill mechanism</a:t>
            </a:r>
          </a:p>
          <a:p>
            <a:r>
              <a:rPr lang="en-GB" dirty="0">
                <a:hlinkClick r:id="rId2"/>
              </a:rPr>
              <a:t>John E. A. Marshall</a:t>
            </a:r>
            <a:r>
              <a:rPr lang="en-GB" dirty="0"/>
              <a:t> </a:t>
            </a:r>
            <a:r>
              <a:rPr lang="en-GB" dirty="0">
                <a:hlinkClick r:id="rId3"/>
              </a:rPr>
              <a:t>https://orcid.org/0000-0002-9242-3646</a:t>
            </a:r>
            <a:r>
              <a:rPr lang="en-GB" dirty="0"/>
              <a:t> </a:t>
            </a:r>
            <a:r>
              <a:rPr lang="en-GB" dirty="0">
                <a:hlinkClick r:id="rId4"/>
              </a:rPr>
              <a:t>Jon </a:t>
            </a:r>
            <a:r>
              <a:rPr lang="en-GB" dirty="0" err="1">
                <a:hlinkClick r:id="rId4"/>
              </a:rPr>
              <a:t>Lakin</a:t>
            </a:r>
            <a:r>
              <a:rPr lang="en-GB" dirty="0" err="1">
                <a:hlinkClick r:id="rId5"/>
              </a:rPr>
              <a:t>Ian</a:t>
            </a:r>
            <a:r>
              <a:rPr lang="en-GB" dirty="0">
                <a:hlinkClick r:id="rId5"/>
              </a:rPr>
              <a:t> Troth</a:t>
            </a:r>
            <a:r>
              <a:rPr lang="en-GB" dirty="0"/>
              <a:t> </a:t>
            </a:r>
            <a:r>
              <a:rPr lang="en-GB" dirty="0">
                <a:hlinkClick r:id="rId6"/>
              </a:rPr>
              <a:t>https://orcid.org/0000-0002-9998-9781</a:t>
            </a:r>
            <a:r>
              <a:rPr lang="en-GB" dirty="0"/>
              <a:t>and </a:t>
            </a:r>
            <a:r>
              <a:rPr lang="en-GB" dirty="0">
                <a:hlinkClick r:id="rId7"/>
              </a:rPr>
              <a:t>Sarah M. Wallace-</a:t>
            </a:r>
            <a:r>
              <a:rPr lang="en-GB" dirty="0" err="1">
                <a:hlinkClick r:id="rId7"/>
              </a:rPr>
              <a:t>Johnson</a:t>
            </a:r>
            <a:r>
              <a:rPr lang="en-GB" dirty="0" err="1">
                <a:hlinkClick r:id="rId8"/>
              </a:rPr>
              <a:t>Authors</a:t>
            </a:r>
            <a:r>
              <a:rPr lang="en-GB" dirty="0">
                <a:hlinkClick r:id="rId8"/>
              </a:rPr>
              <a:t> Info &amp; Affiliations</a:t>
            </a:r>
            <a:endParaRPr lang="en-GB" dirty="0"/>
          </a:p>
          <a:p>
            <a:r>
              <a:rPr lang="en-GB" dirty="0"/>
              <a:t>Science Advances • 27 May 2020 • Vol 6, Issue 22 • </a:t>
            </a:r>
            <a:r>
              <a:rPr lang="en-GB" dirty="0">
                <a:hlinkClick r:id="rId9"/>
              </a:rPr>
              <a:t>DOI: 10.1126/sciadv.aba0768</a:t>
            </a:r>
            <a:endParaRPr lang="en-GB" dirty="0"/>
          </a:p>
        </p:txBody>
      </p:sp>
      <p:sp>
        <p:nvSpPr>
          <p:cNvPr id="3" name="TextBox 2"/>
          <p:cNvSpPr txBox="1"/>
          <p:nvPr/>
        </p:nvSpPr>
        <p:spPr>
          <a:xfrm>
            <a:off x="228600" y="526852"/>
            <a:ext cx="8610600" cy="2862322"/>
          </a:xfrm>
          <a:prstGeom prst="rect">
            <a:avLst/>
          </a:prstGeom>
          <a:noFill/>
        </p:spPr>
        <p:txBody>
          <a:bodyPr wrap="square" rtlCol="0">
            <a:spAutoFit/>
          </a:bodyPr>
          <a:lstStyle/>
          <a:p>
            <a:r>
              <a:rPr lang="en-US" dirty="0"/>
              <a:t>As you well know, the ozonosphere is vital for the existence of mankind. Only the emergence of the ozonosphere allowed life to come to land from the ocean.</a:t>
            </a:r>
          </a:p>
          <a:p>
            <a:endParaRPr lang="en-US" dirty="0"/>
          </a:p>
          <a:p>
            <a:r>
              <a:rPr lang="en-US" dirty="0"/>
              <a:t>One of the hypotheses explains the Devonian extinction by a significant decrease in the ozone content in the atmosphere (link below).</a:t>
            </a:r>
          </a:p>
          <a:p>
            <a:endParaRPr lang="en-US" dirty="0"/>
          </a:p>
          <a:p>
            <a:r>
              <a:rPr lang="en-US" dirty="0"/>
              <a:t>The story of a sharp drop in the ozone content and the formation of ozone holes in the Antarctic due to anthropogenic pollution of the atmosphere with chlorine-fluorine carbons and the resulting restrictions and a ban on the production and use of the latter is widely known.</a:t>
            </a:r>
            <a:endParaRPr lang="ru-RU" dirty="0"/>
          </a:p>
        </p:txBody>
      </p:sp>
      <p:sp>
        <p:nvSpPr>
          <p:cNvPr id="4" name="Номер слайда 3"/>
          <p:cNvSpPr>
            <a:spLocks noGrp="1"/>
          </p:cNvSpPr>
          <p:nvPr>
            <p:ph type="sldNum" sz="quarter" idx="12"/>
          </p:nvPr>
        </p:nvSpPr>
        <p:spPr/>
        <p:txBody>
          <a:bodyPr/>
          <a:lstStyle/>
          <a:p>
            <a:fld id="{E3F73268-CF41-401C-A120-D63CD161123C}" type="slidenum">
              <a:rPr lang="ru-RU" smtClean="0"/>
              <a:t>4</a:t>
            </a:fld>
            <a:endParaRPr lang="ru-RU"/>
          </a:p>
        </p:txBody>
      </p:sp>
    </p:spTree>
    <p:extLst>
      <p:ext uri="{BB962C8B-B14F-4D97-AF65-F5344CB8AC3E}">
        <p14:creationId xmlns:p14="http://schemas.microsoft.com/office/powerpoint/2010/main" val="229371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641"/>
            <a:ext cx="7924800" cy="4483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71" y="4528175"/>
            <a:ext cx="8382000" cy="610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03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5418" y="74890"/>
            <a:ext cx="7822334" cy="461665"/>
          </a:xfrm>
          <a:prstGeom prst="rect">
            <a:avLst/>
          </a:prstGeom>
          <a:noFill/>
        </p:spPr>
        <p:txBody>
          <a:bodyPr wrap="none" rtlCol="0">
            <a:spAutoFit/>
          </a:bodyPr>
          <a:lstStyle/>
          <a:p>
            <a:r>
              <a:rPr lang="en-US" sz="2400" dirty="0"/>
              <a:t>Methods for measuring the ozone content in the atmosphere</a:t>
            </a:r>
            <a:endParaRPr lang="ru-RU" sz="2400" b="1" dirty="0"/>
          </a:p>
        </p:txBody>
      </p:sp>
      <p:sp>
        <p:nvSpPr>
          <p:cNvPr id="3" name="TextBox 2"/>
          <p:cNvSpPr txBox="1"/>
          <p:nvPr/>
        </p:nvSpPr>
        <p:spPr>
          <a:xfrm>
            <a:off x="725103" y="590551"/>
            <a:ext cx="8095871" cy="4247317"/>
          </a:xfrm>
          <a:prstGeom prst="rect">
            <a:avLst/>
          </a:prstGeom>
          <a:noFill/>
        </p:spPr>
        <p:txBody>
          <a:bodyPr wrap="none" rtlCol="0">
            <a:spAutoFit/>
          </a:bodyPr>
          <a:lstStyle/>
          <a:p>
            <a:pPr marL="342900" indent="-342900">
              <a:buAutoNum type="arabicPeriod"/>
            </a:pPr>
            <a:r>
              <a:rPr lang="en-GB" dirty="0"/>
              <a:t>In situ: near surface, aircraft, balloon (</a:t>
            </a:r>
            <a:r>
              <a:rPr lang="en-GB" dirty="0" err="1"/>
              <a:t>ozonesondes</a:t>
            </a:r>
            <a:r>
              <a:rPr lang="en-GB" dirty="0"/>
              <a:t>)</a:t>
            </a:r>
          </a:p>
          <a:p>
            <a:pPr marL="342900" indent="-342900">
              <a:buAutoNum type="arabicPeriod"/>
            </a:pPr>
            <a:r>
              <a:rPr lang="en-US" dirty="0"/>
              <a:t>Remote</a:t>
            </a:r>
            <a:endParaRPr lang="ru-RU" dirty="0"/>
          </a:p>
          <a:p>
            <a:pPr marL="800100" lvl="1" indent="-342900">
              <a:buAutoNum type="arabicPeriod"/>
            </a:pPr>
            <a:r>
              <a:rPr lang="en-US" dirty="0" err="1"/>
              <a:t>Grouns</a:t>
            </a:r>
            <a:r>
              <a:rPr lang="en-US" dirty="0"/>
              <a:t> – based </a:t>
            </a:r>
            <a:r>
              <a:rPr lang="ru-RU" dirty="0"/>
              <a:t>(</a:t>
            </a:r>
            <a:r>
              <a:rPr lang="en-US" dirty="0"/>
              <a:t>local</a:t>
            </a:r>
            <a:r>
              <a:rPr lang="ru-RU" dirty="0"/>
              <a:t>)</a:t>
            </a:r>
          </a:p>
          <a:p>
            <a:pPr lvl="1"/>
            <a:r>
              <a:rPr lang="en-US" dirty="0"/>
              <a:t>	1. Direct Solar Radiation</a:t>
            </a:r>
            <a:r>
              <a:rPr lang="ru-RU" dirty="0"/>
              <a:t>: </a:t>
            </a:r>
            <a:r>
              <a:rPr lang="en-US" dirty="0"/>
              <a:t>IR</a:t>
            </a:r>
            <a:r>
              <a:rPr lang="ru-RU" dirty="0"/>
              <a:t>,</a:t>
            </a:r>
            <a:r>
              <a:rPr lang="en-US" dirty="0"/>
              <a:t>UV, VID</a:t>
            </a:r>
            <a:endParaRPr lang="ru-RU" dirty="0"/>
          </a:p>
          <a:p>
            <a:pPr lvl="1"/>
            <a:r>
              <a:rPr lang="ru-RU" dirty="0"/>
              <a:t>		</a:t>
            </a:r>
            <a:r>
              <a:rPr lang="en-US" dirty="0"/>
              <a:t>FTIR</a:t>
            </a:r>
            <a:r>
              <a:rPr lang="ru-RU" dirty="0"/>
              <a:t>;</a:t>
            </a:r>
            <a:r>
              <a:rPr lang="en-US" dirty="0"/>
              <a:t> Dobson and Brewer instruments </a:t>
            </a:r>
            <a:r>
              <a:rPr lang="ru-RU" dirty="0"/>
              <a:t>– «</a:t>
            </a:r>
            <a:r>
              <a:rPr lang="en-US" dirty="0"/>
              <a:t>reference standard</a:t>
            </a:r>
            <a:r>
              <a:rPr lang="ru-RU" dirty="0"/>
              <a:t>»</a:t>
            </a:r>
          </a:p>
          <a:p>
            <a:pPr lvl="1"/>
            <a:r>
              <a:rPr lang="ru-RU" dirty="0"/>
              <a:t>	2. </a:t>
            </a:r>
            <a:r>
              <a:rPr lang="sv-SE" dirty="0"/>
              <a:t>Scattered solar radiation UV, VID, NIR</a:t>
            </a:r>
          </a:p>
          <a:p>
            <a:pPr lvl="1"/>
            <a:r>
              <a:rPr lang="ru-RU" dirty="0"/>
              <a:t>	3. </a:t>
            </a:r>
            <a:r>
              <a:rPr lang="en-US" dirty="0"/>
              <a:t>Scattered solar radiation at low Sun (</a:t>
            </a:r>
            <a:r>
              <a:rPr lang="en-US" dirty="0" err="1"/>
              <a:t>Umkehr</a:t>
            </a:r>
            <a:r>
              <a:rPr lang="ru-RU" dirty="0"/>
              <a:t>)</a:t>
            </a:r>
            <a:endParaRPr lang="en-US" dirty="0"/>
          </a:p>
          <a:p>
            <a:pPr lvl="1"/>
            <a:r>
              <a:rPr lang="en-US" dirty="0"/>
              <a:t>	4. Microwave thermal radiation </a:t>
            </a:r>
            <a:endParaRPr lang="ru-RU" dirty="0"/>
          </a:p>
          <a:p>
            <a:pPr lvl="1"/>
            <a:r>
              <a:rPr lang="ru-RU" dirty="0"/>
              <a:t>	5. </a:t>
            </a:r>
            <a:r>
              <a:rPr lang="en-US" dirty="0" err="1"/>
              <a:t>Lidars</a:t>
            </a:r>
            <a:endParaRPr lang="ru-RU" dirty="0"/>
          </a:p>
          <a:p>
            <a:pPr lvl="1"/>
            <a:r>
              <a:rPr lang="ru-RU" dirty="0"/>
              <a:t>2. </a:t>
            </a:r>
            <a:r>
              <a:rPr lang="en-US" dirty="0" err="1"/>
              <a:t>Satellire</a:t>
            </a:r>
            <a:r>
              <a:rPr lang="ru-RU" dirty="0"/>
              <a:t> (</a:t>
            </a:r>
            <a:r>
              <a:rPr lang="en-US" dirty="0"/>
              <a:t>global</a:t>
            </a:r>
            <a:r>
              <a:rPr lang="ru-RU" dirty="0"/>
              <a:t>)</a:t>
            </a:r>
          </a:p>
          <a:p>
            <a:pPr marL="1257300" lvl="2" indent="-342900">
              <a:buAutoNum type="arabicPeriod"/>
            </a:pPr>
            <a:r>
              <a:rPr lang="en-GB" dirty="0"/>
              <a:t>Scattered-reflected solar radiation</a:t>
            </a:r>
            <a:r>
              <a:rPr lang="ru-RU" dirty="0"/>
              <a:t> </a:t>
            </a:r>
            <a:r>
              <a:rPr lang="en-US" dirty="0"/>
              <a:t>(OMI, TROPOMI)</a:t>
            </a:r>
            <a:endParaRPr lang="ru-RU" dirty="0"/>
          </a:p>
          <a:p>
            <a:pPr marL="1257300" lvl="2" indent="-342900">
              <a:buAutoNum type="arabicPeriod"/>
            </a:pPr>
            <a:r>
              <a:rPr lang="en-US" dirty="0"/>
              <a:t>Transmittance</a:t>
            </a:r>
            <a:r>
              <a:rPr lang="ru-RU" dirty="0"/>
              <a:t> - </a:t>
            </a:r>
            <a:r>
              <a:rPr lang="en-US" dirty="0"/>
              <a:t>Solar occultation (ACE-FTS)</a:t>
            </a:r>
            <a:r>
              <a:rPr lang="ru-RU" dirty="0"/>
              <a:t>, </a:t>
            </a:r>
            <a:r>
              <a:rPr lang="en-US" dirty="0"/>
              <a:t>stars</a:t>
            </a:r>
          </a:p>
          <a:p>
            <a:pPr marL="1257300" lvl="2" indent="-342900">
              <a:buAutoNum type="arabicPeriod"/>
            </a:pPr>
            <a:r>
              <a:rPr lang="en-US" b="1" u="sng" dirty="0">
                <a:solidFill>
                  <a:srgbClr val="FF0000"/>
                </a:solidFill>
              </a:rPr>
              <a:t>Outgoing thermal IR radiation (IASI, CrIS, IKFS-2 </a:t>
            </a:r>
            <a:r>
              <a:rPr lang="en-US" b="1" u="sng" dirty="0" err="1">
                <a:solidFill>
                  <a:srgbClr val="FF0000"/>
                </a:solidFill>
              </a:rPr>
              <a:t>etc</a:t>
            </a:r>
            <a:r>
              <a:rPr lang="en-US" b="1" u="sng" dirty="0">
                <a:solidFill>
                  <a:srgbClr val="FF0000"/>
                </a:solidFill>
              </a:rPr>
              <a:t>)</a:t>
            </a:r>
          </a:p>
          <a:p>
            <a:pPr marL="1257300" lvl="2" indent="-342900">
              <a:buAutoNum type="arabicPeriod"/>
            </a:pPr>
            <a:r>
              <a:rPr lang="en-US" dirty="0"/>
              <a:t>Microwave radiation </a:t>
            </a:r>
            <a:r>
              <a:rPr lang="ru-RU" dirty="0"/>
              <a:t>(</a:t>
            </a:r>
            <a:r>
              <a:rPr lang="en-US" dirty="0"/>
              <a:t>limb </a:t>
            </a:r>
            <a:r>
              <a:rPr lang="ru-RU" dirty="0"/>
              <a:t>- </a:t>
            </a:r>
            <a:r>
              <a:rPr lang="en-US" dirty="0"/>
              <a:t>MLS</a:t>
            </a:r>
            <a:r>
              <a:rPr lang="ru-RU" dirty="0"/>
              <a:t>)</a:t>
            </a:r>
          </a:p>
          <a:p>
            <a:pPr marL="1257300" lvl="2" indent="-342900">
              <a:buAutoNum type="arabicPeriod"/>
            </a:pPr>
            <a:r>
              <a:rPr lang="en-US" dirty="0"/>
              <a:t>Measurements of emissions in UV, VIS and NIR regions of the spectrum</a:t>
            </a:r>
            <a:endParaRPr lang="ru-RU" dirty="0"/>
          </a:p>
        </p:txBody>
      </p:sp>
      <p:sp>
        <p:nvSpPr>
          <p:cNvPr id="4" name="Номер слайда 3"/>
          <p:cNvSpPr>
            <a:spLocks noGrp="1"/>
          </p:cNvSpPr>
          <p:nvPr>
            <p:ph type="sldNum" sz="quarter" idx="12"/>
          </p:nvPr>
        </p:nvSpPr>
        <p:spPr/>
        <p:txBody>
          <a:bodyPr/>
          <a:lstStyle/>
          <a:p>
            <a:fld id="{E3F73268-CF41-401C-A120-D63CD161123C}" type="slidenum">
              <a:rPr lang="ru-RU" smtClean="0"/>
              <a:t>6</a:t>
            </a:fld>
            <a:endParaRPr lang="ru-RU"/>
          </a:p>
        </p:txBody>
      </p:sp>
    </p:spTree>
    <p:extLst>
      <p:ext uri="{BB962C8B-B14F-4D97-AF65-F5344CB8AC3E}">
        <p14:creationId xmlns:p14="http://schemas.microsoft.com/office/powerpoint/2010/main" val="1684473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F5478CCC-0BEB-4612-A033-37E9DDAEA0AE}" type="slidenum">
              <a:rPr lang="ru-RU" smtClean="0"/>
              <a:t>7</a:t>
            </a:fld>
            <a:endParaRPr lang="ru-RU"/>
          </a:p>
        </p:txBody>
      </p:sp>
      <p:pic>
        <p:nvPicPr>
          <p:cNvPr id="7" name="Рисунок 3" descr="Метеор.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82963"/>
            <a:ext cx="4286250" cy="2225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863" y="2655098"/>
            <a:ext cx="5123623" cy="233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15"/>
          <p:cNvSpPr>
            <a:spLocks noChangeArrowheads="1"/>
          </p:cNvSpPr>
          <p:nvPr/>
        </p:nvSpPr>
        <p:spPr bwMode="auto">
          <a:xfrm>
            <a:off x="500070" y="60722"/>
            <a:ext cx="86439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buFontTx/>
              <a:buNone/>
            </a:pPr>
            <a:r>
              <a:rPr lang="en-US" altLang="ru-RU" sz="2000" dirty="0">
                <a:latin typeface="Times New Roman" pitchFamily="18" charset="0"/>
                <a:cs typeface="Times New Roman" pitchFamily="18" charset="0"/>
              </a:rPr>
              <a:t>IKFS-2 instrument specifications 1</a:t>
            </a:r>
          </a:p>
        </p:txBody>
      </p:sp>
      <p:sp>
        <p:nvSpPr>
          <p:cNvPr id="10" name="TextBox 8"/>
          <p:cNvSpPr txBox="1">
            <a:spLocks noChangeArrowheads="1"/>
          </p:cNvSpPr>
          <p:nvPr/>
        </p:nvSpPr>
        <p:spPr bwMode="auto">
          <a:xfrm>
            <a:off x="142919" y="865607"/>
            <a:ext cx="343848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ru-RU" sz="1800" dirty="0">
                <a:latin typeface="Times New Roman" pitchFamily="18" charset="0"/>
                <a:cs typeface="Times New Roman" pitchFamily="18" charset="0"/>
              </a:rPr>
              <a:t>Space borne infrared Fourier-transform spectrometer IKFS-2 measures outgoing infrared radiance and provides data on the atmosphere for numerical weather prediction and other various applications.</a:t>
            </a:r>
          </a:p>
          <a:p>
            <a:pPr algn="just" eaLnBrk="1" hangingPunct="1">
              <a:spcBef>
                <a:spcPct val="0"/>
              </a:spcBef>
              <a:buFontTx/>
              <a:buNone/>
            </a:pPr>
            <a:r>
              <a:rPr lang="en-US" altLang="ru-RU" sz="1800" dirty="0">
                <a:latin typeface="Times New Roman" pitchFamily="18" charset="0"/>
                <a:cs typeface="Times New Roman" pitchFamily="18" charset="0"/>
              </a:rPr>
              <a:t>IKFS-2 is one of the key instruments of the Meteor-M</a:t>
            </a:r>
            <a:r>
              <a:rPr lang="ru-RU" altLang="ru-RU" sz="1800" dirty="0">
                <a:latin typeface="Times New Roman" pitchFamily="18" charset="0"/>
                <a:cs typeface="Times New Roman" pitchFamily="18" charset="0"/>
              </a:rPr>
              <a:t> №2</a:t>
            </a:r>
            <a:r>
              <a:rPr lang="en-US" altLang="ru-RU" sz="1800" dirty="0">
                <a:latin typeface="Times New Roman" pitchFamily="18" charset="0"/>
                <a:cs typeface="Times New Roman" pitchFamily="18" charset="0"/>
              </a:rPr>
              <a:t> satellite. The instrument was developed by Keldysh Research Center together with </a:t>
            </a:r>
            <a:r>
              <a:rPr lang="en-US" altLang="ru-RU" sz="1800" dirty="0" err="1">
                <a:latin typeface="Times New Roman" pitchFamily="18" charset="0"/>
                <a:cs typeface="Times New Roman" pitchFamily="18" charset="0"/>
              </a:rPr>
              <a:t>Krasnogorsky</a:t>
            </a:r>
            <a:r>
              <a:rPr lang="en-US" altLang="ru-RU" sz="1800" dirty="0">
                <a:latin typeface="Times New Roman" pitchFamily="18" charset="0"/>
                <a:cs typeface="Times New Roman" pitchFamily="18" charset="0"/>
              </a:rPr>
              <a:t> </a:t>
            </a:r>
            <a:r>
              <a:rPr lang="en-US" altLang="ru-RU" sz="1800" dirty="0" err="1">
                <a:latin typeface="Times New Roman" pitchFamily="18" charset="0"/>
                <a:cs typeface="Times New Roman" pitchFamily="18" charset="0"/>
              </a:rPr>
              <a:t>zavod</a:t>
            </a:r>
            <a:r>
              <a:rPr lang="en-US" altLang="ru-RU" sz="1800" dirty="0">
                <a:latin typeface="Times New Roman" pitchFamily="18" charset="0"/>
                <a:cs typeface="Times New Roman" pitchFamily="18" charset="0"/>
              </a:rPr>
              <a:t> and Bauman State Technical University (Moscow).</a:t>
            </a:r>
          </a:p>
        </p:txBody>
      </p:sp>
      <p:cxnSp>
        <p:nvCxnSpPr>
          <p:cNvPr id="3" name="Прямая со стрелкой 2"/>
          <p:cNvCxnSpPr/>
          <p:nvPr/>
        </p:nvCxnSpPr>
        <p:spPr>
          <a:xfrm flipH="1" flipV="1">
            <a:off x="7020272" y="1851670"/>
            <a:ext cx="720080" cy="6006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6" name="TextBox 5"/>
          <p:cNvSpPr txBox="1"/>
          <p:nvPr/>
        </p:nvSpPr>
        <p:spPr>
          <a:xfrm>
            <a:off x="7380314" y="2434755"/>
            <a:ext cx="758477" cy="369332"/>
          </a:xfrm>
          <a:prstGeom prst="rect">
            <a:avLst/>
          </a:prstGeom>
          <a:noFill/>
        </p:spPr>
        <p:txBody>
          <a:bodyPr wrap="none" rtlCol="0">
            <a:spAutoFit/>
          </a:bodyPr>
          <a:lstStyle/>
          <a:p>
            <a:r>
              <a:rPr lang="en-US" dirty="0"/>
              <a:t>IKFS-2</a:t>
            </a:r>
            <a:endParaRPr lang="ru-RU" dirty="0"/>
          </a:p>
        </p:txBody>
      </p:sp>
    </p:spTree>
    <p:extLst>
      <p:ext uri="{BB962C8B-B14F-4D97-AF65-F5344CB8AC3E}">
        <p14:creationId xmlns:p14="http://schemas.microsoft.com/office/powerpoint/2010/main" val="237336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895350"/>
            <a:ext cx="8420947" cy="369332"/>
          </a:xfrm>
          <a:prstGeom prst="rect">
            <a:avLst/>
          </a:prstGeom>
          <a:noFill/>
        </p:spPr>
        <p:txBody>
          <a:bodyPr wrap="square" rtlCol="0">
            <a:spAutoFit/>
          </a:bodyPr>
          <a:lstStyle/>
          <a:p>
            <a:r>
              <a:rPr lang="en-US" dirty="0"/>
              <a:t>Thermal radiation of the atmosphere-surface system (black surface)</a:t>
            </a:r>
            <a:endParaRPr lang="ru-RU" dirty="0"/>
          </a:p>
        </p:txBody>
      </p:sp>
      <mc:AlternateContent xmlns:mc="http://schemas.openxmlformats.org/markup-compatibility/2006" xmlns:a14="http://schemas.microsoft.com/office/drawing/2010/main">
        <mc:Choice Requires="a14">
          <p:sp>
            <p:nvSpPr>
              <p:cNvPr id="6" name="Прямоугольник 5"/>
              <p:cNvSpPr/>
              <p:nvPr/>
            </p:nvSpPr>
            <p:spPr>
              <a:xfrm>
                <a:off x="1942255" y="1565226"/>
                <a:ext cx="5055487" cy="8061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2000" i="1" smtClean="0">
                              <a:latin typeface="Cambria Math" panose="02040503050406030204" pitchFamily="18" charset="0"/>
                            </a:rPr>
                          </m:ctrlPr>
                        </m:sSubPr>
                        <m:e>
                          <m:r>
                            <a:rPr lang="ru-RU" sz="2000" i="1">
                              <a:latin typeface="Cambria Math"/>
                            </a:rPr>
                            <m:t>𝐼</m:t>
                          </m:r>
                        </m:e>
                        <m:sub>
                          <m:r>
                            <a:rPr lang="ru-RU" sz="2000" i="1">
                              <a:latin typeface="Cambria Math"/>
                            </a:rPr>
                            <m:t>𝑣</m:t>
                          </m:r>
                        </m:sub>
                      </m:sSub>
                      <m:r>
                        <a:rPr lang="ru-RU" sz="2000" i="1">
                          <a:latin typeface="Cambria Math"/>
                        </a:rPr>
                        <m:t>=</m:t>
                      </m:r>
                      <m:sSub>
                        <m:sSubPr>
                          <m:ctrlPr>
                            <a:rPr lang="ru-RU" sz="2000" i="1">
                              <a:latin typeface="Cambria Math" panose="02040503050406030204" pitchFamily="18" charset="0"/>
                            </a:rPr>
                          </m:ctrlPr>
                        </m:sSubPr>
                        <m:e>
                          <m:r>
                            <a:rPr lang="ru-RU" sz="2000" i="1">
                              <a:latin typeface="Cambria Math"/>
                            </a:rPr>
                            <m:t>𝐵</m:t>
                          </m:r>
                        </m:e>
                        <m:sub>
                          <m:r>
                            <a:rPr lang="ru-RU" sz="2000" i="1">
                              <a:latin typeface="Cambria Math"/>
                            </a:rPr>
                            <m:t>𝑣</m:t>
                          </m:r>
                        </m:sub>
                      </m:sSub>
                      <m:d>
                        <m:dPr>
                          <m:ctrlPr>
                            <a:rPr lang="ru-RU" sz="2000" i="1">
                              <a:latin typeface="Cambria Math" panose="02040503050406030204" pitchFamily="18" charset="0"/>
                            </a:rPr>
                          </m:ctrlPr>
                        </m:dPr>
                        <m:e>
                          <m:sSub>
                            <m:sSubPr>
                              <m:ctrlPr>
                                <a:rPr lang="ru-RU" sz="2000" i="1">
                                  <a:latin typeface="Cambria Math" panose="02040503050406030204" pitchFamily="18" charset="0"/>
                                </a:rPr>
                              </m:ctrlPr>
                            </m:sSubPr>
                            <m:e>
                              <m:r>
                                <a:rPr lang="ru-RU" sz="2000" i="1">
                                  <a:latin typeface="Cambria Math"/>
                                </a:rPr>
                                <m:t>𝑇</m:t>
                              </m:r>
                            </m:e>
                            <m:sub>
                              <m:r>
                                <a:rPr lang="ru-RU" sz="2000" i="1">
                                  <a:latin typeface="Cambria Math"/>
                                </a:rPr>
                                <m:t>𝑠</m:t>
                              </m:r>
                            </m:sub>
                          </m:sSub>
                        </m:e>
                      </m:d>
                      <m:sSub>
                        <m:sSubPr>
                          <m:ctrlPr>
                            <a:rPr lang="ru-RU" sz="2000" i="1">
                              <a:latin typeface="Cambria Math" panose="02040503050406030204" pitchFamily="18" charset="0"/>
                            </a:rPr>
                          </m:ctrlPr>
                        </m:sSubPr>
                        <m:e>
                          <m:r>
                            <a:rPr lang="ru-RU" sz="2000" i="1">
                              <a:latin typeface="Cambria Math"/>
                            </a:rPr>
                            <m:t>𝑃</m:t>
                          </m:r>
                        </m:e>
                        <m:sub>
                          <m:r>
                            <a:rPr lang="ru-RU" sz="2000" i="1">
                              <a:latin typeface="Cambria Math"/>
                            </a:rPr>
                            <m:t>𝑣</m:t>
                          </m:r>
                        </m:sub>
                      </m:sSub>
                      <m:d>
                        <m:dPr>
                          <m:ctrlPr>
                            <a:rPr lang="ru-RU" sz="2000" i="1">
                              <a:latin typeface="Cambria Math" panose="02040503050406030204" pitchFamily="18" charset="0"/>
                            </a:rPr>
                          </m:ctrlPr>
                        </m:dPr>
                        <m:e>
                          <m:r>
                            <a:rPr lang="ru-RU" sz="2000" i="1">
                              <a:latin typeface="Cambria Math"/>
                            </a:rPr>
                            <m:t>0</m:t>
                          </m:r>
                        </m:e>
                      </m:d>
                      <m:r>
                        <a:rPr lang="ru-RU" sz="2000" i="1">
                          <a:latin typeface="Cambria Math"/>
                        </a:rPr>
                        <m:t>+</m:t>
                      </m:r>
                      <m:nary>
                        <m:naryPr>
                          <m:limLoc m:val="subSup"/>
                          <m:ctrlPr>
                            <a:rPr lang="ru-RU" sz="2000" i="1">
                              <a:latin typeface="Cambria Math" panose="02040503050406030204" pitchFamily="18" charset="0"/>
                            </a:rPr>
                          </m:ctrlPr>
                        </m:naryPr>
                        <m:sub>
                          <m:r>
                            <a:rPr lang="ru-RU" sz="2000" i="1">
                              <a:latin typeface="Cambria Math"/>
                            </a:rPr>
                            <m:t>0</m:t>
                          </m:r>
                        </m:sub>
                        <m:sup>
                          <m:sSub>
                            <m:sSubPr>
                              <m:ctrlPr>
                                <a:rPr lang="ru-RU" sz="2000" i="1">
                                  <a:latin typeface="Cambria Math" panose="02040503050406030204" pitchFamily="18" charset="0"/>
                                </a:rPr>
                              </m:ctrlPr>
                            </m:sSubPr>
                            <m:e>
                              <m:r>
                                <a:rPr lang="ru-RU" sz="2000" i="1">
                                  <a:latin typeface="Cambria Math"/>
                                </a:rPr>
                                <m:t>𝑃</m:t>
                              </m:r>
                            </m:e>
                            <m:sub>
                              <m:r>
                                <a:rPr lang="ru-RU" sz="2000" i="1">
                                  <a:latin typeface="Cambria Math"/>
                                </a:rPr>
                                <m:t>𝑣</m:t>
                              </m:r>
                            </m:sub>
                          </m:sSub>
                          <m:d>
                            <m:dPr>
                              <m:ctrlPr>
                                <a:rPr lang="ru-RU" sz="2000" i="1">
                                  <a:latin typeface="Cambria Math" panose="02040503050406030204" pitchFamily="18" charset="0"/>
                                </a:rPr>
                              </m:ctrlPr>
                            </m:dPr>
                            <m:e>
                              <m:r>
                                <a:rPr lang="ru-RU" sz="2000" i="1">
                                  <a:latin typeface="Cambria Math"/>
                                </a:rPr>
                                <m:t>0</m:t>
                              </m:r>
                            </m:e>
                          </m:d>
                        </m:sup>
                        <m:e>
                          <m:sSub>
                            <m:sSubPr>
                              <m:ctrlPr>
                                <a:rPr lang="ru-RU" sz="2000" i="1">
                                  <a:latin typeface="Cambria Math" panose="02040503050406030204" pitchFamily="18" charset="0"/>
                                </a:rPr>
                              </m:ctrlPr>
                            </m:sSubPr>
                            <m:e>
                              <m:r>
                                <a:rPr lang="ru-RU" sz="2000" i="1">
                                  <a:latin typeface="Cambria Math"/>
                                </a:rPr>
                                <m:t>𝐵</m:t>
                              </m:r>
                            </m:e>
                            <m:sub>
                              <m:r>
                                <a:rPr lang="ru-RU" sz="2000" i="1">
                                  <a:latin typeface="Cambria Math"/>
                                </a:rPr>
                                <m:t>𝑣</m:t>
                              </m:r>
                            </m:sub>
                          </m:sSub>
                          <m:d>
                            <m:dPr>
                              <m:ctrlPr>
                                <a:rPr lang="ru-RU" sz="2000" i="1">
                                  <a:latin typeface="Cambria Math" panose="02040503050406030204" pitchFamily="18" charset="0"/>
                                </a:rPr>
                              </m:ctrlPr>
                            </m:dPr>
                            <m:e>
                              <m:r>
                                <a:rPr lang="ru-RU" sz="2000" i="1">
                                  <a:latin typeface="Cambria Math"/>
                                </a:rPr>
                                <m:t>𝑇</m:t>
                              </m:r>
                              <m:r>
                                <a:rPr lang="ru-RU" sz="2000" i="1">
                                  <a:latin typeface="Cambria Math"/>
                                </a:rPr>
                                <m:t>(</m:t>
                              </m:r>
                              <m:r>
                                <a:rPr lang="ru-RU" sz="2000" i="1">
                                  <a:latin typeface="Cambria Math"/>
                                </a:rPr>
                                <m:t>𝑧</m:t>
                              </m:r>
                              <m:r>
                                <a:rPr lang="ru-RU" sz="2000" i="1">
                                  <a:latin typeface="Cambria Math"/>
                                </a:rPr>
                                <m:t>)</m:t>
                              </m:r>
                            </m:e>
                          </m:d>
                        </m:e>
                      </m:nary>
                      <m:r>
                        <a:rPr lang="ru-RU" sz="2000" i="1">
                          <a:latin typeface="Cambria Math"/>
                        </a:rPr>
                        <m:t>𝑑</m:t>
                      </m:r>
                      <m:sSub>
                        <m:sSubPr>
                          <m:ctrlPr>
                            <a:rPr lang="ru-RU" sz="2000" i="1">
                              <a:latin typeface="Cambria Math" panose="02040503050406030204" pitchFamily="18" charset="0"/>
                            </a:rPr>
                          </m:ctrlPr>
                        </m:sSubPr>
                        <m:e>
                          <m:r>
                            <a:rPr lang="ru-RU" sz="2000" i="1">
                              <a:latin typeface="Cambria Math"/>
                            </a:rPr>
                            <m:t>𝑃</m:t>
                          </m:r>
                        </m:e>
                        <m:sub>
                          <m:r>
                            <a:rPr lang="ru-RU" sz="2000" i="1">
                              <a:latin typeface="Cambria Math"/>
                            </a:rPr>
                            <m:t>𝑣</m:t>
                          </m:r>
                        </m:sub>
                      </m:sSub>
                      <m:d>
                        <m:dPr>
                          <m:ctrlPr>
                            <a:rPr lang="ru-RU" sz="2000" i="1">
                              <a:latin typeface="Cambria Math" panose="02040503050406030204" pitchFamily="18" charset="0"/>
                            </a:rPr>
                          </m:ctrlPr>
                        </m:dPr>
                        <m:e>
                          <m:r>
                            <a:rPr lang="ru-RU" sz="2000" i="1">
                              <a:latin typeface="Cambria Math"/>
                            </a:rPr>
                            <m:t>𝑧</m:t>
                          </m:r>
                        </m:e>
                      </m:d>
                      <m:r>
                        <a:rPr lang="ru-RU" sz="2000" b="0" i="1" smtClean="0">
                          <a:latin typeface="Cambria Math"/>
                        </a:rPr>
                        <m:t>=</m:t>
                      </m:r>
                    </m:oMath>
                  </m:oMathPara>
                </a14:m>
                <a:endParaRPr lang="ru-RU" sz="20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942253" y="1565225"/>
                <a:ext cx="5055487" cy="806183"/>
              </a:xfrm>
              <a:prstGeom prst="rect">
                <a:avLst/>
              </a:prstGeom>
              <a:blipFill rotWithShape="1">
                <a:blip r:embed="rId2"/>
                <a:stretch>
                  <a:fillRect/>
                </a:stretch>
              </a:blipFill>
            </p:spPr>
            <p:txBody>
              <a:bodyPr/>
              <a:lstStyle/>
              <a:p>
                <a:r>
                  <a:rPr lang="ru-RU">
                    <a:noFill/>
                  </a:rPr>
                  <a:t> </a:t>
                </a:r>
              </a:p>
            </p:txBody>
          </p:sp>
        </mc:Fallback>
      </mc:AlternateContent>
      <p:sp>
        <p:nvSpPr>
          <p:cNvPr id="2" name="Номер слайда 1"/>
          <p:cNvSpPr>
            <a:spLocks noGrp="1"/>
          </p:cNvSpPr>
          <p:nvPr>
            <p:ph type="sldNum" sz="quarter" idx="12"/>
          </p:nvPr>
        </p:nvSpPr>
        <p:spPr/>
        <p:txBody>
          <a:bodyPr/>
          <a:lstStyle/>
          <a:p>
            <a:fld id="{E3F73268-CF41-401C-A120-D63CD161123C}" type="slidenum">
              <a:rPr lang="ru-RU" smtClean="0"/>
              <a:t>8</a:t>
            </a:fld>
            <a:endParaRPr lang="ru-RU"/>
          </a:p>
        </p:txBody>
      </p:sp>
      <mc:AlternateContent xmlns:mc="http://schemas.openxmlformats.org/markup-compatibility/2006" xmlns:a14="http://schemas.microsoft.com/office/drawing/2010/main">
        <mc:Choice Requires="a14">
          <p:sp>
            <p:nvSpPr>
              <p:cNvPr id="4" name="Прямоугольник 3"/>
              <p:cNvSpPr/>
              <p:nvPr/>
            </p:nvSpPr>
            <p:spPr>
              <a:xfrm>
                <a:off x="2170853" y="2473414"/>
                <a:ext cx="5353226" cy="544893"/>
              </a:xfrm>
              <a:prstGeom prst="rect">
                <a:avLst/>
              </a:prstGeom>
            </p:spPr>
            <p:txBody>
              <a:bodyPr wrap="square">
                <a:spAutoFit/>
              </a:bodyPr>
              <a:lstStyle/>
              <a:p>
                <a14:m>
                  <m:oMath xmlns:m="http://schemas.openxmlformats.org/officeDocument/2006/math">
                    <m:sSub>
                      <m:sSubPr>
                        <m:ctrlPr>
                          <a:rPr lang="ru-RU" sz="2000" i="1" smtClean="0">
                            <a:latin typeface="Cambria Math" panose="02040503050406030204" pitchFamily="18" charset="0"/>
                          </a:rPr>
                        </m:ctrlPr>
                      </m:sSubPr>
                      <m:e>
                        <m:r>
                          <a:rPr lang="ru-RU" sz="2000" b="0" i="1" smtClean="0">
                            <a:latin typeface="Cambria Math"/>
                          </a:rPr>
                          <m:t>=</m:t>
                        </m:r>
                        <m:r>
                          <a:rPr lang="en-US" sz="2000" i="1">
                            <a:latin typeface="Cambria Math"/>
                          </a:rPr>
                          <m:t>𝐵</m:t>
                        </m:r>
                      </m:e>
                      <m:sub>
                        <m:r>
                          <a:rPr lang="en-US" sz="2000" i="1">
                            <a:latin typeface="Cambria Math"/>
                          </a:rPr>
                          <m:t>𝑣</m:t>
                        </m:r>
                      </m:sub>
                    </m:sSub>
                    <m:d>
                      <m:dPr>
                        <m:ctrlPr>
                          <a:rPr lang="ru-RU" sz="2000" i="1">
                            <a:latin typeface="Cambria Math" panose="02040503050406030204" pitchFamily="18" charset="0"/>
                          </a:rPr>
                        </m:ctrlPr>
                      </m:dPr>
                      <m:e>
                        <m:sSub>
                          <m:sSubPr>
                            <m:ctrlPr>
                              <a:rPr lang="ru-RU" sz="2000" i="1">
                                <a:latin typeface="Cambria Math" panose="02040503050406030204" pitchFamily="18" charset="0"/>
                              </a:rPr>
                            </m:ctrlPr>
                          </m:sSubPr>
                          <m:e>
                            <m:r>
                              <a:rPr lang="en-US" sz="2000" i="1">
                                <a:latin typeface="Cambria Math"/>
                              </a:rPr>
                              <m:t>𝑇</m:t>
                            </m:r>
                          </m:e>
                          <m:sub>
                            <m:r>
                              <a:rPr lang="en-US" sz="2000" i="1">
                                <a:latin typeface="Cambria Math"/>
                              </a:rPr>
                              <m:t>𝑠</m:t>
                            </m:r>
                          </m:sub>
                        </m:sSub>
                      </m:e>
                    </m:d>
                    <m:sSub>
                      <m:sSubPr>
                        <m:ctrlPr>
                          <a:rPr lang="ru-RU" sz="2000" i="1">
                            <a:latin typeface="Cambria Math" panose="02040503050406030204" pitchFamily="18" charset="0"/>
                          </a:rPr>
                        </m:ctrlPr>
                      </m:sSubPr>
                      <m:e>
                        <m:r>
                          <a:rPr lang="en-US" sz="2000" i="1">
                            <a:latin typeface="Cambria Math"/>
                          </a:rPr>
                          <m:t>𝑃</m:t>
                        </m:r>
                      </m:e>
                      <m:sub>
                        <m:r>
                          <a:rPr lang="en-US" sz="2000" i="1">
                            <a:latin typeface="Cambria Math"/>
                          </a:rPr>
                          <m:t>𝑣</m:t>
                        </m:r>
                      </m:sub>
                    </m:sSub>
                    <m:d>
                      <m:dPr>
                        <m:ctrlPr>
                          <a:rPr lang="ru-RU" sz="2000" i="1">
                            <a:latin typeface="Cambria Math" panose="02040503050406030204" pitchFamily="18" charset="0"/>
                          </a:rPr>
                        </m:ctrlPr>
                      </m:dPr>
                      <m:e>
                        <m:r>
                          <a:rPr lang="en-US" sz="2000" i="1">
                            <a:latin typeface="Cambria Math"/>
                          </a:rPr>
                          <m:t>0</m:t>
                        </m:r>
                      </m:e>
                    </m:d>
                    <m:r>
                      <a:rPr lang="en-US" sz="2000" i="1">
                        <a:latin typeface="Cambria Math"/>
                      </a:rPr>
                      <m:t>+</m:t>
                    </m:r>
                    <m:nary>
                      <m:naryPr>
                        <m:limLoc m:val="subSup"/>
                        <m:ctrlPr>
                          <a:rPr lang="ru-RU" sz="2000" i="1">
                            <a:latin typeface="Cambria Math" panose="02040503050406030204" pitchFamily="18" charset="0"/>
                          </a:rPr>
                        </m:ctrlPr>
                      </m:naryPr>
                      <m:sub>
                        <m:r>
                          <a:rPr lang="en-US" sz="2000" i="1">
                            <a:latin typeface="Cambria Math"/>
                          </a:rPr>
                          <m:t>0</m:t>
                        </m:r>
                      </m:sub>
                      <m:sup>
                        <m:sSub>
                          <m:sSubPr>
                            <m:ctrlPr>
                              <a:rPr lang="ru-RU" sz="2000" i="1">
                                <a:latin typeface="Cambria Math" panose="02040503050406030204" pitchFamily="18" charset="0"/>
                              </a:rPr>
                            </m:ctrlPr>
                          </m:sSubPr>
                          <m:e>
                            <m:r>
                              <a:rPr lang="en-US" sz="2000" i="1">
                                <a:latin typeface="Cambria Math"/>
                              </a:rPr>
                              <m:t>𝑧</m:t>
                            </m:r>
                          </m:e>
                          <m:sub>
                            <m:r>
                              <a:rPr lang="en-US" sz="2000" i="1">
                                <a:latin typeface="Cambria Math"/>
                              </a:rPr>
                              <m:t>𝑡𝑜𝑝</m:t>
                            </m:r>
                          </m:sub>
                        </m:sSub>
                      </m:sup>
                      <m:e>
                        <m:sSub>
                          <m:sSubPr>
                            <m:ctrlPr>
                              <a:rPr lang="ru-RU" sz="2000" i="1">
                                <a:latin typeface="Cambria Math" panose="02040503050406030204" pitchFamily="18" charset="0"/>
                              </a:rPr>
                            </m:ctrlPr>
                          </m:sSubPr>
                          <m:e>
                            <m:r>
                              <a:rPr lang="en-US" sz="2000" i="1">
                                <a:latin typeface="Cambria Math"/>
                              </a:rPr>
                              <m:t>𝐵</m:t>
                            </m:r>
                          </m:e>
                          <m:sub>
                            <m:r>
                              <a:rPr lang="en-US" sz="2000" i="1">
                                <a:latin typeface="Cambria Math"/>
                              </a:rPr>
                              <m:t>𝑣</m:t>
                            </m:r>
                          </m:sub>
                        </m:sSub>
                        <m:r>
                          <a:rPr lang="ru-RU" sz="2000" i="1">
                            <a:latin typeface="Cambria Math"/>
                          </a:rPr>
                          <m:t>(</m:t>
                        </m:r>
                        <m:r>
                          <a:rPr lang="en-US" sz="2000" i="1">
                            <a:latin typeface="Cambria Math"/>
                          </a:rPr>
                          <m:t>𝑇</m:t>
                        </m:r>
                        <m:r>
                          <a:rPr lang="ru-RU" sz="2000" i="1">
                            <a:latin typeface="Cambria Math"/>
                          </a:rPr>
                          <m:t>(</m:t>
                        </m:r>
                        <m:r>
                          <a:rPr lang="en-US" sz="2000" i="1">
                            <a:latin typeface="Cambria Math"/>
                          </a:rPr>
                          <m:t>𝑧</m:t>
                        </m:r>
                        <m:r>
                          <a:rPr lang="ru-RU" sz="2000" i="1">
                            <a:latin typeface="Cambria Math"/>
                          </a:rPr>
                          <m:t>))</m:t>
                        </m:r>
                        <m:f>
                          <m:fPr>
                            <m:ctrlPr>
                              <a:rPr lang="ru-RU" sz="2000" i="1">
                                <a:latin typeface="Cambria Math" panose="02040503050406030204" pitchFamily="18" charset="0"/>
                              </a:rPr>
                            </m:ctrlPr>
                          </m:fPr>
                          <m:num>
                            <m:r>
                              <a:rPr lang="en-US" sz="2000" i="1">
                                <a:latin typeface="Cambria Math"/>
                              </a:rPr>
                              <m:t>𝜕</m:t>
                            </m:r>
                            <m:sSub>
                              <m:sSubPr>
                                <m:ctrlPr>
                                  <a:rPr lang="ru-RU" sz="2000" i="1">
                                    <a:latin typeface="Cambria Math" panose="02040503050406030204" pitchFamily="18" charset="0"/>
                                  </a:rPr>
                                </m:ctrlPr>
                              </m:sSubPr>
                              <m:e>
                                <m:r>
                                  <a:rPr lang="en-US" sz="2000" i="1">
                                    <a:latin typeface="Cambria Math"/>
                                  </a:rPr>
                                  <m:t>𝑃</m:t>
                                </m:r>
                              </m:e>
                              <m:sub>
                                <m:r>
                                  <a:rPr lang="en-US" sz="2000" i="1">
                                    <a:latin typeface="Cambria Math"/>
                                  </a:rPr>
                                  <m:t>𝑣</m:t>
                                </m:r>
                              </m:sub>
                            </m:sSub>
                            <m:r>
                              <a:rPr lang="ru-RU" sz="2000" i="1">
                                <a:latin typeface="Cambria Math"/>
                              </a:rPr>
                              <m:t>(</m:t>
                            </m:r>
                            <m:r>
                              <a:rPr lang="en-US" sz="2000" i="1">
                                <a:latin typeface="Cambria Math"/>
                              </a:rPr>
                              <m:t>𝑧</m:t>
                            </m:r>
                            <m:r>
                              <a:rPr lang="ru-RU" sz="2000" i="1">
                                <a:latin typeface="Cambria Math"/>
                              </a:rPr>
                              <m:t>)</m:t>
                            </m:r>
                          </m:num>
                          <m:den>
                            <m:r>
                              <a:rPr lang="en-US" sz="2000" i="1">
                                <a:latin typeface="Cambria Math"/>
                              </a:rPr>
                              <m:t>𝜕</m:t>
                            </m:r>
                            <m:r>
                              <a:rPr lang="en-US" sz="2000" i="1">
                                <a:latin typeface="Cambria Math"/>
                              </a:rPr>
                              <m:t>𝑧</m:t>
                            </m:r>
                          </m:den>
                        </m:f>
                        <m:r>
                          <a:rPr lang="en-US" sz="2000" i="1">
                            <a:latin typeface="Cambria Math"/>
                          </a:rPr>
                          <m:t>𝑑𝑧</m:t>
                        </m:r>
                      </m:e>
                    </m:nary>
                  </m:oMath>
                </a14:m>
                <a:r>
                  <a:rPr lang="ru-RU" sz="2000" dirty="0"/>
                  <a:t>=</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2170853" y="2473413"/>
                <a:ext cx="5353226" cy="542777"/>
              </a:xfrm>
              <a:prstGeom prst="rect">
                <a:avLst/>
              </a:prstGeom>
              <a:blipFill rotWithShape="1">
                <a:blip r:embed="rId3"/>
                <a:stretch>
                  <a:fillRect b="-7865"/>
                </a:stretch>
              </a:blipFill>
            </p:spPr>
            <p:txBody>
              <a:bodyPr/>
              <a:lstStyle/>
              <a:p>
                <a:r>
                  <a:rPr lang="ru-RU">
                    <a:noFill/>
                  </a:rPr>
                  <a:t> </a:t>
                </a:r>
              </a:p>
            </p:txBody>
          </p:sp>
        </mc:Fallback>
      </mc:AlternateContent>
      <p:sp>
        <p:nvSpPr>
          <p:cNvPr id="5" name="Прямоугольник 4"/>
          <p:cNvSpPr/>
          <p:nvPr/>
        </p:nvSpPr>
        <p:spPr>
          <a:xfrm>
            <a:off x="1981202" y="133350"/>
            <a:ext cx="3585533" cy="369332"/>
          </a:xfrm>
          <a:prstGeom prst="rect">
            <a:avLst/>
          </a:prstGeom>
        </p:spPr>
        <p:txBody>
          <a:bodyPr wrap="none">
            <a:spAutoFit/>
          </a:bodyPr>
          <a:lstStyle/>
          <a:p>
            <a:r>
              <a:rPr lang="en-US" dirty="0"/>
              <a:t>Inversion of </a:t>
            </a:r>
            <a:r>
              <a:rPr lang="ru-RU" dirty="0"/>
              <a:t> </a:t>
            </a:r>
            <a:r>
              <a:rPr lang="en-US" dirty="0"/>
              <a:t>spectral measurements</a:t>
            </a:r>
            <a:endParaRPr lang="ru-RU" dirty="0"/>
          </a:p>
        </p:txBody>
      </p:sp>
      <mc:AlternateContent xmlns:mc="http://schemas.openxmlformats.org/markup-compatibility/2006" xmlns:a14="http://schemas.microsoft.com/office/drawing/2010/main">
        <mc:Choice Requires="a14">
          <p:sp>
            <p:nvSpPr>
              <p:cNvPr id="7" name="Прямоугольник 6"/>
              <p:cNvSpPr/>
              <p:nvPr/>
            </p:nvSpPr>
            <p:spPr>
              <a:xfrm>
                <a:off x="2514600" y="3321473"/>
                <a:ext cx="4572000" cy="912366"/>
              </a:xfrm>
              <a:prstGeom prst="rect">
                <a:avLst/>
              </a:prstGeom>
            </p:spPr>
            <p:txBody>
              <a:bodyPr>
                <a:spAutoFit/>
              </a:bodyPr>
              <a:lstStyle/>
              <a:p>
                <a:r>
                  <a:rPr lang="ru-RU" sz="2400" dirty="0"/>
                  <a:t>=С</a:t>
                </a:r>
                <a14:m>
                  <m:oMath xmlns:m="http://schemas.openxmlformats.org/officeDocument/2006/math">
                    <m:r>
                      <a:rPr lang="ru-RU" sz="2400" i="1">
                        <a:latin typeface="Cambria Math"/>
                      </a:rPr>
                      <m:t>+</m:t>
                    </m:r>
                    <m:nary>
                      <m:naryPr>
                        <m:limLoc m:val="subSup"/>
                        <m:ctrlPr>
                          <a:rPr lang="ru-RU" sz="2400" i="1">
                            <a:latin typeface="Cambria Math" panose="02040503050406030204" pitchFamily="18" charset="0"/>
                          </a:rPr>
                        </m:ctrlPr>
                      </m:naryPr>
                      <m:sub>
                        <m:r>
                          <a:rPr lang="ru-RU" sz="2400" i="1">
                            <a:latin typeface="Cambria Math"/>
                          </a:rPr>
                          <m:t>0</m:t>
                        </m:r>
                      </m:sub>
                      <m:sup>
                        <m:sSub>
                          <m:sSubPr>
                            <m:ctrlPr>
                              <a:rPr lang="ru-RU" sz="2400" i="1">
                                <a:latin typeface="Cambria Math" panose="02040503050406030204" pitchFamily="18" charset="0"/>
                              </a:rPr>
                            </m:ctrlPr>
                          </m:sSubPr>
                          <m:e>
                            <m:r>
                              <a:rPr lang="en-US" sz="2400" i="1">
                                <a:latin typeface="Cambria Math"/>
                              </a:rPr>
                              <m:t>𝑧</m:t>
                            </m:r>
                          </m:e>
                          <m:sub>
                            <m:r>
                              <a:rPr lang="en-US" sz="2400" i="1">
                                <a:latin typeface="Cambria Math"/>
                              </a:rPr>
                              <m:t>𝑡𝑜𝑝</m:t>
                            </m:r>
                          </m:sub>
                        </m:sSub>
                      </m:sup>
                      <m:e>
                        <m:f>
                          <m:fPr>
                            <m:ctrlPr>
                              <a:rPr lang="ru-RU" sz="2400" i="1" smtClean="0">
                                <a:solidFill>
                                  <a:srgbClr val="FF0000"/>
                                </a:solidFill>
                                <a:latin typeface="Cambria Math" panose="02040503050406030204" pitchFamily="18" charset="0"/>
                              </a:rPr>
                            </m:ctrlPr>
                          </m:fPr>
                          <m:num>
                            <m:sSub>
                              <m:sSubPr>
                                <m:ctrlPr>
                                  <a:rPr lang="ru-RU" sz="2400" i="1">
                                    <a:solidFill>
                                      <a:srgbClr val="FF0000"/>
                                    </a:solidFill>
                                    <a:latin typeface="Cambria Math" panose="02040503050406030204" pitchFamily="18" charset="0"/>
                                  </a:rPr>
                                </m:ctrlPr>
                              </m:sSubPr>
                              <m:e>
                                <m:r>
                                  <a:rPr lang="en-US" sz="2400" i="1">
                                    <a:solidFill>
                                      <a:srgbClr val="FF0000"/>
                                    </a:solidFill>
                                    <a:latin typeface="Cambria Math"/>
                                  </a:rPr>
                                  <m:t>𝜕</m:t>
                                </m:r>
                                <m:r>
                                  <a:rPr lang="en-US" sz="2400" i="1">
                                    <a:solidFill>
                                      <a:srgbClr val="FF0000"/>
                                    </a:solidFill>
                                    <a:latin typeface="Cambria Math"/>
                                  </a:rPr>
                                  <m:t>𝐵</m:t>
                                </m:r>
                              </m:e>
                              <m:sub>
                                <m:r>
                                  <a:rPr lang="en-US" sz="2400" i="1">
                                    <a:solidFill>
                                      <a:srgbClr val="FF0000"/>
                                    </a:solidFill>
                                    <a:latin typeface="Cambria Math"/>
                                  </a:rPr>
                                  <m:t>𝑣</m:t>
                                </m:r>
                              </m:sub>
                            </m:sSub>
                            <m:r>
                              <a:rPr lang="ru-RU" sz="2400" i="1">
                                <a:solidFill>
                                  <a:srgbClr val="FF0000"/>
                                </a:solidFill>
                                <a:latin typeface="Cambria Math"/>
                              </a:rPr>
                              <m:t>(</m:t>
                            </m:r>
                            <m:r>
                              <a:rPr lang="en-US" sz="2400" i="1">
                                <a:solidFill>
                                  <a:srgbClr val="FF0000"/>
                                </a:solidFill>
                                <a:latin typeface="Cambria Math"/>
                              </a:rPr>
                              <m:t>𝑇</m:t>
                            </m:r>
                            <m:r>
                              <a:rPr lang="ru-RU" sz="2400" i="1">
                                <a:solidFill>
                                  <a:srgbClr val="FF0000"/>
                                </a:solidFill>
                                <a:latin typeface="Cambria Math"/>
                              </a:rPr>
                              <m:t>(</m:t>
                            </m:r>
                            <m:r>
                              <a:rPr lang="en-US" sz="2400" i="1">
                                <a:solidFill>
                                  <a:srgbClr val="FF0000"/>
                                </a:solidFill>
                                <a:latin typeface="Cambria Math"/>
                              </a:rPr>
                              <m:t>𝑧</m:t>
                            </m:r>
                            <m:r>
                              <a:rPr lang="ru-RU" sz="2400" i="1">
                                <a:solidFill>
                                  <a:srgbClr val="FF0000"/>
                                </a:solidFill>
                                <a:latin typeface="Cambria Math"/>
                              </a:rPr>
                              <m:t>))</m:t>
                            </m:r>
                          </m:num>
                          <m:den>
                            <m:r>
                              <a:rPr lang="en-US" sz="2400" i="1">
                                <a:solidFill>
                                  <a:srgbClr val="FF0000"/>
                                </a:solidFill>
                                <a:latin typeface="Cambria Math"/>
                              </a:rPr>
                              <m:t>𝜕</m:t>
                            </m:r>
                            <m:r>
                              <a:rPr lang="en-US" sz="2400" i="1">
                                <a:solidFill>
                                  <a:srgbClr val="FF0000"/>
                                </a:solidFill>
                                <a:latin typeface="Cambria Math"/>
                              </a:rPr>
                              <m:t>𝑧</m:t>
                            </m:r>
                          </m:den>
                        </m:f>
                        <m:sSub>
                          <m:sSubPr>
                            <m:ctrlPr>
                              <a:rPr lang="ru-RU" sz="2400" i="1">
                                <a:latin typeface="Cambria Math" panose="02040503050406030204" pitchFamily="18" charset="0"/>
                              </a:rPr>
                            </m:ctrlPr>
                          </m:sSubPr>
                          <m:e>
                            <m:r>
                              <a:rPr lang="en-US" sz="2400" i="1">
                                <a:latin typeface="Cambria Math"/>
                              </a:rPr>
                              <m:t>𝑃</m:t>
                            </m:r>
                          </m:e>
                          <m:sub>
                            <m:r>
                              <a:rPr lang="en-US" sz="2400" i="1">
                                <a:latin typeface="Cambria Math"/>
                              </a:rPr>
                              <m:t>𝑣</m:t>
                            </m:r>
                          </m:sub>
                        </m:sSub>
                        <m:r>
                          <a:rPr lang="ru-RU" sz="2400" i="1">
                            <a:latin typeface="Cambria Math"/>
                          </a:rPr>
                          <m:t>(</m:t>
                        </m:r>
                        <m:r>
                          <a:rPr lang="en-US" sz="2400" i="1">
                            <a:latin typeface="Cambria Math"/>
                          </a:rPr>
                          <m:t>𝑧</m:t>
                        </m:r>
                        <m:r>
                          <a:rPr lang="ru-RU" sz="2400" i="1">
                            <a:latin typeface="Cambria Math"/>
                          </a:rPr>
                          <m:t>)</m:t>
                        </m:r>
                        <m:r>
                          <a:rPr lang="en-US" sz="2400" i="1">
                            <a:latin typeface="Cambria Math"/>
                          </a:rPr>
                          <m:t>𝑑𝑧</m:t>
                        </m:r>
                      </m:e>
                    </m:nary>
                  </m:oMath>
                </a14:m>
                <a:endParaRPr lang="ru-RU" sz="2400" dirty="0"/>
              </a:p>
              <a:p>
                <a:r>
                  <a:rPr lang="ru-RU" dirty="0"/>
                  <a:t> </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2514600" y="3321473"/>
                <a:ext cx="4572000" cy="912366"/>
              </a:xfrm>
              <a:prstGeom prst="rect">
                <a:avLst/>
              </a:prstGeom>
              <a:blipFill rotWithShape="1">
                <a:blip r:embed="rId4"/>
                <a:stretch>
                  <a:fillRect l="-2133"/>
                </a:stretch>
              </a:blipFill>
            </p:spPr>
            <p:txBody>
              <a:bodyPr/>
              <a:lstStyle/>
              <a:p>
                <a:r>
                  <a:rPr lang="ru-RU">
                    <a:noFill/>
                  </a:rPr>
                  <a:t> </a:t>
                </a:r>
              </a:p>
            </p:txBody>
          </p:sp>
        </mc:Fallback>
      </mc:AlternateContent>
    </p:spTree>
    <p:extLst>
      <p:ext uri="{BB962C8B-B14F-4D97-AF65-F5344CB8AC3E}">
        <p14:creationId xmlns:p14="http://schemas.microsoft.com/office/powerpoint/2010/main" val="591922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975" y="3187884"/>
            <a:ext cx="6347572" cy="400110"/>
          </a:xfrm>
          <a:prstGeom prst="rect">
            <a:avLst/>
          </a:prstGeom>
          <a:noFill/>
        </p:spPr>
        <p:txBody>
          <a:bodyPr wrap="none" rtlCol="0">
            <a:spAutoFit/>
          </a:bodyPr>
          <a:lstStyle/>
          <a:p>
            <a:pPr algn="ctr"/>
            <a:r>
              <a:rPr lang="en-US" sz="2000" b="1" dirty="0">
                <a:solidFill>
                  <a:srgbClr val="FF0000"/>
                </a:solidFill>
              </a:rPr>
              <a:t>Principle Components Analysis + Artificial Neural Network</a:t>
            </a:r>
            <a:endParaRPr lang="ru-RU" sz="2000" b="1" dirty="0">
              <a:solidFill>
                <a:srgbClr val="FF0000"/>
              </a:solidFill>
            </a:endParaRPr>
          </a:p>
        </p:txBody>
      </p:sp>
      <p:sp>
        <p:nvSpPr>
          <p:cNvPr id="9" name="TextBox 8"/>
          <p:cNvSpPr txBox="1"/>
          <p:nvPr/>
        </p:nvSpPr>
        <p:spPr>
          <a:xfrm>
            <a:off x="2123743" y="699564"/>
            <a:ext cx="3368037" cy="461665"/>
          </a:xfrm>
          <a:prstGeom prst="rect">
            <a:avLst/>
          </a:prstGeom>
          <a:noFill/>
        </p:spPr>
        <p:txBody>
          <a:bodyPr wrap="none" rtlCol="0">
            <a:spAutoFit/>
          </a:bodyPr>
          <a:lstStyle/>
          <a:p>
            <a:pPr algn="ctr"/>
            <a:r>
              <a:rPr lang="en-US" sz="2400" b="1" dirty="0">
                <a:solidFill>
                  <a:srgbClr val="FF0000"/>
                </a:solidFill>
              </a:rPr>
              <a:t>Artificial Neural Network</a:t>
            </a:r>
            <a:endParaRPr lang="ru-RU" sz="2400" b="1" dirty="0">
              <a:solidFill>
                <a:srgbClr val="FF0000"/>
              </a:solidFill>
            </a:endParaRPr>
          </a:p>
        </p:txBody>
      </p:sp>
      <mc:AlternateContent xmlns:mc="http://schemas.openxmlformats.org/markup-compatibility/2006" xmlns:a14="http://schemas.microsoft.com/office/drawing/2010/main">
        <mc:Choice Requires="a14">
          <p:sp>
            <p:nvSpPr>
              <p:cNvPr id="6" name="Прямоугольник 5"/>
              <p:cNvSpPr/>
              <p:nvPr/>
            </p:nvSpPr>
            <p:spPr>
              <a:xfrm>
                <a:off x="449168" y="1235285"/>
                <a:ext cx="8011264" cy="460832"/>
              </a:xfrm>
              <a:prstGeom prst="rect">
                <a:avLst/>
              </a:prstGeom>
            </p:spPr>
            <p:txBody>
              <a:bodyPr wrap="square">
                <a:spAutoFit/>
              </a:bodyPr>
              <a:lstStyle/>
              <a:p>
                <a14:m>
                  <m:oMath xmlns:m="http://schemas.openxmlformats.org/officeDocument/2006/math">
                    <m:sSub>
                      <m:sSubPr>
                        <m:ctrlPr>
                          <a:rPr lang="ru-RU" sz="1600" i="1">
                            <a:latin typeface="Cambria Math" panose="02040503050406030204" pitchFamily="18" charset="0"/>
                          </a:rPr>
                        </m:ctrlPr>
                      </m:sSubPr>
                      <m:e>
                        <m:r>
                          <a:rPr lang="ru-RU" sz="1600" i="1">
                            <a:latin typeface="Cambria Math"/>
                          </a:rPr>
                          <m:t>𝑦</m:t>
                        </m:r>
                      </m:e>
                      <m:sub>
                        <m:sSub>
                          <m:sSubPr>
                            <m:ctrlPr>
                              <a:rPr lang="ru-RU" sz="1600" i="1">
                                <a:latin typeface="Cambria Math" panose="02040503050406030204" pitchFamily="18" charset="0"/>
                              </a:rPr>
                            </m:ctrlPr>
                          </m:sSubPr>
                          <m:e>
                            <m:r>
                              <a:rPr lang="ru-RU" sz="1600" i="1">
                                <a:latin typeface="Cambria Math"/>
                              </a:rPr>
                              <m:t>𝑖</m:t>
                            </m:r>
                          </m:e>
                          <m:sub>
                            <m:r>
                              <a:rPr lang="ru-RU" sz="1600" i="1">
                                <a:latin typeface="Cambria Math"/>
                              </a:rPr>
                              <m:t>𝑦</m:t>
                            </m:r>
                          </m:sub>
                        </m:sSub>
                      </m:sub>
                    </m:sSub>
                    <m:d>
                      <m:dPr>
                        <m:ctrlPr>
                          <a:rPr lang="ru-RU" sz="1600" i="1">
                            <a:latin typeface="Cambria Math" panose="02040503050406030204" pitchFamily="18" charset="0"/>
                          </a:rPr>
                        </m:ctrlPr>
                      </m:dPr>
                      <m:e>
                        <m:acc>
                          <m:accPr>
                            <m:chr m:val="⃗"/>
                            <m:ctrlPr>
                              <a:rPr lang="ru-RU" sz="1600" i="1">
                                <a:latin typeface="Cambria Math" panose="02040503050406030204" pitchFamily="18" charset="0"/>
                              </a:rPr>
                            </m:ctrlPr>
                          </m:accPr>
                          <m:e>
                            <m:r>
                              <a:rPr lang="ru-RU" sz="1600" i="1">
                                <a:latin typeface="Cambria Math"/>
                              </a:rPr>
                              <m:t>𝑥</m:t>
                            </m:r>
                          </m:e>
                        </m:acc>
                      </m:e>
                    </m:d>
                    <m:r>
                      <a:rPr lang="ru-RU" sz="1600" i="1">
                        <a:latin typeface="Cambria Math"/>
                      </a:rPr>
                      <m:t>=</m:t>
                    </m:r>
                    <m:r>
                      <a:rPr lang="en-US" sz="1600" i="1">
                        <a:latin typeface="Cambria Math"/>
                      </a:rPr>
                      <m:t>𝑓</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en-US" sz="1600" i="1">
                                <a:latin typeface="Cambria Math"/>
                              </a:rPr>
                              <m:t>𝑏</m:t>
                            </m:r>
                            <m:r>
                              <a:rPr lang="ru-RU" sz="1600" i="1">
                                <a:latin typeface="Cambria Math"/>
                              </a:rPr>
                              <m:t>2</m:t>
                            </m:r>
                          </m:e>
                          <m:sub>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𝑦</m:t>
                                </m:r>
                              </m:sub>
                            </m:sSub>
                          </m:sub>
                        </m:sSub>
                        <m:r>
                          <a:rPr lang="ru-RU" sz="1600" i="1">
                            <a:latin typeface="Cambria Math"/>
                          </a:rPr>
                          <m:t>+</m:t>
                        </m:r>
                        <m:nary>
                          <m:naryPr>
                            <m:chr m:val="∑"/>
                            <m:limLoc m:val="undOvr"/>
                            <m:ctrlPr>
                              <a:rPr lang="ru-RU" sz="1600" i="1">
                                <a:latin typeface="Cambria Math" panose="02040503050406030204" pitchFamily="18" charset="0"/>
                              </a:rPr>
                            </m:ctrlPr>
                          </m:naryPr>
                          <m:sub>
                            <m:sSub>
                              <m:sSubPr>
                                <m:ctrlPr>
                                  <a:rPr lang="ru-RU" sz="1600" i="1">
                                    <a:latin typeface="Cambria Math" panose="02040503050406030204" pitchFamily="18" charset="0"/>
                                  </a:rPr>
                                </m:ctrlPr>
                              </m:sSubPr>
                              <m:e>
                                <m:r>
                                  <a:rPr lang="en-US" sz="1600" i="1">
                                    <a:latin typeface="Cambria Math"/>
                                  </a:rPr>
                                  <m:t>𝑖</m:t>
                                </m:r>
                              </m:e>
                              <m:sub>
                                <m:r>
                                  <a:rPr lang="ru-RU" sz="1600" i="1">
                                    <a:latin typeface="Cambria Math"/>
                                  </a:rPr>
                                  <m:t>h</m:t>
                                </m:r>
                              </m:sub>
                            </m:sSub>
                            <m:r>
                              <a:rPr lang="ru-RU" sz="1600" i="1">
                                <a:latin typeface="Cambria Math"/>
                              </a:rPr>
                              <m:t>=1</m:t>
                            </m:r>
                          </m:sub>
                          <m:sup>
                            <m:sSub>
                              <m:sSubPr>
                                <m:ctrlPr>
                                  <a:rPr lang="ru-RU" sz="1600" i="1">
                                    <a:latin typeface="Cambria Math" panose="02040503050406030204" pitchFamily="18" charset="0"/>
                                  </a:rPr>
                                </m:ctrlPr>
                              </m:sSubPr>
                              <m:e>
                                <m:r>
                                  <a:rPr lang="en-US" sz="1600" i="1">
                                    <a:latin typeface="Cambria Math"/>
                                  </a:rPr>
                                  <m:t>𝑛</m:t>
                                </m:r>
                              </m:e>
                              <m:sub>
                                <m:r>
                                  <a:rPr lang="ru-RU" sz="1600" i="1">
                                    <a:latin typeface="Cambria Math"/>
                                  </a:rPr>
                                  <m:t>h</m:t>
                                </m:r>
                              </m:sub>
                            </m:sSub>
                          </m:sup>
                          <m:e>
                            <m:sSub>
                              <m:sSubPr>
                                <m:ctrlPr>
                                  <a:rPr lang="ru-RU" sz="1600" i="1">
                                    <a:latin typeface="Cambria Math" panose="02040503050406030204" pitchFamily="18" charset="0"/>
                                  </a:rPr>
                                </m:ctrlPr>
                              </m:sSubPr>
                              <m:e>
                                <m:r>
                                  <a:rPr lang="en-US" sz="1600" i="1">
                                    <a:latin typeface="Cambria Math"/>
                                  </a:rPr>
                                  <m:t>𝑤</m:t>
                                </m:r>
                                <m:r>
                                  <a:rPr lang="ru-RU" sz="1600" i="1">
                                    <a:latin typeface="Cambria Math"/>
                                  </a:rPr>
                                  <m:t>2</m:t>
                                </m:r>
                              </m:e>
                              <m:sub>
                                <m:sSub>
                                  <m:sSubPr>
                                    <m:ctrlPr>
                                      <a:rPr lang="ru-RU" sz="1600" i="1">
                                        <a:latin typeface="Cambria Math" panose="02040503050406030204" pitchFamily="18" charset="0"/>
                                      </a:rPr>
                                    </m:ctrlPr>
                                  </m:sSubPr>
                                  <m:e>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𝑦</m:t>
                                        </m:r>
                                      </m:sub>
                                    </m:sSub>
                                    <m:r>
                                      <a:rPr lang="ru-RU" sz="1600" i="1">
                                        <a:latin typeface="Cambria Math"/>
                                      </a:rPr>
                                      <m:t>,</m:t>
                                    </m:r>
                                    <m:r>
                                      <a:rPr lang="en-US" sz="1600" i="1">
                                        <a:latin typeface="Cambria Math"/>
                                      </a:rPr>
                                      <m:t>𝑖</m:t>
                                    </m:r>
                                  </m:e>
                                  <m:sub>
                                    <m:r>
                                      <a:rPr lang="en-US" sz="1600" i="1">
                                        <a:latin typeface="Cambria Math"/>
                                      </a:rPr>
                                      <m:t>𝑛</m:t>
                                    </m:r>
                                  </m:sub>
                                </m:sSub>
                              </m:sub>
                            </m:sSub>
                            <m:r>
                              <a:rPr lang="ru-RU" sz="1600" i="1">
                                <a:latin typeface="Cambria Math"/>
                              </a:rPr>
                              <m:t>×</m:t>
                            </m:r>
                            <m:r>
                              <a:rPr lang="en-US" sz="1600" i="1">
                                <a:latin typeface="Cambria Math"/>
                              </a:rPr>
                              <m:t>𝑓</m:t>
                            </m:r>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en-US" sz="1600" i="1">
                                        <a:latin typeface="Cambria Math"/>
                                      </a:rPr>
                                      <m:t>𝑏</m:t>
                                    </m:r>
                                    <m:r>
                                      <a:rPr lang="ru-RU" sz="1600" i="1">
                                        <a:latin typeface="Cambria Math"/>
                                      </a:rPr>
                                      <m:t>1</m:t>
                                    </m:r>
                                  </m:e>
                                  <m:sub>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𝑛</m:t>
                                        </m:r>
                                      </m:sub>
                                    </m:sSub>
                                  </m:sub>
                                </m:sSub>
                                <m:r>
                                  <a:rPr lang="ru-RU" sz="1600" i="1">
                                    <a:latin typeface="Cambria Math"/>
                                  </a:rPr>
                                  <m:t>+</m:t>
                                </m:r>
                                <m:nary>
                                  <m:naryPr>
                                    <m:chr m:val="∑"/>
                                    <m:limLoc m:val="undOvr"/>
                                    <m:ctrlPr>
                                      <a:rPr lang="ru-RU" sz="1600" i="1">
                                        <a:latin typeface="Cambria Math" panose="02040503050406030204" pitchFamily="18" charset="0"/>
                                      </a:rPr>
                                    </m:ctrlPr>
                                  </m:naryPr>
                                  <m:sub>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𝑥</m:t>
                                        </m:r>
                                      </m:sub>
                                    </m:sSub>
                                    <m:r>
                                      <a:rPr lang="ru-RU" sz="1600" i="1">
                                        <a:latin typeface="Cambria Math"/>
                                      </a:rPr>
                                      <m:t>=1</m:t>
                                    </m:r>
                                  </m:sub>
                                  <m:sup>
                                    <m:r>
                                      <a:rPr lang="en-US" sz="1600" i="1">
                                        <a:latin typeface="Cambria Math"/>
                                      </a:rPr>
                                      <m:t>𝑛𝑥</m:t>
                                    </m:r>
                                  </m:sup>
                                  <m:e>
                                    <m:sSub>
                                      <m:sSubPr>
                                        <m:ctrlPr>
                                          <a:rPr lang="ru-RU" sz="1600" i="1">
                                            <a:latin typeface="Cambria Math" panose="02040503050406030204" pitchFamily="18" charset="0"/>
                                          </a:rPr>
                                        </m:ctrlPr>
                                      </m:sSubPr>
                                      <m:e>
                                        <m:r>
                                          <a:rPr lang="en-US" sz="1600" i="1">
                                            <a:latin typeface="Cambria Math"/>
                                          </a:rPr>
                                          <m:t>𝑤</m:t>
                                        </m:r>
                                        <m:r>
                                          <a:rPr lang="ru-RU" sz="1600" i="1">
                                            <a:latin typeface="Cambria Math"/>
                                          </a:rPr>
                                          <m:t>1</m:t>
                                        </m:r>
                                      </m:e>
                                      <m:sub>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𝑛</m:t>
                                            </m:r>
                                          </m:sub>
                                        </m:sSub>
                                        <m:r>
                                          <a:rPr lang="ru-RU" sz="1600" i="1">
                                            <a:latin typeface="Cambria Math"/>
                                          </a:rPr>
                                          <m:t>,</m:t>
                                        </m:r>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𝑥</m:t>
                                            </m:r>
                                          </m:sub>
                                        </m:sSub>
                                      </m:sub>
                                    </m:sSub>
                                    <m:r>
                                      <a:rPr lang="ru-RU" sz="1600" i="1">
                                        <a:latin typeface="Cambria Math"/>
                                      </a:rPr>
                                      <m:t>×</m:t>
                                    </m:r>
                                    <m:sSub>
                                      <m:sSubPr>
                                        <m:ctrlPr>
                                          <a:rPr lang="ru-RU" sz="1600" i="1">
                                            <a:latin typeface="Cambria Math" panose="02040503050406030204" pitchFamily="18" charset="0"/>
                                          </a:rPr>
                                        </m:ctrlPr>
                                      </m:sSubPr>
                                      <m:e>
                                        <m:r>
                                          <a:rPr lang="en-US" sz="1600" i="1">
                                            <a:latin typeface="Cambria Math"/>
                                          </a:rPr>
                                          <m:t>𝑥</m:t>
                                        </m:r>
                                      </m:e>
                                      <m:sub>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𝑥</m:t>
                                            </m:r>
                                          </m:sub>
                                        </m:sSub>
                                      </m:sub>
                                    </m:sSub>
                                  </m:e>
                                </m:nary>
                              </m:e>
                            </m:d>
                          </m:e>
                        </m:nary>
                      </m:e>
                    </m:d>
                  </m:oMath>
                </a14:m>
                <a:r>
                  <a:rPr lang="en-US" sz="1600" dirty="0"/>
                  <a:t>		1</a:t>
                </a:r>
                <a:endParaRPr lang="ru-RU" sz="1600"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449168" y="1235285"/>
                <a:ext cx="8011264" cy="460832"/>
              </a:xfrm>
              <a:prstGeom prst="rect">
                <a:avLst/>
              </a:prstGeom>
              <a:blipFill rotWithShape="1">
                <a:blip r:embed="rId4"/>
                <a:stretch>
                  <a:fillRect t="-66667" b="-114667"/>
                </a:stretch>
              </a:blipFill>
            </p:spPr>
            <p:txBody>
              <a:bodyPr/>
              <a:lstStyle/>
              <a:p>
                <a:r>
                  <a:rPr lang="ru-RU">
                    <a:noFill/>
                  </a:rPr>
                  <a:t> </a:t>
                </a:r>
              </a:p>
            </p:txBody>
          </p:sp>
        </mc:Fallback>
      </mc:AlternateContent>
      <p:sp>
        <p:nvSpPr>
          <p:cNvPr id="11" name="TextBox 10"/>
          <p:cNvSpPr txBox="1"/>
          <p:nvPr/>
        </p:nvSpPr>
        <p:spPr>
          <a:xfrm>
            <a:off x="467544" y="1866999"/>
            <a:ext cx="5878404" cy="400110"/>
          </a:xfrm>
          <a:prstGeom prst="rect">
            <a:avLst/>
          </a:prstGeom>
          <a:noFill/>
        </p:spPr>
        <p:txBody>
          <a:bodyPr wrap="none" rtlCol="0">
            <a:spAutoFit/>
          </a:bodyPr>
          <a:lstStyle/>
          <a:p>
            <a:r>
              <a:rPr lang="en-US" sz="2000" b="1" dirty="0">
                <a:solidFill>
                  <a:srgbClr val="FF0000"/>
                </a:solidFill>
              </a:rPr>
              <a:t>cost function</a:t>
            </a:r>
            <a:r>
              <a:rPr lang="en-US" sz="2000" b="1" dirty="0">
                <a:solidFill>
                  <a:schemeClr val="tx2">
                    <a:lumMod val="60000"/>
                    <a:lumOff val="40000"/>
                  </a:schemeClr>
                </a:solidFill>
              </a:rPr>
              <a:t> - Minimizing of output parameter errors</a:t>
            </a:r>
            <a:endParaRPr lang="ru-RU" sz="2000" b="1" dirty="0">
              <a:solidFill>
                <a:srgbClr val="FF0000"/>
              </a:solidFill>
            </a:endParaRPr>
          </a:p>
        </p:txBody>
      </p:sp>
      <mc:AlternateContent xmlns:mc="http://schemas.openxmlformats.org/markup-compatibility/2006" xmlns:a14="http://schemas.microsoft.com/office/drawing/2010/main">
        <mc:Choice Requires="a14">
          <p:sp>
            <p:nvSpPr>
              <p:cNvPr id="10" name="Прямоугольник 9"/>
              <p:cNvSpPr/>
              <p:nvPr/>
            </p:nvSpPr>
            <p:spPr>
              <a:xfrm>
                <a:off x="467544" y="2267131"/>
                <a:ext cx="8280920" cy="521425"/>
              </a:xfrm>
              <a:prstGeom prst="rect">
                <a:avLst/>
              </a:prstGeom>
            </p:spPr>
            <p:txBody>
              <a:bodyPr wrap="square">
                <a:spAutoFit/>
              </a:bodyPr>
              <a:lstStyle/>
              <a:p>
                <a14:m>
                  <m:oMath xmlns:m="http://schemas.openxmlformats.org/officeDocument/2006/math">
                    <m:r>
                      <a:rPr lang="ru-RU" sz="1600" i="1">
                        <a:latin typeface="Cambria Math"/>
                      </a:rPr>
                      <m:t>𝐿</m:t>
                    </m:r>
                    <m:d>
                      <m:dPr>
                        <m:ctrlPr>
                          <a:rPr lang="ru-RU" sz="1600" i="1">
                            <a:latin typeface="Cambria Math" panose="02040503050406030204" pitchFamily="18" charset="0"/>
                          </a:rPr>
                        </m:ctrlPr>
                      </m:dPr>
                      <m:e>
                        <m:acc>
                          <m:accPr>
                            <m:chr m:val="⃗"/>
                            <m:ctrlPr>
                              <a:rPr lang="ru-RU" sz="1600" i="1">
                                <a:latin typeface="Cambria Math" panose="02040503050406030204" pitchFamily="18" charset="0"/>
                              </a:rPr>
                            </m:ctrlPr>
                          </m:accPr>
                          <m:e>
                            <m:r>
                              <a:rPr lang="ru-RU" sz="1600" i="1">
                                <a:latin typeface="Cambria Math"/>
                              </a:rPr>
                              <m:t>𝑏</m:t>
                            </m:r>
                            <m:r>
                              <a:rPr lang="ru-RU" sz="1600" i="1">
                                <a:latin typeface="Cambria Math"/>
                              </a:rPr>
                              <m:t>1</m:t>
                            </m:r>
                          </m:e>
                        </m:acc>
                        <m:r>
                          <a:rPr lang="ru-RU" sz="1600" i="1">
                            <a:latin typeface="Cambria Math"/>
                          </a:rPr>
                          <m:t>,</m:t>
                        </m:r>
                        <m:acc>
                          <m:accPr>
                            <m:chr m:val="⃗"/>
                            <m:ctrlPr>
                              <a:rPr lang="ru-RU" sz="1600" i="1">
                                <a:latin typeface="Cambria Math" panose="02040503050406030204" pitchFamily="18" charset="0"/>
                              </a:rPr>
                            </m:ctrlPr>
                          </m:accPr>
                          <m:e>
                            <m:r>
                              <a:rPr lang="ru-RU" sz="1600" i="1">
                                <a:latin typeface="Cambria Math"/>
                              </a:rPr>
                              <m:t>𝑏</m:t>
                            </m:r>
                            <m:r>
                              <a:rPr lang="ru-RU" sz="1600" i="1">
                                <a:latin typeface="Cambria Math"/>
                              </a:rPr>
                              <m:t>2</m:t>
                            </m:r>
                          </m:e>
                        </m:acc>
                        <m:r>
                          <a:rPr lang="ru-RU" sz="1600" i="1">
                            <a:latin typeface="Cambria Math"/>
                          </a:rPr>
                          <m:t>,</m:t>
                        </m:r>
                        <m:acc>
                          <m:accPr>
                            <m:chr m:val="⃗"/>
                            <m:ctrlPr>
                              <a:rPr lang="ru-RU" sz="1600" i="1">
                                <a:latin typeface="Cambria Math" panose="02040503050406030204" pitchFamily="18" charset="0"/>
                              </a:rPr>
                            </m:ctrlPr>
                          </m:accPr>
                          <m:e>
                            <m:r>
                              <a:rPr lang="ru-RU" sz="1600" i="1">
                                <a:latin typeface="Cambria Math"/>
                              </a:rPr>
                              <m:t>𝑤</m:t>
                            </m:r>
                            <m:r>
                              <a:rPr lang="ru-RU" sz="1600" i="1">
                                <a:latin typeface="Cambria Math"/>
                              </a:rPr>
                              <m:t>1</m:t>
                            </m:r>
                          </m:e>
                        </m:acc>
                        <m:r>
                          <a:rPr lang="ru-RU" sz="1600" i="1">
                            <a:latin typeface="Cambria Math"/>
                          </a:rPr>
                          <m:t>,</m:t>
                        </m:r>
                        <m:acc>
                          <m:accPr>
                            <m:chr m:val="⃗"/>
                            <m:ctrlPr>
                              <a:rPr lang="ru-RU" sz="1600" i="1">
                                <a:latin typeface="Cambria Math" panose="02040503050406030204" pitchFamily="18" charset="0"/>
                              </a:rPr>
                            </m:ctrlPr>
                          </m:accPr>
                          <m:e>
                            <m:r>
                              <a:rPr lang="ru-RU" sz="1600" i="1">
                                <a:latin typeface="Cambria Math"/>
                              </a:rPr>
                              <m:t>𝑤</m:t>
                            </m:r>
                            <m:r>
                              <a:rPr lang="ru-RU" sz="1600" i="1">
                                <a:latin typeface="Cambria Math"/>
                              </a:rPr>
                              <m:t>2</m:t>
                            </m:r>
                          </m:e>
                        </m:acc>
                      </m:e>
                    </m:d>
                    <m:r>
                      <a:rPr lang="ru-RU" sz="1600" i="1">
                        <a:latin typeface="Cambria Math"/>
                      </a:rPr>
                      <m:t>=</m:t>
                    </m:r>
                    <m:nary>
                      <m:naryPr>
                        <m:chr m:val="∑"/>
                        <m:limLoc m:val="undOvr"/>
                        <m:ctrlPr>
                          <a:rPr lang="ru-RU" sz="1600" i="1">
                            <a:latin typeface="Cambria Math" panose="02040503050406030204" pitchFamily="18" charset="0"/>
                          </a:rPr>
                        </m:ctrlPr>
                      </m:naryPr>
                      <m:sub>
                        <m:sSub>
                          <m:sSubPr>
                            <m:ctrlPr>
                              <a:rPr lang="ru-RU" sz="1600" i="1">
                                <a:latin typeface="Cambria Math" panose="02040503050406030204" pitchFamily="18" charset="0"/>
                              </a:rPr>
                            </m:ctrlPr>
                          </m:sSubPr>
                          <m:e>
                            <m:r>
                              <a:rPr lang="ru-RU" sz="1600" i="1">
                                <a:latin typeface="Cambria Math"/>
                              </a:rPr>
                              <m:t>𝑖</m:t>
                            </m:r>
                          </m:e>
                          <m:sub>
                            <m:r>
                              <a:rPr lang="ru-RU" sz="1600" i="1">
                                <a:latin typeface="Cambria Math"/>
                              </a:rPr>
                              <m:t>𝑠</m:t>
                            </m:r>
                          </m:sub>
                        </m:sSub>
                        <m:r>
                          <a:rPr lang="ru-RU" sz="1600" i="1">
                            <a:latin typeface="Cambria Math"/>
                          </a:rPr>
                          <m:t>=1</m:t>
                        </m:r>
                      </m:sub>
                      <m:sup>
                        <m:r>
                          <a:rPr lang="ru-RU" sz="1600" i="1">
                            <a:latin typeface="Cambria Math"/>
                          </a:rPr>
                          <m:t>𝑛𝑠</m:t>
                        </m:r>
                      </m:sup>
                      <m:e>
                        <m:nary>
                          <m:naryPr>
                            <m:chr m:val="∑"/>
                            <m:limLoc m:val="undOvr"/>
                            <m:ctrlPr>
                              <a:rPr lang="ru-RU" sz="1600" i="1">
                                <a:latin typeface="Cambria Math" panose="02040503050406030204" pitchFamily="18" charset="0"/>
                              </a:rPr>
                            </m:ctrlPr>
                          </m:naryPr>
                          <m:sub>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𝑦</m:t>
                                </m:r>
                              </m:sub>
                            </m:sSub>
                            <m:r>
                              <a:rPr lang="ru-RU" sz="1600" i="1">
                                <a:latin typeface="Cambria Math"/>
                              </a:rPr>
                              <m:t>=1</m:t>
                            </m:r>
                          </m:sub>
                          <m:sup>
                            <m:r>
                              <a:rPr lang="ru-RU" sz="1600" i="1">
                                <a:latin typeface="Cambria Math"/>
                              </a:rPr>
                              <m:t>𝑛𝑦</m:t>
                            </m:r>
                          </m:sup>
                          <m:e>
                            <m:sSup>
                              <m:sSupPr>
                                <m:ctrlPr>
                                  <a:rPr lang="ru-RU" sz="1600" i="1">
                                    <a:latin typeface="Cambria Math" panose="02040503050406030204" pitchFamily="18" charset="0"/>
                                  </a:rPr>
                                </m:ctrlPr>
                              </m:sSupPr>
                              <m:e>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r>
                                          <a:rPr lang="ru-RU" sz="1600" i="1">
                                            <a:latin typeface="Cambria Math"/>
                                          </a:rPr>
                                          <m:t>𝑦</m:t>
                                        </m:r>
                                      </m:e>
                                      <m:sub>
                                        <m:sSub>
                                          <m:sSubPr>
                                            <m:ctrlPr>
                                              <a:rPr lang="ru-RU" sz="1600" i="1">
                                                <a:latin typeface="Cambria Math" panose="02040503050406030204" pitchFamily="18" charset="0"/>
                                              </a:rPr>
                                            </m:ctrlPr>
                                          </m:sSubPr>
                                          <m:e>
                                            <m:r>
                                              <a:rPr lang="ru-RU" sz="1600" i="1">
                                                <a:latin typeface="Cambria Math"/>
                                              </a:rPr>
                                              <m:t>𝑖</m:t>
                                            </m:r>
                                          </m:e>
                                          <m:sub>
                                            <m:r>
                                              <a:rPr lang="ru-RU" sz="1600" i="1">
                                                <a:latin typeface="Cambria Math"/>
                                              </a:rPr>
                                              <m:t>𝑦</m:t>
                                            </m:r>
                                          </m:sub>
                                        </m:sSub>
                                      </m:sub>
                                    </m:sSub>
                                    <m:d>
                                      <m:dPr>
                                        <m:ctrlPr>
                                          <a:rPr lang="ru-RU" sz="1600" i="1">
                                            <a:latin typeface="Cambria Math" panose="02040503050406030204" pitchFamily="18" charset="0"/>
                                          </a:rPr>
                                        </m:ctrlPr>
                                      </m:dPr>
                                      <m:e>
                                        <m:sSub>
                                          <m:sSubPr>
                                            <m:ctrlPr>
                                              <a:rPr lang="ru-RU" sz="1600" i="1">
                                                <a:latin typeface="Cambria Math" panose="02040503050406030204" pitchFamily="18" charset="0"/>
                                              </a:rPr>
                                            </m:ctrlPr>
                                          </m:sSubPr>
                                          <m:e>
                                            <m:acc>
                                              <m:accPr>
                                                <m:chr m:val="⃗"/>
                                                <m:ctrlPr>
                                                  <a:rPr lang="ru-RU" sz="1600" i="1">
                                                    <a:latin typeface="Cambria Math" panose="02040503050406030204" pitchFamily="18" charset="0"/>
                                                  </a:rPr>
                                                </m:ctrlPr>
                                              </m:accPr>
                                              <m:e>
                                                <m:r>
                                                  <a:rPr lang="en-US" sz="1600" i="1">
                                                    <a:latin typeface="Cambria Math"/>
                                                  </a:rPr>
                                                  <m:t>𝑥</m:t>
                                                </m:r>
                                              </m:e>
                                            </m:acc>
                                          </m:e>
                                          <m:sub>
                                            <m:sSub>
                                              <m:sSubPr>
                                                <m:ctrlPr>
                                                  <a:rPr lang="ru-RU" sz="1600" i="1">
                                                    <a:latin typeface="Cambria Math" panose="02040503050406030204" pitchFamily="18" charset="0"/>
                                                  </a:rPr>
                                                </m:ctrlPr>
                                              </m:sSubPr>
                                              <m:e>
                                                <m:r>
                                                  <a:rPr lang="ru-RU" sz="1600" i="1">
                                                    <a:latin typeface="Cambria Math"/>
                                                  </a:rPr>
                                                  <m:t>𝑖</m:t>
                                                </m:r>
                                              </m:e>
                                              <m:sub>
                                                <m:r>
                                                  <a:rPr lang="ru-RU" sz="1600" i="1">
                                                    <a:latin typeface="Cambria Math"/>
                                                  </a:rPr>
                                                  <m:t>𝑠</m:t>
                                                </m:r>
                                              </m:sub>
                                            </m:sSub>
                                          </m:sub>
                                        </m:sSub>
                                      </m:e>
                                    </m:d>
                                    <m:r>
                                      <a:rPr lang="ru-RU" sz="1600" i="1">
                                        <a:latin typeface="Cambria Math"/>
                                      </a:rPr>
                                      <m:t>−</m:t>
                                    </m:r>
                                    <m:sSubSup>
                                      <m:sSubSupPr>
                                        <m:ctrlPr>
                                          <a:rPr lang="ru-RU" sz="1600" i="1">
                                            <a:latin typeface="Cambria Math" panose="02040503050406030204" pitchFamily="18" charset="0"/>
                                          </a:rPr>
                                        </m:ctrlPr>
                                      </m:sSubSupPr>
                                      <m:e>
                                        <m:r>
                                          <a:rPr lang="en-US" sz="1600" i="1">
                                            <a:latin typeface="Cambria Math"/>
                                          </a:rPr>
                                          <m:t>𝑦</m:t>
                                        </m:r>
                                      </m:e>
                                      <m:sub>
                                        <m:sSub>
                                          <m:sSubPr>
                                            <m:ctrlPr>
                                              <a:rPr lang="ru-RU" sz="1600" i="1">
                                                <a:latin typeface="Cambria Math" panose="02040503050406030204" pitchFamily="18" charset="0"/>
                                              </a:rPr>
                                            </m:ctrlPr>
                                          </m:sSubPr>
                                          <m:e>
                                            <m:r>
                                              <a:rPr lang="ru-RU" sz="1600" i="1">
                                                <a:latin typeface="Cambria Math"/>
                                              </a:rPr>
                                              <m:t>𝑖</m:t>
                                            </m:r>
                                          </m:e>
                                          <m:sub>
                                            <m:r>
                                              <a:rPr lang="ru-RU" sz="1600" i="1">
                                                <a:latin typeface="Cambria Math"/>
                                              </a:rPr>
                                              <m:t>𝑦</m:t>
                                            </m:r>
                                          </m:sub>
                                        </m:sSub>
                                      </m:sub>
                                      <m:sup>
                                        <m:sSub>
                                          <m:sSubPr>
                                            <m:ctrlPr>
                                              <a:rPr lang="ru-RU" sz="1600" i="1">
                                                <a:latin typeface="Cambria Math" panose="02040503050406030204" pitchFamily="18" charset="0"/>
                                              </a:rPr>
                                            </m:ctrlPr>
                                          </m:sSubPr>
                                          <m:e>
                                            <m:r>
                                              <a:rPr lang="en-US" sz="1600" i="1">
                                                <a:latin typeface="Cambria Math"/>
                                              </a:rPr>
                                              <m:t>𝑖</m:t>
                                            </m:r>
                                          </m:e>
                                          <m:sub>
                                            <m:r>
                                              <a:rPr lang="en-US" sz="1600" i="1">
                                                <a:latin typeface="Cambria Math"/>
                                              </a:rPr>
                                              <m:t>𝑠</m:t>
                                            </m:r>
                                          </m:sub>
                                        </m:sSub>
                                      </m:sup>
                                    </m:sSubSup>
                                  </m:e>
                                </m:d>
                              </m:e>
                              <m:sup>
                                <m:r>
                                  <a:rPr lang="ru-RU" sz="1600" i="1">
                                    <a:latin typeface="Cambria Math"/>
                                  </a:rPr>
                                  <m:t>2</m:t>
                                </m:r>
                              </m:sup>
                            </m:sSup>
                          </m:e>
                        </m:nary>
                      </m:e>
                    </m:nary>
                    <m:r>
                      <a:rPr lang="ru-RU" sz="1600" i="1">
                        <a:latin typeface="Cambria Math"/>
                      </a:rPr>
                      <m:t>→</m:t>
                    </m:r>
                    <m:r>
                      <a:rPr lang="ru-RU" sz="1600" i="1">
                        <a:latin typeface="Cambria Math"/>
                      </a:rPr>
                      <m:t>𝑚𝑖𝑛</m:t>
                    </m:r>
                  </m:oMath>
                </a14:m>
                <a:r>
                  <a:rPr lang="en-US" sz="2000" dirty="0"/>
                  <a:t>			2</a:t>
                </a:r>
                <a:endParaRPr lang="ru-RU" sz="2000"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67544" y="2267109"/>
                <a:ext cx="8280920" cy="521425"/>
              </a:xfrm>
              <a:prstGeom prst="rect">
                <a:avLst/>
              </a:prstGeom>
              <a:blipFill rotWithShape="1">
                <a:blip r:embed="rId5"/>
                <a:stretch>
                  <a:fillRect t="-49412" b="-98824"/>
                </a:stretch>
              </a:blipFill>
            </p:spPr>
            <p:txBody>
              <a:bodyPr/>
              <a:lstStyle/>
              <a:p>
                <a:r>
                  <a:rPr lang="ru-RU">
                    <a:noFill/>
                  </a:rPr>
                  <a:t> </a:t>
                </a:r>
              </a:p>
            </p:txBody>
          </p:sp>
        </mc:Fallback>
      </mc:AlternateContent>
      <p:sp>
        <p:nvSpPr>
          <p:cNvPr id="12" name="Номер слайда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621F8270-75DC-4F20-9CC9-F09267AC67E2}" type="slidenum">
              <a:rPr lang="ru-RU" altLang="ru-RU" sz="1400" smtClean="0"/>
              <a:pPr eaLnBrk="1" hangingPunct="1">
                <a:spcBef>
                  <a:spcPct val="0"/>
                </a:spcBef>
                <a:buFontTx/>
                <a:buNone/>
              </a:pPr>
              <a:t>9</a:t>
            </a:fld>
            <a:endParaRPr lang="ru-RU" altLang="ru-RU" sz="1400" dirty="0"/>
          </a:p>
        </p:txBody>
      </p:sp>
    </p:spTree>
    <p:extLst>
      <p:ext uri="{BB962C8B-B14F-4D97-AF65-F5344CB8AC3E}">
        <p14:creationId xmlns:p14="http://schemas.microsoft.com/office/powerpoint/2010/main" val="26427616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24623</TotalTime>
  <Words>2640</Words>
  <Application>Microsoft Office PowerPoint</Application>
  <PresentationFormat>Экран (16:9)</PresentationFormat>
  <Paragraphs>628</Paragraphs>
  <Slides>31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Cambria Math</vt:lpstr>
      <vt:lpstr>Palatino Linotype</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Polyakov</dc:creator>
  <cp:lastModifiedBy>Alexander Polyakov</cp:lastModifiedBy>
  <cp:revision>105</cp:revision>
  <dcterms:created xsi:type="dcterms:W3CDTF">2022-04-09T05:37:24Z</dcterms:created>
  <dcterms:modified xsi:type="dcterms:W3CDTF">2023-06-21T16:10:54Z</dcterms:modified>
</cp:coreProperties>
</file>