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4"/>
    <p:sldMasterId id="2147483667" r:id="rId5"/>
  </p:sldMasterIdLst>
  <p:notesMasterIdLst>
    <p:notesMasterId r:id="rId24"/>
  </p:notesMasterIdLst>
  <p:sldIdLst>
    <p:sldId id="381" r:id="rId6"/>
    <p:sldId id="648" r:id="rId7"/>
    <p:sldId id="323" r:id="rId8"/>
    <p:sldId id="652" r:id="rId9"/>
    <p:sldId id="653" r:id="rId10"/>
    <p:sldId id="650" r:id="rId11"/>
    <p:sldId id="651" r:id="rId12"/>
    <p:sldId id="654" r:id="rId13"/>
    <p:sldId id="655" r:id="rId14"/>
    <p:sldId id="666" r:id="rId15"/>
    <p:sldId id="667" r:id="rId16"/>
    <p:sldId id="669" r:id="rId17"/>
    <p:sldId id="671" r:id="rId18"/>
    <p:sldId id="675" r:id="rId19"/>
    <p:sldId id="694" r:id="rId20"/>
    <p:sldId id="674" r:id="rId21"/>
    <p:sldId id="646" r:id="rId22"/>
    <p:sldId id="695" r:id="rId2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Хватов Александр Александрович" initials="ХАА" lastIdx="1" clrIdx="0">
    <p:extLst>
      <p:ext uri="{19B8F6BF-5375-455C-9EA6-DF929625EA0E}">
        <p15:presenceInfo xmlns:p15="http://schemas.microsoft.com/office/powerpoint/2012/main" userId="S::240590@niuitmo.ru::a1460556-4337-428a-a5c8-b58b17260fec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Средний стиль 4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0505E3EF-67EA-436B-97B2-0124C06EBD24}" styleName="Средний стиль 4 —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8A107856-5554-42FB-B03E-39F5DBC370BA}" styleName="Средний стиль 4 —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616DA210-FB5B-4158-B5E0-FEB733F419BA}" styleName="Светлый стиль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69012ECD-51FC-41F1-AA8D-1B2483CD663E}" styleName="Светлый стиль 2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284E427A-3D55-4303-BF80-6455036E1DE7}" styleName="Стиль из темы 1 -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commentAuthors" Target="comment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C371B7-BB4F-4696-9517-95421FEC78E3}" type="datetimeFigureOut">
              <a:rPr lang="ru-RU" smtClean="0"/>
              <a:t>21.06.2023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E1045C-698B-4591-BDB3-20CD1E500F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27014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E1045C-698B-4591-BDB3-20CD1E500FF2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506011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E1045C-698B-4591-BDB3-20CD1E500FF2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243223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E1045C-698B-4591-BDB3-20CD1E500FF2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786609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E1045C-698B-4591-BDB3-20CD1E500FF2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56889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Modern science utilizes data-driven models (DDM) in order to </a:t>
            </a:r>
            <a:r>
              <a:rPr lang="en-GB" b="1"/>
              <a:t>explore various dynamical systems, analysing data </a:t>
            </a:r>
            <a:r>
              <a:rPr lang="en-GB"/>
              <a:t>about their state. Contrary to ordinary deterministic physical or mathematical approaches, the </a:t>
            </a:r>
            <a:r>
              <a:rPr lang="en-GB" b="1"/>
              <a:t>development of DDM does not require in-depth understanding of the underlying processes</a:t>
            </a:r>
            <a:r>
              <a:rPr lang="en-GB"/>
              <a:t>. In general, modern DDM are </a:t>
            </a:r>
            <a:r>
              <a:rPr lang="en-GB" b="1"/>
              <a:t>based on the statistical analysis </a:t>
            </a:r>
            <a:r>
              <a:rPr lang="en-GB"/>
              <a:t>of the data, describing studied event, and the </a:t>
            </a:r>
            <a:r>
              <a:rPr lang="en-GB" b="1"/>
              <a:t>application of machine learning </a:t>
            </a:r>
            <a:r>
              <a:rPr lang="en-GB"/>
              <a:t>algorithms for the prediction of the system's conditions. </a:t>
            </a:r>
            <a:r>
              <a:rPr lang="en-GB" i="1"/>
              <a:t>Say something about interpretability</a:t>
            </a:r>
            <a:r>
              <a:rPr lang="en-GB"/>
              <a:t> </a:t>
            </a: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E1045C-698B-4591-BDB3-20CD1E500FF2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8459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E1045C-698B-4591-BDB3-20CD1E500FF2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46293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E1045C-698B-4591-BDB3-20CD1E500FF2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37510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E1045C-698B-4591-BDB3-20CD1E500FF2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87542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E1045C-698B-4591-BDB3-20CD1E500FF2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58090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E1045C-698B-4591-BDB3-20CD1E500FF2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38980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E1045C-698B-4591-BDB3-20CD1E500FF2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30316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E1045C-698B-4591-BDB3-20CD1E500FF2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10506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6132447"/>
            <a:ext cx="8534400" cy="304799"/>
          </a:xfrm>
        </p:spPr>
        <p:txBody>
          <a:bodyPr anchor="b" anchorCtr="0">
            <a:normAutofit/>
          </a:bodyPr>
          <a:lstStyle>
            <a:lvl1pPr marL="0" indent="0" algn="ctr">
              <a:buNone/>
              <a:defRPr sz="1600" baseline="0">
                <a:solidFill>
                  <a:schemeClr val="bg1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err="1"/>
              <a:t>Click</a:t>
            </a:r>
            <a:r>
              <a:rPr lang="ru-RU"/>
              <a:t> </a:t>
            </a:r>
            <a:r>
              <a:rPr lang="ru-RU" err="1"/>
              <a:t>to</a:t>
            </a:r>
            <a:r>
              <a:rPr lang="ru-RU"/>
              <a:t> </a:t>
            </a:r>
            <a:r>
              <a:rPr lang="ru-RU" err="1"/>
              <a:t>edit</a:t>
            </a:r>
            <a:r>
              <a:rPr lang="ru-RU"/>
              <a:t> </a:t>
            </a:r>
            <a:r>
              <a:rPr lang="ru-RU" err="1"/>
              <a:t>Master</a:t>
            </a:r>
            <a:r>
              <a:rPr lang="ru-RU"/>
              <a:t> </a:t>
            </a:r>
            <a:r>
              <a:rPr lang="ru-RU" err="1"/>
              <a:t>subtitle</a:t>
            </a:r>
            <a:r>
              <a:rPr lang="ru-RU"/>
              <a:t> </a:t>
            </a:r>
            <a:r>
              <a:rPr lang="ru-RU" err="1"/>
              <a:t>style</a:t>
            </a:r>
            <a:endParaRPr lang="en-US"/>
          </a:p>
        </p:txBody>
      </p:sp>
      <p:sp>
        <p:nvSpPr>
          <p:cNvPr id="7" name="TextBox 6"/>
          <p:cNvSpPr txBox="1"/>
          <p:nvPr userDrawn="1"/>
        </p:nvSpPr>
        <p:spPr>
          <a:xfrm>
            <a:off x="6797889" y="653700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585"/>
            <a:endParaRPr lang="en-US" sz="2400">
              <a:solidFill>
                <a:prstClr val="black"/>
              </a:solidFill>
            </a:endParaRPr>
          </a:p>
        </p:txBody>
      </p:sp>
      <p:sp>
        <p:nvSpPr>
          <p:cNvPr id="8" name="TextBox 7"/>
          <p:cNvSpPr txBox="1"/>
          <p:nvPr userDrawn="1"/>
        </p:nvSpPr>
        <p:spPr>
          <a:xfrm>
            <a:off x="7881069" y="569653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585"/>
            <a:endParaRPr lang="en-US" sz="2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01359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>
            <a:extLst>
              <a:ext uri="{FF2B5EF4-FFF2-40B4-BE49-F238E27FC236}">
                <a16:creationId xmlns:a16="http://schemas.microsoft.com/office/drawing/2014/main" id="{256F42A0-92A9-ED41-A4B6-1B839857D47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1" y="1249137"/>
            <a:ext cx="6144684" cy="5122873"/>
          </a:xfrm>
          <a:prstGeom prst="roundRect">
            <a:avLst>
              <a:gd name="adj" fmla="val 7784"/>
            </a:avLst>
          </a:prstGeom>
        </p:spPr>
        <p:txBody>
          <a:bodyPr/>
          <a:lstStyle/>
          <a:p>
            <a:endParaRPr lang="ru-RU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7AA1A601-605F-FFE8-0BFA-9EB221F44B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1" y="408580"/>
            <a:ext cx="8389257" cy="703045"/>
          </a:xfrm>
        </p:spPr>
        <p:txBody>
          <a:bodyPr>
            <a:normAutofit/>
          </a:bodyPr>
          <a:lstStyle>
            <a:lvl1pPr>
              <a:defRPr sz="4267" baseline="0">
                <a:latin typeface="Golos Text DemiBold" panose="020B0703020202020204" pitchFamily="34" charset="-52"/>
              </a:defRPr>
            </a:lvl1pPr>
          </a:lstStyle>
          <a:p>
            <a:r>
              <a:rPr lang="ru-RU"/>
              <a:t>Заголовок</a:t>
            </a:r>
            <a:endParaRPr lang="en-US"/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id="{E555EF72-8579-6966-364E-7EB76150977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344229" y="1538516"/>
            <a:ext cx="3376991" cy="4567161"/>
          </a:xfrm>
        </p:spPr>
        <p:txBody>
          <a:bodyPr>
            <a:normAutofit/>
          </a:bodyPr>
          <a:lstStyle>
            <a:lvl1pPr marL="0" indent="0">
              <a:buNone/>
              <a:defRPr sz="1600" baseline="0"/>
            </a:lvl1pPr>
            <a:lvl2pPr marL="609585" indent="0">
              <a:buNone/>
              <a:defRPr sz="1867" baseline="0"/>
            </a:lvl2pPr>
            <a:lvl3pPr marL="1219170" indent="0">
              <a:buNone/>
              <a:defRPr sz="1867" baseline="0"/>
            </a:lvl3pPr>
            <a:lvl4pPr marL="1828754" indent="0">
              <a:buNone/>
              <a:defRPr sz="1867" baseline="0"/>
            </a:lvl4pPr>
            <a:lvl5pPr marL="2438339" indent="0">
              <a:buFont typeface="Arial" panose="020B0604020202020204" pitchFamily="34" charset="0"/>
              <a:buNone/>
              <a:defRPr sz="1867" baseline="0"/>
            </a:lvl5pPr>
          </a:lstStyle>
          <a:p>
            <a:r>
              <a:rPr lang="ru-RU" sz="1867">
                <a:latin typeface="Golos Text" panose="020B0503020202020204"/>
              </a:rPr>
              <a:t>Здесь при необходимости располагается основной текст слайда, ключевая формулировка.</a:t>
            </a:r>
          </a:p>
        </p:txBody>
      </p:sp>
    </p:spTree>
    <p:extLst>
      <p:ext uri="{BB962C8B-B14F-4D97-AF65-F5344CB8AC3E}">
        <p14:creationId xmlns:p14="http://schemas.microsoft.com/office/powerpoint/2010/main" val="11624120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960393FA-3ECC-3158-E15E-58890F60BD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408580"/>
            <a:ext cx="9099176" cy="703045"/>
          </a:xfrm>
        </p:spPr>
        <p:txBody>
          <a:bodyPr>
            <a:normAutofit/>
          </a:bodyPr>
          <a:lstStyle>
            <a:lvl1pPr>
              <a:defRPr sz="4267" baseline="0">
                <a:solidFill>
                  <a:schemeClr val="bg1"/>
                </a:solidFill>
                <a:latin typeface="Golos Text DemiBold" panose="020B0703020202020204" pitchFamily="34" charset="-52"/>
              </a:defRPr>
            </a:lvl1pPr>
          </a:lstStyle>
          <a:p>
            <a:r>
              <a:rPr lang="ru-RU"/>
              <a:t>Заголовок</a:t>
            </a:r>
            <a:endParaRPr lang="en-US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613DB0C6-E4DE-9A4B-998D-34852F1B3E94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609599" y="1386883"/>
            <a:ext cx="11185676" cy="4980051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2400" b="0" baseline="0">
                <a:solidFill>
                  <a:schemeClr val="bg1"/>
                </a:solidFill>
              </a:defRPr>
            </a:lvl1pPr>
            <a:lvl2pPr marL="609585" indent="0">
              <a:buFont typeface="Arial" panose="020B0604020202020204" pitchFamily="34" charset="0"/>
              <a:buNone/>
              <a:defRPr sz="3200"/>
            </a:lvl2pPr>
            <a:lvl3pPr marL="1219170" indent="0">
              <a:buFont typeface="Arial" panose="020B0604020202020204" pitchFamily="34" charset="0"/>
              <a:buNone/>
              <a:defRPr sz="2667"/>
            </a:lvl3pPr>
            <a:lvl4pPr marL="1828754" indent="0">
              <a:buFont typeface="Arial" panose="020B0604020202020204" pitchFamily="34" charset="0"/>
              <a:buNone/>
              <a:defRPr sz="2400"/>
            </a:lvl4pPr>
            <a:lvl5pPr marL="2438339" indent="0">
              <a:buFont typeface="Arial" panose="020B0604020202020204" pitchFamily="34" charset="0"/>
              <a:buNone/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ru-RU" sz="2667">
                <a:latin typeface="Golos Text" panose="020B0503020202020204"/>
              </a:rPr>
              <a:t>Основной текст слайда, ключевая формулировка</a:t>
            </a:r>
          </a:p>
        </p:txBody>
      </p:sp>
    </p:spTree>
    <p:extLst>
      <p:ext uri="{BB962C8B-B14F-4D97-AF65-F5344CB8AC3E}">
        <p14:creationId xmlns:p14="http://schemas.microsoft.com/office/powerpoint/2010/main" val="27863751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4">
            <a:extLst>
              <a:ext uri="{FF2B5EF4-FFF2-40B4-BE49-F238E27FC236}">
                <a16:creationId xmlns:a16="http://schemas.microsoft.com/office/drawing/2014/main" id="{8ABD215D-CFC7-1CAC-2144-1C4A51F1FEB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2151" y="1644953"/>
            <a:ext cx="9560076" cy="4547808"/>
          </a:xfrm>
        </p:spPr>
        <p:txBody>
          <a:bodyPr>
            <a:normAutofit/>
          </a:bodyPr>
          <a:lstStyle>
            <a:lvl1pPr marL="0" indent="0" algn="l">
              <a:buFontTx/>
              <a:buNone/>
              <a:defRPr sz="2133" baseline="0"/>
            </a:lvl1pPr>
            <a:lvl2pPr marL="609585" indent="0">
              <a:buFontTx/>
              <a:buNone/>
              <a:defRPr sz="2133" baseline="0"/>
            </a:lvl2pPr>
            <a:lvl3pPr marL="1219170" indent="0">
              <a:buFontTx/>
              <a:buNone/>
              <a:defRPr sz="2133" baseline="0"/>
            </a:lvl3pPr>
            <a:lvl4pPr marL="1828754" indent="0">
              <a:buFontTx/>
              <a:buNone/>
              <a:defRPr sz="2133" baseline="0"/>
            </a:lvl4pPr>
            <a:lvl5pPr>
              <a:buFontTx/>
              <a:buNone/>
              <a:defRPr sz="2133" baseline="0"/>
            </a:lvl5pPr>
          </a:lstStyle>
          <a:p>
            <a:r>
              <a:rPr lang="ru-RU" sz="2133">
                <a:latin typeface="Golos Text" panose="020B0503020202020204"/>
              </a:rPr>
              <a:t>Здесь при необходимости располагается основной текст слайда, ключевая формулировка.</a:t>
            </a:r>
          </a:p>
          <a:p>
            <a:endParaRPr lang="ru-RU" sz="2133">
              <a:latin typeface="Golos Text" panose="020B0503020202020204"/>
            </a:endParaRPr>
          </a:p>
          <a:p>
            <a:pPr marL="0" indent="0" algn="l">
              <a:buNone/>
            </a:pPr>
            <a:r>
              <a:rPr lang="ru-RU" sz="1867" b="1" i="0">
                <a:solidFill>
                  <a:srgbClr val="2C2D2E"/>
                </a:solidFill>
                <a:effectLst/>
                <a:latin typeface="Golos Text" panose="020B0503020202020204"/>
              </a:rPr>
              <a:t>Начало списка: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867" b="0" i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867" b="0" i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867" b="0" i="0">
                <a:solidFill>
                  <a:srgbClr val="2C2D2E"/>
                </a:solidFill>
                <a:effectLst/>
                <a:latin typeface="Golos Text" panose="020B0503020202020204"/>
              </a:rPr>
              <a:t> конец списка.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B8569F4-01AC-6221-63B9-0F06F87F259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408580"/>
            <a:ext cx="9099176" cy="703045"/>
          </a:xfrm>
        </p:spPr>
        <p:txBody>
          <a:bodyPr>
            <a:normAutofit/>
          </a:bodyPr>
          <a:lstStyle>
            <a:lvl1pPr>
              <a:defRPr sz="4267" baseline="0">
                <a:solidFill>
                  <a:schemeClr val="bg1"/>
                </a:solidFill>
                <a:latin typeface="Golos Text DemiBold" panose="020B0703020202020204" pitchFamily="34" charset="-52"/>
              </a:defRPr>
            </a:lvl1pPr>
          </a:lstStyle>
          <a:p>
            <a:r>
              <a:rPr lang="ru-RU"/>
              <a:t>Заголовок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18343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Текст 7">
            <a:extLst>
              <a:ext uri="{FF2B5EF4-FFF2-40B4-BE49-F238E27FC236}">
                <a16:creationId xmlns:a16="http://schemas.microsoft.com/office/drawing/2014/main" id="{36D9692A-5DC0-3DF1-F516-70164F11C5A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77332" y="2389715"/>
            <a:ext cx="4847773" cy="2098228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609585" indent="0">
              <a:buNone/>
              <a:defRPr/>
            </a:lvl2pPr>
            <a:lvl3pPr marL="1219170" indent="0">
              <a:buNone/>
              <a:defRPr/>
            </a:lvl3pPr>
            <a:lvl4pPr marL="1828754" indent="0">
              <a:buNone/>
              <a:defRPr/>
            </a:lvl4pPr>
            <a:lvl5pPr marL="2438339" indent="0">
              <a:buFont typeface="Arial" panose="020B0604020202020204" pitchFamily="34" charset="0"/>
              <a:buNone/>
              <a:defRPr/>
            </a:lvl5pPr>
          </a:lstStyle>
          <a:p>
            <a:r>
              <a:rPr lang="ru-RU" sz="1600">
                <a:latin typeface="Golos Text" panose="020B0503020202020204"/>
              </a:rPr>
              <a:t>Здесь при необходимости располагается основной текст слайда, ключевая формулировка.</a:t>
            </a:r>
          </a:p>
        </p:txBody>
      </p:sp>
      <p:sp>
        <p:nvSpPr>
          <p:cNvPr id="16" name="Текст 13">
            <a:extLst>
              <a:ext uri="{FF2B5EF4-FFF2-40B4-BE49-F238E27FC236}">
                <a16:creationId xmlns:a16="http://schemas.microsoft.com/office/drawing/2014/main" id="{C2C41F40-A63A-48C4-01DC-A4A13BB7B83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77333" y="1576613"/>
            <a:ext cx="3947884" cy="793447"/>
          </a:xfrm>
        </p:spPr>
        <p:txBody>
          <a:bodyPr>
            <a:normAutofit/>
          </a:bodyPr>
          <a:lstStyle>
            <a:lvl1pPr marL="0" indent="0">
              <a:buNone/>
              <a:defRPr sz="2133" u="sng" baseline="0">
                <a:latin typeface="Golos Text DemiBold" panose="020B0703020202020204" pitchFamily="34" charset="-52"/>
              </a:defRPr>
            </a:lvl1pPr>
          </a:lstStyle>
          <a:p>
            <a:pPr lvl="0"/>
            <a:r>
              <a:rPr lang="ru-RU"/>
              <a:t>Подзаголовок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3D5B27C-CA4C-7381-3F84-F0595A76CE4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408580"/>
            <a:ext cx="9099176" cy="703045"/>
          </a:xfrm>
        </p:spPr>
        <p:txBody>
          <a:bodyPr>
            <a:normAutofit/>
          </a:bodyPr>
          <a:lstStyle>
            <a:lvl1pPr>
              <a:defRPr sz="4267" baseline="0">
                <a:solidFill>
                  <a:schemeClr val="bg1"/>
                </a:solidFill>
                <a:latin typeface="Golos Text DemiBold" panose="020B0703020202020204" pitchFamily="34" charset="-52"/>
              </a:defRPr>
            </a:lvl1pPr>
          </a:lstStyle>
          <a:p>
            <a:r>
              <a:rPr lang="ru-RU"/>
              <a:t>Заголовок</a:t>
            </a:r>
            <a:endParaRPr lang="en-US"/>
          </a:p>
        </p:txBody>
      </p:sp>
      <p:sp>
        <p:nvSpPr>
          <p:cNvPr id="3" name="Текст 7">
            <a:extLst>
              <a:ext uri="{FF2B5EF4-FFF2-40B4-BE49-F238E27FC236}">
                <a16:creationId xmlns:a16="http://schemas.microsoft.com/office/drawing/2014/main" id="{2AA24315-FE73-04A8-D530-E746EC0C202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666895" y="4015315"/>
            <a:ext cx="4847773" cy="2098228"/>
          </a:xfrm>
        </p:spPr>
        <p:txBody>
          <a:bodyPr>
            <a:normAutofit/>
          </a:bodyPr>
          <a:lstStyle>
            <a:lvl1pPr marL="0" indent="0" algn="l">
              <a:buNone/>
              <a:defRPr sz="1600"/>
            </a:lvl1pPr>
            <a:lvl2pPr marL="609585" indent="0">
              <a:buNone/>
              <a:defRPr/>
            </a:lvl2pPr>
            <a:lvl3pPr marL="1219170" indent="0">
              <a:buNone/>
              <a:defRPr/>
            </a:lvl3pPr>
            <a:lvl4pPr marL="1828754" indent="0">
              <a:buNone/>
              <a:defRPr/>
            </a:lvl4pPr>
            <a:lvl5pPr marL="2438339" indent="0">
              <a:buFont typeface="Arial" panose="020B0604020202020204" pitchFamily="34" charset="0"/>
              <a:buNone/>
              <a:defRPr/>
            </a:lvl5pPr>
          </a:lstStyle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ru-RU" sz="1600">
                <a:latin typeface="Golos Text" panose="020B0503020202020204"/>
              </a:rPr>
              <a:t>Основной текст слайда, ключевая формулировка.</a:t>
            </a:r>
          </a:p>
          <a:p>
            <a:pPr marL="0" indent="0" algn="l">
              <a:buNone/>
            </a:pPr>
            <a:endParaRPr lang="en-US" sz="1600" b="1" i="0">
              <a:solidFill>
                <a:srgbClr val="2C2D2E"/>
              </a:solidFill>
              <a:effectLst/>
              <a:latin typeface="Golos Text" panose="020B0503020202020204"/>
            </a:endParaRPr>
          </a:p>
          <a:p>
            <a:pPr marL="0" indent="0" algn="l">
              <a:buNone/>
            </a:pPr>
            <a:r>
              <a:rPr lang="ru-RU" sz="1600" b="1" i="0">
                <a:solidFill>
                  <a:srgbClr val="2C2D2E"/>
                </a:solidFill>
                <a:effectLst/>
                <a:latin typeface="Golos Text" panose="020B0503020202020204"/>
              </a:rPr>
              <a:t>Начало списка: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600" b="0" i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600" b="0" i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600" b="0" i="0">
                <a:solidFill>
                  <a:srgbClr val="2C2D2E"/>
                </a:solidFill>
                <a:effectLst/>
                <a:latin typeface="Golos Text" panose="020B0503020202020204"/>
              </a:rPr>
              <a:t> конец списка.</a:t>
            </a:r>
          </a:p>
        </p:txBody>
      </p:sp>
      <p:sp>
        <p:nvSpPr>
          <p:cNvPr id="4" name="Текст 13">
            <a:extLst>
              <a:ext uri="{FF2B5EF4-FFF2-40B4-BE49-F238E27FC236}">
                <a16:creationId xmlns:a16="http://schemas.microsoft.com/office/drawing/2014/main" id="{69578C56-72EB-AE17-C6D4-CE1E8FBA306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666895" y="3202213"/>
            <a:ext cx="3947884" cy="793447"/>
          </a:xfrm>
        </p:spPr>
        <p:txBody>
          <a:bodyPr>
            <a:normAutofit/>
          </a:bodyPr>
          <a:lstStyle>
            <a:lvl1pPr marL="0" indent="0">
              <a:buNone/>
              <a:defRPr sz="2133" u="sng" baseline="0">
                <a:latin typeface="Golos Text DemiBold" panose="020B0703020202020204" pitchFamily="34" charset="-52"/>
              </a:defRPr>
            </a:lvl1pPr>
          </a:lstStyle>
          <a:p>
            <a:pPr lvl="0"/>
            <a:r>
              <a:rPr lang="ru-RU"/>
              <a:t>Подзаголовок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19000132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8AE2ED3E-3221-72A5-8340-4E08819C8F2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408580"/>
            <a:ext cx="9099176" cy="703045"/>
          </a:xfrm>
        </p:spPr>
        <p:txBody>
          <a:bodyPr>
            <a:normAutofit/>
          </a:bodyPr>
          <a:lstStyle>
            <a:lvl1pPr>
              <a:defRPr sz="4267" baseline="0">
                <a:solidFill>
                  <a:schemeClr val="bg1"/>
                </a:solidFill>
                <a:latin typeface="Golos Text DemiBold" panose="020B0703020202020204" pitchFamily="34" charset="-52"/>
              </a:defRPr>
            </a:lvl1pPr>
          </a:lstStyle>
          <a:p>
            <a:r>
              <a:rPr lang="ru-RU"/>
              <a:t>Заголовок</a:t>
            </a:r>
            <a:endParaRPr lang="en-US"/>
          </a:p>
        </p:txBody>
      </p:sp>
      <p:sp>
        <p:nvSpPr>
          <p:cNvPr id="4" name="Рисунок 2">
            <a:extLst>
              <a:ext uri="{FF2B5EF4-FFF2-40B4-BE49-F238E27FC236}">
                <a16:creationId xmlns:a16="http://schemas.microsoft.com/office/drawing/2014/main" id="{19B43694-08A8-116E-FA12-468591D136C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1" y="1249137"/>
            <a:ext cx="6144684" cy="5122873"/>
          </a:xfrm>
          <a:prstGeom prst="roundRect">
            <a:avLst>
              <a:gd name="adj" fmla="val 7952"/>
            </a:avLst>
          </a:prstGeom>
        </p:spPr>
        <p:txBody>
          <a:bodyPr/>
          <a:lstStyle/>
          <a:p>
            <a:endParaRPr lang="ru-RU"/>
          </a:p>
        </p:txBody>
      </p:sp>
      <p:sp>
        <p:nvSpPr>
          <p:cNvPr id="5" name="Текст 6">
            <a:extLst>
              <a:ext uri="{FF2B5EF4-FFF2-40B4-BE49-F238E27FC236}">
                <a16:creationId xmlns:a16="http://schemas.microsoft.com/office/drawing/2014/main" id="{E75CB8B0-7394-87DF-B065-6F242AB2D01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344229" y="1538516"/>
            <a:ext cx="3376991" cy="4567161"/>
          </a:xfrm>
        </p:spPr>
        <p:txBody>
          <a:bodyPr>
            <a:normAutofit/>
          </a:bodyPr>
          <a:lstStyle>
            <a:lvl1pPr marL="0" indent="0" algn="l">
              <a:buNone/>
              <a:defRPr sz="1867" baseline="0"/>
            </a:lvl1pPr>
            <a:lvl2pPr marL="609585" indent="0">
              <a:buNone/>
              <a:defRPr sz="1867" baseline="0"/>
            </a:lvl2pPr>
            <a:lvl3pPr marL="1219170" indent="0">
              <a:buNone/>
              <a:defRPr sz="1867" baseline="0"/>
            </a:lvl3pPr>
            <a:lvl4pPr marL="1828754" indent="0">
              <a:buNone/>
              <a:defRPr sz="1867" baseline="0"/>
            </a:lvl4pPr>
            <a:lvl5pPr marL="2438339" indent="0">
              <a:buFont typeface="Arial" panose="020B0604020202020204" pitchFamily="34" charset="0"/>
              <a:buNone/>
              <a:defRPr sz="1867" baseline="0"/>
            </a:lvl5pPr>
          </a:lstStyle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ru-RU" sz="1867">
                <a:latin typeface="Golos Text" panose="020B0503020202020204"/>
              </a:rPr>
              <a:t>Основной текст слайда, ключевая формулировка.</a:t>
            </a:r>
          </a:p>
          <a:p>
            <a:pPr marL="0" indent="0" algn="l">
              <a:buNone/>
            </a:pPr>
            <a:endParaRPr lang="en-US" sz="1867" b="1" i="0">
              <a:solidFill>
                <a:srgbClr val="2C2D2E"/>
              </a:solidFill>
              <a:effectLst/>
              <a:latin typeface="Golos Text" panose="020B0503020202020204"/>
            </a:endParaRPr>
          </a:p>
          <a:p>
            <a:pPr marL="0" indent="0" algn="l">
              <a:buNone/>
            </a:pPr>
            <a:r>
              <a:rPr lang="ru-RU" sz="1867" b="1" i="0">
                <a:solidFill>
                  <a:srgbClr val="2C2D2E"/>
                </a:solidFill>
                <a:effectLst/>
                <a:latin typeface="Golos Text" panose="020B0503020202020204"/>
              </a:rPr>
              <a:t>Начало списка: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867" b="0" i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867" b="0" i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867" b="0" i="0">
                <a:solidFill>
                  <a:srgbClr val="2C2D2E"/>
                </a:solidFill>
                <a:effectLst/>
                <a:latin typeface="Golos Text" panose="020B0503020202020204"/>
              </a:rPr>
              <a:t> конец списка.</a:t>
            </a:r>
          </a:p>
        </p:txBody>
      </p:sp>
    </p:spTree>
    <p:extLst>
      <p:ext uri="{BB962C8B-B14F-4D97-AF65-F5344CB8AC3E}">
        <p14:creationId xmlns:p14="http://schemas.microsoft.com/office/powerpoint/2010/main" val="162645075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BE98E654-ABDC-7E78-775E-43A2D6214CB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408580"/>
            <a:ext cx="9099176" cy="703045"/>
          </a:xfrm>
        </p:spPr>
        <p:txBody>
          <a:bodyPr>
            <a:normAutofit/>
          </a:bodyPr>
          <a:lstStyle>
            <a:lvl1pPr>
              <a:defRPr sz="4267" baseline="0">
                <a:solidFill>
                  <a:schemeClr val="bg1"/>
                </a:solidFill>
                <a:latin typeface="Golos Text DemiBold" panose="020B0703020202020204" pitchFamily="34" charset="-52"/>
              </a:defRPr>
            </a:lvl1pPr>
          </a:lstStyle>
          <a:p>
            <a:r>
              <a:rPr lang="ru-RU"/>
              <a:t>Заголовок</a:t>
            </a:r>
            <a:endParaRPr lang="en-US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85D71CC7-EEA6-E9D0-68AD-36562CCF6071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609599" y="1386883"/>
            <a:ext cx="11185676" cy="4980051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2400" b="0" baseline="0">
                <a:solidFill>
                  <a:schemeClr val="bg1"/>
                </a:solidFill>
              </a:defRPr>
            </a:lvl1pPr>
            <a:lvl2pPr marL="609585" indent="0">
              <a:buFont typeface="Arial" panose="020B0604020202020204" pitchFamily="34" charset="0"/>
              <a:buNone/>
              <a:defRPr sz="3200"/>
            </a:lvl2pPr>
            <a:lvl3pPr marL="1219170" indent="0">
              <a:buFont typeface="Arial" panose="020B0604020202020204" pitchFamily="34" charset="0"/>
              <a:buNone/>
              <a:defRPr sz="2667"/>
            </a:lvl3pPr>
            <a:lvl4pPr marL="1828754" indent="0">
              <a:buFont typeface="Arial" panose="020B0604020202020204" pitchFamily="34" charset="0"/>
              <a:buNone/>
              <a:defRPr sz="2400"/>
            </a:lvl4pPr>
            <a:lvl5pPr marL="2438339" indent="0">
              <a:buFont typeface="Arial" panose="020B0604020202020204" pitchFamily="34" charset="0"/>
              <a:buNone/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ru-RU" sz="2667">
                <a:latin typeface="Golos Text" panose="020B0503020202020204"/>
              </a:rPr>
              <a:t>Основной текст слайда, ключевая формулировка</a:t>
            </a:r>
          </a:p>
        </p:txBody>
      </p:sp>
    </p:spTree>
    <p:extLst>
      <p:ext uri="{BB962C8B-B14F-4D97-AF65-F5344CB8AC3E}">
        <p14:creationId xmlns:p14="http://schemas.microsoft.com/office/powerpoint/2010/main" val="245601644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4">
            <a:extLst>
              <a:ext uri="{FF2B5EF4-FFF2-40B4-BE49-F238E27FC236}">
                <a16:creationId xmlns:a16="http://schemas.microsoft.com/office/drawing/2014/main" id="{8ABD215D-CFC7-1CAC-2144-1C4A51F1FEB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2151" y="1644953"/>
            <a:ext cx="9560076" cy="4547808"/>
          </a:xfrm>
        </p:spPr>
        <p:txBody>
          <a:bodyPr>
            <a:normAutofit/>
          </a:bodyPr>
          <a:lstStyle>
            <a:lvl1pPr marL="0" indent="0" algn="l">
              <a:buFontTx/>
              <a:buNone/>
              <a:defRPr sz="2133" baseline="0"/>
            </a:lvl1pPr>
            <a:lvl2pPr marL="609585" indent="0">
              <a:buFontTx/>
              <a:buNone/>
              <a:defRPr sz="2133" baseline="0"/>
            </a:lvl2pPr>
            <a:lvl3pPr marL="1219170" indent="0">
              <a:buFontTx/>
              <a:buNone/>
              <a:defRPr sz="2133" baseline="0"/>
            </a:lvl3pPr>
            <a:lvl4pPr marL="1828754" indent="0">
              <a:buFontTx/>
              <a:buNone/>
              <a:defRPr sz="2133" baseline="0"/>
            </a:lvl4pPr>
            <a:lvl5pPr>
              <a:buFontTx/>
              <a:buNone/>
              <a:defRPr sz="2133" baseline="0"/>
            </a:lvl5pPr>
          </a:lstStyle>
          <a:p>
            <a:r>
              <a:rPr lang="ru-RU" sz="2133">
                <a:latin typeface="Golos Text" panose="020B0503020202020204"/>
              </a:rPr>
              <a:t>Здесь при необходимости располагается основной текст слайда, ключевая формулировка.</a:t>
            </a:r>
          </a:p>
          <a:p>
            <a:endParaRPr lang="ru-RU" sz="2133">
              <a:latin typeface="Golos Text" panose="020B0503020202020204"/>
            </a:endParaRPr>
          </a:p>
          <a:p>
            <a:pPr marL="0" indent="0" algn="l">
              <a:buNone/>
            </a:pPr>
            <a:r>
              <a:rPr lang="ru-RU" sz="1867" b="1" i="0">
                <a:solidFill>
                  <a:srgbClr val="2C2D2E"/>
                </a:solidFill>
                <a:effectLst/>
                <a:latin typeface="Golos Text" panose="020B0503020202020204"/>
              </a:rPr>
              <a:t>Начало списка: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867" b="0" i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867" b="0" i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867" b="0" i="0">
                <a:solidFill>
                  <a:srgbClr val="2C2D2E"/>
                </a:solidFill>
                <a:effectLst/>
                <a:latin typeface="Golos Text" panose="020B0503020202020204"/>
              </a:rPr>
              <a:t> конец списка.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B8569F4-01AC-6221-63B9-0F06F87F259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408580"/>
            <a:ext cx="9099176" cy="703045"/>
          </a:xfrm>
        </p:spPr>
        <p:txBody>
          <a:bodyPr>
            <a:normAutofit/>
          </a:bodyPr>
          <a:lstStyle>
            <a:lvl1pPr>
              <a:defRPr sz="4267" baseline="0">
                <a:solidFill>
                  <a:schemeClr val="bg1"/>
                </a:solidFill>
                <a:latin typeface="Golos Text DemiBold" panose="020B0703020202020204" pitchFamily="34" charset="-52"/>
              </a:defRPr>
            </a:lvl1pPr>
          </a:lstStyle>
          <a:p>
            <a:r>
              <a:rPr lang="ru-RU"/>
              <a:t>Заголовок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880023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7">
            <a:extLst>
              <a:ext uri="{FF2B5EF4-FFF2-40B4-BE49-F238E27FC236}">
                <a16:creationId xmlns:a16="http://schemas.microsoft.com/office/drawing/2014/main" id="{3706F3BB-2486-D68F-6966-44BBD62CEC6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77332" y="2389715"/>
            <a:ext cx="4847773" cy="2098228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609585" indent="0">
              <a:buNone/>
              <a:defRPr/>
            </a:lvl2pPr>
            <a:lvl3pPr marL="1219170" indent="0">
              <a:buNone/>
              <a:defRPr/>
            </a:lvl3pPr>
            <a:lvl4pPr marL="1828754" indent="0">
              <a:buNone/>
              <a:defRPr/>
            </a:lvl4pPr>
            <a:lvl5pPr marL="2438339" indent="0">
              <a:buFont typeface="Arial" panose="020B0604020202020204" pitchFamily="34" charset="0"/>
              <a:buNone/>
              <a:defRPr/>
            </a:lvl5pPr>
          </a:lstStyle>
          <a:p>
            <a:r>
              <a:rPr lang="ru-RU" sz="1600">
                <a:latin typeface="Golos Text" panose="020B0503020202020204"/>
              </a:rPr>
              <a:t>Здесь при необходимости располагается основной текст слайда, ключевая формулировка.</a:t>
            </a:r>
          </a:p>
        </p:txBody>
      </p:sp>
      <p:sp>
        <p:nvSpPr>
          <p:cNvPr id="4" name="Текст 13">
            <a:extLst>
              <a:ext uri="{FF2B5EF4-FFF2-40B4-BE49-F238E27FC236}">
                <a16:creationId xmlns:a16="http://schemas.microsoft.com/office/drawing/2014/main" id="{49722966-1EC6-6348-3A3A-25A27C8E50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77333" y="1576613"/>
            <a:ext cx="3947884" cy="793447"/>
          </a:xfrm>
        </p:spPr>
        <p:txBody>
          <a:bodyPr>
            <a:normAutofit/>
          </a:bodyPr>
          <a:lstStyle>
            <a:lvl1pPr marL="0" indent="0">
              <a:buNone/>
              <a:defRPr sz="2133" u="sng" baseline="0">
                <a:latin typeface="Golos Text DemiBold" panose="020B0703020202020204" pitchFamily="34" charset="-52"/>
              </a:defRPr>
            </a:lvl1pPr>
          </a:lstStyle>
          <a:p>
            <a:pPr lvl="0"/>
            <a:r>
              <a:rPr lang="ru-RU"/>
              <a:t>Подзаголовок</a:t>
            </a:r>
          </a:p>
        </p:txBody>
      </p:sp>
      <p:sp>
        <p:nvSpPr>
          <p:cNvPr id="5" name="Текст 7">
            <a:extLst>
              <a:ext uri="{FF2B5EF4-FFF2-40B4-BE49-F238E27FC236}">
                <a16:creationId xmlns:a16="http://schemas.microsoft.com/office/drawing/2014/main" id="{D2BFFE86-F97D-E925-927B-0F6BBD2D6EE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666895" y="4015315"/>
            <a:ext cx="4847773" cy="2098228"/>
          </a:xfrm>
        </p:spPr>
        <p:txBody>
          <a:bodyPr>
            <a:normAutofit/>
          </a:bodyPr>
          <a:lstStyle>
            <a:lvl1pPr marL="0" indent="0" algn="l">
              <a:buNone/>
              <a:defRPr sz="1600"/>
            </a:lvl1pPr>
            <a:lvl2pPr marL="609585" indent="0">
              <a:buNone/>
              <a:defRPr/>
            </a:lvl2pPr>
            <a:lvl3pPr marL="1219170" indent="0">
              <a:buNone/>
              <a:defRPr/>
            </a:lvl3pPr>
            <a:lvl4pPr marL="1828754" indent="0">
              <a:buNone/>
              <a:defRPr/>
            </a:lvl4pPr>
            <a:lvl5pPr marL="2438339" indent="0">
              <a:buFont typeface="Arial" panose="020B0604020202020204" pitchFamily="34" charset="0"/>
              <a:buNone/>
              <a:defRPr/>
            </a:lvl5pPr>
          </a:lstStyle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ru-RU" sz="1600">
                <a:latin typeface="Golos Text" panose="020B0503020202020204"/>
              </a:rPr>
              <a:t>Основной текст слайда, ключевая формулировка.</a:t>
            </a:r>
          </a:p>
          <a:p>
            <a:pPr marL="0" indent="0" algn="l">
              <a:buNone/>
            </a:pPr>
            <a:endParaRPr lang="en-US" sz="1600" b="1" i="0">
              <a:solidFill>
                <a:srgbClr val="2C2D2E"/>
              </a:solidFill>
              <a:effectLst/>
              <a:latin typeface="Golos Text" panose="020B0503020202020204"/>
            </a:endParaRPr>
          </a:p>
          <a:p>
            <a:pPr marL="0" indent="0" algn="l">
              <a:buNone/>
            </a:pPr>
            <a:r>
              <a:rPr lang="ru-RU" sz="1600" b="1" i="0">
                <a:solidFill>
                  <a:srgbClr val="2C2D2E"/>
                </a:solidFill>
                <a:effectLst/>
                <a:latin typeface="Golos Text" panose="020B0503020202020204"/>
              </a:rPr>
              <a:t>Начало списка: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600" b="0" i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600" b="0" i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600" b="0" i="0">
                <a:solidFill>
                  <a:srgbClr val="2C2D2E"/>
                </a:solidFill>
                <a:effectLst/>
                <a:latin typeface="Golos Text" panose="020B0503020202020204"/>
              </a:rPr>
              <a:t> конец списка.</a:t>
            </a:r>
          </a:p>
        </p:txBody>
      </p:sp>
      <p:sp>
        <p:nvSpPr>
          <p:cNvPr id="6" name="Текст 13">
            <a:extLst>
              <a:ext uri="{FF2B5EF4-FFF2-40B4-BE49-F238E27FC236}">
                <a16:creationId xmlns:a16="http://schemas.microsoft.com/office/drawing/2014/main" id="{ADAF316B-52C6-704E-CB38-0E76498CD5E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666895" y="3202213"/>
            <a:ext cx="3947884" cy="793447"/>
          </a:xfrm>
        </p:spPr>
        <p:txBody>
          <a:bodyPr>
            <a:normAutofit/>
          </a:bodyPr>
          <a:lstStyle>
            <a:lvl1pPr marL="0" indent="0">
              <a:buNone/>
              <a:defRPr sz="2133" u="sng" baseline="0">
                <a:latin typeface="Golos Text DemiBold" panose="020B0703020202020204" pitchFamily="34" charset="-52"/>
              </a:defRPr>
            </a:lvl1pPr>
          </a:lstStyle>
          <a:p>
            <a:pPr lvl="0"/>
            <a:r>
              <a:rPr lang="ru-RU"/>
              <a:t>Подзаголовок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D888714-60F8-FF59-CB87-38F52214F9F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408580"/>
            <a:ext cx="9099176" cy="703045"/>
          </a:xfrm>
        </p:spPr>
        <p:txBody>
          <a:bodyPr>
            <a:normAutofit/>
          </a:bodyPr>
          <a:lstStyle>
            <a:lvl1pPr>
              <a:defRPr sz="4267" baseline="0">
                <a:solidFill>
                  <a:schemeClr val="bg1"/>
                </a:solidFill>
                <a:latin typeface="Golos Text DemiBold" panose="020B0703020202020204" pitchFamily="34" charset="-52"/>
              </a:defRPr>
            </a:lvl1pPr>
          </a:lstStyle>
          <a:p>
            <a:r>
              <a:rPr lang="ru-RU"/>
              <a:t>Заголовок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939124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78C44632-7642-B672-30DB-BEE8EBC23C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408580"/>
            <a:ext cx="9099176" cy="703045"/>
          </a:xfrm>
        </p:spPr>
        <p:txBody>
          <a:bodyPr>
            <a:normAutofit/>
          </a:bodyPr>
          <a:lstStyle>
            <a:lvl1pPr>
              <a:defRPr sz="4267" baseline="0">
                <a:solidFill>
                  <a:schemeClr val="bg1"/>
                </a:solidFill>
                <a:latin typeface="Golos Text DemiBold" panose="020B0703020202020204" pitchFamily="34" charset="-52"/>
              </a:defRPr>
            </a:lvl1pPr>
          </a:lstStyle>
          <a:p>
            <a:r>
              <a:rPr lang="ru-RU"/>
              <a:t>Заголовок</a:t>
            </a:r>
            <a:endParaRPr lang="en-US"/>
          </a:p>
        </p:txBody>
      </p:sp>
      <p:sp>
        <p:nvSpPr>
          <p:cNvPr id="4" name="Рисунок 2">
            <a:extLst>
              <a:ext uri="{FF2B5EF4-FFF2-40B4-BE49-F238E27FC236}">
                <a16:creationId xmlns:a16="http://schemas.microsoft.com/office/drawing/2014/main" id="{AF7BB137-1C7F-56D5-5D41-70ED6DEA4C5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1" y="1249137"/>
            <a:ext cx="6144684" cy="5122873"/>
          </a:xfrm>
          <a:prstGeom prst="roundRect">
            <a:avLst>
              <a:gd name="adj" fmla="val 8957"/>
            </a:avLst>
          </a:prstGeom>
        </p:spPr>
        <p:txBody>
          <a:bodyPr/>
          <a:lstStyle/>
          <a:p>
            <a:endParaRPr lang="ru-RU"/>
          </a:p>
        </p:txBody>
      </p:sp>
      <p:sp>
        <p:nvSpPr>
          <p:cNvPr id="5" name="Текст 6">
            <a:extLst>
              <a:ext uri="{FF2B5EF4-FFF2-40B4-BE49-F238E27FC236}">
                <a16:creationId xmlns:a16="http://schemas.microsoft.com/office/drawing/2014/main" id="{D9C7E817-A2F7-D228-2EB2-8CC27106359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344229" y="1538516"/>
            <a:ext cx="3376991" cy="4567161"/>
          </a:xfrm>
        </p:spPr>
        <p:txBody>
          <a:bodyPr>
            <a:normAutofit/>
          </a:bodyPr>
          <a:lstStyle>
            <a:lvl1pPr marL="0" indent="0" algn="l">
              <a:buNone/>
              <a:defRPr sz="1867" baseline="0"/>
            </a:lvl1pPr>
            <a:lvl2pPr marL="609585" indent="0">
              <a:buNone/>
              <a:defRPr sz="1867" baseline="0"/>
            </a:lvl2pPr>
            <a:lvl3pPr marL="1219170" indent="0">
              <a:buNone/>
              <a:defRPr sz="1867" baseline="0"/>
            </a:lvl3pPr>
            <a:lvl4pPr marL="1828754" indent="0">
              <a:buNone/>
              <a:defRPr sz="1867" baseline="0"/>
            </a:lvl4pPr>
            <a:lvl5pPr marL="2438339" indent="0">
              <a:buFont typeface="Arial" panose="020B0604020202020204" pitchFamily="34" charset="0"/>
              <a:buNone/>
              <a:defRPr sz="1867" baseline="0"/>
            </a:lvl5pPr>
          </a:lstStyle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ru-RU" sz="1867">
                <a:latin typeface="Golos Text" panose="020B0503020202020204"/>
              </a:rPr>
              <a:t>Основной текст слайда, ключевая формулировка.</a:t>
            </a:r>
          </a:p>
          <a:p>
            <a:pPr marL="0" indent="0" algn="l">
              <a:buNone/>
            </a:pPr>
            <a:endParaRPr lang="en-US" sz="1867" b="1" i="0">
              <a:solidFill>
                <a:srgbClr val="2C2D2E"/>
              </a:solidFill>
              <a:effectLst/>
              <a:latin typeface="Golos Text" panose="020B0503020202020204"/>
            </a:endParaRPr>
          </a:p>
          <a:p>
            <a:pPr marL="0" indent="0" algn="l">
              <a:buNone/>
            </a:pPr>
            <a:r>
              <a:rPr lang="ru-RU" sz="1867" b="1" i="0">
                <a:solidFill>
                  <a:srgbClr val="2C2D2E"/>
                </a:solidFill>
                <a:effectLst/>
                <a:latin typeface="Golos Text" panose="020B0503020202020204"/>
              </a:rPr>
              <a:t>Начало списка: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867" b="0" i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867" b="0" i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867" b="0" i="0">
                <a:solidFill>
                  <a:srgbClr val="2C2D2E"/>
                </a:solidFill>
                <a:effectLst/>
                <a:latin typeface="Golos Text" panose="020B0503020202020204"/>
              </a:rPr>
              <a:t> конец списка.</a:t>
            </a:r>
          </a:p>
        </p:txBody>
      </p:sp>
    </p:spTree>
    <p:extLst>
      <p:ext uri="{BB962C8B-B14F-4D97-AF65-F5344CB8AC3E}">
        <p14:creationId xmlns:p14="http://schemas.microsoft.com/office/powerpoint/2010/main" val="279473021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21F5CFB9-FFF2-E218-2283-FA3AC247B8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408580"/>
            <a:ext cx="9099176" cy="703045"/>
          </a:xfrm>
        </p:spPr>
        <p:txBody>
          <a:bodyPr>
            <a:normAutofit/>
          </a:bodyPr>
          <a:lstStyle>
            <a:lvl1pPr>
              <a:defRPr sz="4267" baseline="0">
                <a:solidFill>
                  <a:schemeClr val="bg1"/>
                </a:solidFill>
                <a:latin typeface="Golos Text DemiBold" panose="020B0703020202020204" pitchFamily="34" charset="-52"/>
              </a:defRPr>
            </a:lvl1pPr>
          </a:lstStyle>
          <a:p>
            <a:r>
              <a:rPr lang="ru-RU"/>
              <a:t>Заголовок</a:t>
            </a:r>
            <a:endParaRPr lang="en-US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1CCADC5-135D-DC69-A40F-E7939EE42C8E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609599" y="1386883"/>
            <a:ext cx="11185676" cy="4980051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2400" b="0" baseline="0">
                <a:solidFill>
                  <a:schemeClr val="bg1"/>
                </a:solidFill>
              </a:defRPr>
            </a:lvl1pPr>
            <a:lvl2pPr marL="609585" indent="0">
              <a:buFont typeface="Arial" panose="020B0604020202020204" pitchFamily="34" charset="0"/>
              <a:buNone/>
              <a:defRPr sz="3200"/>
            </a:lvl2pPr>
            <a:lvl3pPr marL="1219170" indent="0">
              <a:buFont typeface="Arial" panose="020B0604020202020204" pitchFamily="34" charset="0"/>
              <a:buNone/>
              <a:defRPr sz="2667"/>
            </a:lvl3pPr>
            <a:lvl4pPr marL="1828754" indent="0">
              <a:buFont typeface="Arial" panose="020B0604020202020204" pitchFamily="34" charset="0"/>
              <a:buNone/>
              <a:defRPr sz="2400"/>
            </a:lvl4pPr>
            <a:lvl5pPr marL="2438339" indent="0">
              <a:buFont typeface="Arial" panose="020B0604020202020204" pitchFamily="34" charset="0"/>
              <a:buNone/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ru-RU" sz="2667">
                <a:latin typeface="Golos Text" panose="020B0503020202020204"/>
              </a:rPr>
              <a:t>Основной текст слайда, ключевая формулировка</a:t>
            </a:r>
          </a:p>
        </p:txBody>
      </p:sp>
    </p:spTree>
    <p:extLst>
      <p:ext uri="{BB962C8B-B14F-4D97-AF65-F5344CB8AC3E}">
        <p14:creationId xmlns:p14="http://schemas.microsoft.com/office/powerpoint/2010/main" val="24565880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6132447"/>
            <a:ext cx="8534400" cy="304799"/>
          </a:xfrm>
        </p:spPr>
        <p:txBody>
          <a:bodyPr anchor="b" anchorCtr="0">
            <a:normAutofit/>
          </a:bodyPr>
          <a:lstStyle>
            <a:lvl1pPr marL="0" indent="0" algn="ctr">
              <a:buNone/>
              <a:defRPr sz="1600" baseline="0">
                <a:solidFill>
                  <a:schemeClr val="bg1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err="1"/>
              <a:t>Click</a:t>
            </a:r>
            <a:r>
              <a:rPr lang="ru-RU"/>
              <a:t> </a:t>
            </a:r>
            <a:r>
              <a:rPr lang="ru-RU" err="1"/>
              <a:t>to</a:t>
            </a:r>
            <a:r>
              <a:rPr lang="ru-RU"/>
              <a:t> </a:t>
            </a:r>
            <a:r>
              <a:rPr lang="ru-RU" err="1"/>
              <a:t>edit</a:t>
            </a:r>
            <a:r>
              <a:rPr lang="ru-RU"/>
              <a:t> </a:t>
            </a:r>
            <a:r>
              <a:rPr lang="ru-RU" err="1"/>
              <a:t>Master</a:t>
            </a:r>
            <a:r>
              <a:rPr lang="ru-RU"/>
              <a:t> </a:t>
            </a:r>
            <a:r>
              <a:rPr lang="ru-RU" err="1"/>
              <a:t>subtitle</a:t>
            </a:r>
            <a:r>
              <a:rPr lang="ru-RU"/>
              <a:t> </a:t>
            </a:r>
            <a:r>
              <a:rPr lang="ru-RU" err="1"/>
              <a:t>style</a:t>
            </a:r>
            <a:endParaRPr lang="en-US"/>
          </a:p>
        </p:txBody>
      </p:sp>
      <p:sp>
        <p:nvSpPr>
          <p:cNvPr id="7" name="TextBox 6"/>
          <p:cNvSpPr txBox="1"/>
          <p:nvPr userDrawn="1"/>
        </p:nvSpPr>
        <p:spPr>
          <a:xfrm>
            <a:off x="6797889" y="653700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585"/>
            <a:endParaRPr lang="en-US" sz="2400">
              <a:solidFill>
                <a:prstClr val="black"/>
              </a:solidFill>
            </a:endParaRPr>
          </a:p>
        </p:txBody>
      </p:sp>
      <p:sp>
        <p:nvSpPr>
          <p:cNvPr id="8" name="TextBox 7"/>
          <p:cNvSpPr txBox="1"/>
          <p:nvPr userDrawn="1"/>
        </p:nvSpPr>
        <p:spPr>
          <a:xfrm>
            <a:off x="7881069" y="569653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585"/>
            <a:endParaRPr lang="en-US" sz="2400">
              <a:solidFill>
                <a:prstClr val="black"/>
              </a:solidFill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828800" y="3901769"/>
            <a:ext cx="8534400" cy="940999"/>
          </a:xfrm>
        </p:spPr>
        <p:txBody>
          <a:bodyPr anchor="b">
            <a:normAutofit/>
          </a:bodyPr>
          <a:lstStyle>
            <a:lvl1pPr algn="ctr">
              <a:defRPr sz="4267" b="0">
                <a:solidFill>
                  <a:schemeClr val="bg1"/>
                </a:solidFill>
              </a:defRPr>
            </a:lvl1pPr>
          </a:lstStyle>
          <a:p>
            <a:r>
              <a:rPr lang="ru-RU" err="1"/>
              <a:t>Click</a:t>
            </a:r>
            <a:r>
              <a:rPr lang="ru-RU"/>
              <a:t> </a:t>
            </a:r>
            <a:r>
              <a:rPr lang="ru-RU" err="1"/>
              <a:t>to</a:t>
            </a:r>
            <a:r>
              <a:rPr lang="ru-RU"/>
              <a:t> </a:t>
            </a:r>
            <a:r>
              <a:rPr lang="ru-RU" err="1"/>
              <a:t>edit</a:t>
            </a:r>
            <a:r>
              <a:rPr lang="ru-RU"/>
              <a:t> </a:t>
            </a:r>
            <a:r>
              <a:rPr lang="ru-RU" err="1"/>
              <a:t>Master</a:t>
            </a:r>
            <a:r>
              <a:rPr lang="ru-RU"/>
              <a:t> </a:t>
            </a:r>
            <a:r>
              <a:rPr lang="ru-RU" err="1"/>
              <a:t>title</a:t>
            </a:r>
            <a:r>
              <a:rPr lang="ru-RU"/>
              <a:t> </a:t>
            </a:r>
            <a:r>
              <a:rPr lang="ru-RU" err="1"/>
              <a:t>style</a:t>
            </a:r>
            <a:endParaRPr lang="en-US"/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1828800" y="4849607"/>
            <a:ext cx="8534400" cy="617207"/>
          </a:xfrm>
        </p:spPr>
        <p:txBody>
          <a:bodyPr>
            <a:normAutofit/>
          </a:bodyPr>
          <a:lstStyle>
            <a:lvl1pPr marL="0" indent="0" algn="ctr">
              <a:buFontTx/>
              <a:buNone/>
              <a:defRPr sz="2133">
                <a:solidFill>
                  <a:schemeClr val="bg1"/>
                </a:solidFill>
              </a:defRPr>
            </a:lvl1pPr>
            <a:lvl2pPr marL="609585" indent="0" algn="l">
              <a:buFontTx/>
              <a:buNone/>
              <a:defRPr/>
            </a:lvl2pPr>
            <a:lvl3pPr marL="1219170" indent="0" algn="l">
              <a:buFontTx/>
              <a:buNone/>
              <a:defRPr/>
            </a:lvl3pPr>
            <a:lvl4pPr marL="1828754" indent="0" algn="l">
              <a:buFontTx/>
              <a:buNone/>
              <a:defRPr/>
            </a:lvl4pPr>
            <a:lvl5pPr marL="2438339" indent="0" algn="l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5871341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125FAEC5-3811-8889-0016-6EA3B2AC412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408580"/>
            <a:ext cx="9099176" cy="703045"/>
          </a:xfrm>
        </p:spPr>
        <p:txBody>
          <a:bodyPr>
            <a:normAutofit/>
          </a:bodyPr>
          <a:lstStyle>
            <a:lvl1pPr>
              <a:defRPr sz="4267" baseline="0">
                <a:solidFill>
                  <a:schemeClr val="bg1"/>
                </a:solidFill>
                <a:latin typeface="Golos Text DemiBold" panose="020B0703020202020204" pitchFamily="34" charset="-52"/>
              </a:defRPr>
            </a:lvl1pPr>
          </a:lstStyle>
          <a:p>
            <a:r>
              <a:rPr lang="ru-RU"/>
              <a:t>Заголовок</a:t>
            </a:r>
            <a:endParaRPr lang="en-US"/>
          </a:p>
        </p:txBody>
      </p:sp>
      <p:sp>
        <p:nvSpPr>
          <p:cNvPr id="4" name="Текст 7">
            <a:extLst>
              <a:ext uri="{FF2B5EF4-FFF2-40B4-BE49-F238E27FC236}">
                <a16:creationId xmlns:a16="http://schemas.microsoft.com/office/drawing/2014/main" id="{CAC739FE-CC7A-A005-60BE-713B90BFE7B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77332" y="2389715"/>
            <a:ext cx="4847773" cy="2098228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609585" indent="0">
              <a:buNone/>
              <a:defRPr/>
            </a:lvl2pPr>
            <a:lvl3pPr marL="1219170" indent="0">
              <a:buNone/>
              <a:defRPr/>
            </a:lvl3pPr>
            <a:lvl4pPr marL="1828754" indent="0">
              <a:buNone/>
              <a:defRPr/>
            </a:lvl4pPr>
            <a:lvl5pPr marL="2438339" indent="0">
              <a:buFont typeface="Arial" panose="020B0604020202020204" pitchFamily="34" charset="0"/>
              <a:buNone/>
              <a:defRPr/>
            </a:lvl5pPr>
          </a:lstStyle>
          <a:p>
            <a:r>
              <a:rPr lang="ru-RU" sz="1600">
                <a:latin typeface="Golos Text" panose="020B0503020202020204"/>
              </a:rPr>
              <a:t>Здесь при необходимости располагается основной текст слайда, ключевая формулировка.</a:t>
            </a:r>
          </a:p>
        </p:txBody>
      </p:sp>
      <p:sp>
        <p:nvSpPr>
          <p:cNvPr id="5" name="Текст 13">
            <a:extLst>
              <a:ext uri="{FF2B5EF4-FFF2-40B4-BE49-F238E27FC236}">
                <a16:creationId xmlns:a16="http://schemas.microsoft.com/office/drawing/2014/main" id="{0280BF47-780B-2175-23F6-FDC24D601FF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77333" y="1576613"/>
            <a:ext cx="3947884" cy="793447"/>
          </a:xfrm>
        </p:spPr>
        <p:txBody>
          <a:bodyPr>
            <a:normAutofit/>
          </a:bodyPr>
          <a:lstStyle>
            <a:lvl1pPr marL="0" indent="0">
              <a:buNone/>
              <a:defRPr sz="2133" u="sng" baseline="0">
                <a:latin typeface="Golos Text DemiBold" panose="020B0703020202020204" pitchFamily="34" charset="-52"/>
              </a:defRPr>
            </a:lvl1pPr>
          </a:lstStyle>
          <a:p>
            <a:pPr lvl="0"/>
            <a:r>
              <a:rPr lang="ru-RU"/>
              <a:t>Подзаголовок</a:t>
            </a:r>
          </a:p>
        </p:txBody>
      </p:sp>
      <p:sp>
        <p:nvSpPr>
          <p:cNvPr id="6" name="Текст 7">
            <a:extLst>
              <a:ext uri="{FF2B5EF4-FFF2-40B4-BE49-F238E27FC236}">
                <a16:creationId xmlns:a16="http://schemas.microsoft.com/office/drawing/2014/main" id="{E58E80D7-3F9A-CA73-1A7E-C864B8F1B1A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666895" y="4015315"/>
            <a:ext cx="4847773" cy="2098228"/>
          </a:xfrm>
        </p:spPr>
        <p:txBody>
          <a:bodyPr>
            <a:normAutofit/>
          </a:bodyPr>
          <a:lstStyle>
            <a:lvl1pPr marL="0" indent="0" algn="l">
              <a:buNone/>
              <a:defRPr sz="1600"/>
            </a:lvl1pPr>
            <a:lvl2pPr marL="609585" indent="0">
              <a:buNone/>
              <a:defRPr/>
            </a:lvl2pPr>
            <a:lvl3pPr marL="1219170" indent="0">
              <a:buNone/>
              <a:defRPr/>
            </a:lvl3pPr>
            <a:lvl4pPr marL="1828754" indent="0">
              <a:buNone/>
              <a:defRPr/>
            </a:lvl4pPr>
            <a:lvl5pPr marL="2438339" indent="0">
              <a:buFont typeface="Arial" panose="020B0604020202020204" pitchFamily="34" charset="0"/>
              <a:buNone/>
              <a:defRPr/>
            </a:lvl5pPr>
          </a:lstStyle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ru-RU" sz="1600">
                <a:latin typeface="Golos Text" panose="020B0503020202020204"/>
              </a:rPr>
              <a:t>Основной текст слайда, ключевая формулировка.</a:t>
            </a:r>
          </a:p>
          <a:p>
            <a:pPr marL="0" indent="0" algn="l">
              <a:buNone/>
            </a:pPr>
            <a:endParaRPr lang="en-US" sz="1600" b="1" i="0">
              <a:solidFill>
                <a:srgbClr val="2C2D2E"/>
              </a:solidFill>
              <a:effectLst/>
              <a:latin typeface="Golos Text" panose="020B0503020202020204"/>
            </a:endParaRPr>
          </a:p>
          <a:p>
            <a:pPr marL="0" indent="0" algn="l">
              <a:buNone/>
            </a:pPr>
            <a:r>
              <a:rPr lang="ru-RU" sz="1600" b="1" i="0">
                <a:solidFill>
                  <a:srgbClr val="2C2D2E"/>
                </a:solidFill>
                <a:effectLst/>
                <a:latin typeface="Golos Text" panose="020B0503020202020204"/>
              </a:rPr>
              <a:t>Начало списка: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600" b="0" i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600" b="0" i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600" b="0" i="0">
                <a:solidFill>
                  <a:srgbClr val="2C2D2E"/>
                </a:solidFill>
                <a:effectLst/>
                <a:latin typeface="Golos Text" panose="020B0503020202020204"/>
              </a:rPr>
              <a:t> конец списка.</a:t>
            </a:r>
          </a:p>
        </p:txBody>
      </p:sp>
      <p:sp>
        <p:nvSpPr>
          <p:cNvPr id="7" name="Текст 13">
            <a:extLst>
              <a:ext uri="{FF2B5EF4-FFF2-40B4-BE49-F238E27FC236}">
                <a16:creationId xmlns:a16="http://schemas.microsoft.com/office/drawing/2014/main" id="{BF0BE89B-425E-821E-10AB-56C164DAED3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666895" y="3202213"/>
            <a:ext cx="3947884" cy="793447"/>
          </a:xfrm>
        </p:spPr>
        <p:txBody>
          <a:bodyPr>
            <a:normAutofit/>
          </a:bodyPr>
          <a:lstStyle>
            <a:lvl1pPr marL="0" indent="0">
              <a:buNone/>
              <a:defRPr sz="2133" u="sng" baseline="0">
                <a:latin typeface="Golos Text DemiBold" panose="020B0703020202020204" pitchFamily="34" charset="-52"/>
              </a:defRPr>
            </a:lvl1pPr>
          </a:lstStyle>
          <a:p>
            <a:pPr lvl="0"/>
            <a:r>
              <a:rPr lang="ru-RU"/>
              <a:t>Подзаголовок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235425780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>
            <a:extLst>
              <a:ext uri="{FF2B5EF4-FFF2-40B4-BE49-F238E27FC236}">
                <a16:creationId xmlns:a16="http://schemas.microsoft.com/office/drawing/2014/main" id="{F282CACE-D64E-E390-8227-23E049D60AA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1" y="1249137"/>
            <a:ext cx="6144684" cy="5122873"/>
          </a:xfrm>
          <a:prstGeom prst="roundRect">
            <a:avLst>
              <a:gd name="adj" fmla="val 7617"/>
            </a:avLst>
          </a:prstGeom>
        </p:spPr>
        <p:txBody>
          <a:bodyPr/>
          <a:lstStyle/>
          <a:p>
            <a:endParaRPr lang="ru-RU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EFD893D5-8CB5-3E29-008C-CC0E0591AE2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408580"/>
            <a:ext cx="9099176" cy="703045"/>
          </a:xfrm>
        </p:spPr>
        <p:txBody>
          <a:bodyPr>
            <a:normAutofit/>
          </a:bodyPr>
          <a:lstStyle>
            <a:lvl1pPr>
              <a:defRPr sz="4267" baseline="0">
                <a:solidFill>
                  <a:schemeClr val="bg1"/>
                </a:solidFill>
                <a:latin typeface="Golos Text DemiBold" panose="020B0703020202020204" pitchFamily="34" charset="-52"/>
              </a:defRPr>
            </a:lvl1pPr>
          </a:lstStyle>
          <a:p>
            <a:r>
              <a:rPr lang="ru-RU"/>
              <a:t>Заголовок</a:t>
            </a:r>
            <a:endParaRPr lang="en-US"/>
          </a:p>
        </p:txBody>
      </p:sp>
      <p:sp>
        <p:nvSpPr>
          <p:cNvPr id="5" name="Текст 6">
            <a:extLst>
              <a:ext uri="{FF2B5EF4-FFF2-40B4-BE49-F238E27FC236}">
                <a16:creationId xmlns:a16="http://schemas.microsoft.com/office/drawing/2014/main" id="{6E126262-C015-9DD6-F87F-1B632AE7449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344229" y="1538516"/>
            <a:ext cx="3376991" cy="4567161"/>
          </a:xfrm>
        </p:spPr>
        <p:txBody>
          <a:bodyPr>
            <a:normAutofit/>
          </a:bodyPr>
          <a:lstStyle>
            <a:lvl1pPr marL="0" indent="0" algn="l">
              <a:buNone/>
              <a:defRPr sz="1867" baseline="0"/>
            </a:lvl1pPr>
            <a:lvl2pPr marL="609585" indent="0">
              <a:buNone/>
              <a:defRPr sz="1867" baseline="0"/>
            </a:lvl2pPr>
            <a:lvl3pPr marL="1219170" indent="0">
              <a:buNone/>
              <a:defRPr sz="1867" baseline="0"/>
            </a:lvl3pPr>
            <a:lvl4pPr marL="1828754" indent="0">
              <a:buNone/>
              <a:defRPr sz="1867" baseline="0"/>
            </a:lvl4pPr>
            <a:lvl5pPr marL="2438339" indent="0">
              <a:buFont typeface="Arial" panose="020B0604020202020204" pitchFamily="34" charset="0"/>
              <a:buNone/>
              <a:defRPr sz="1867" baseline="0"/>
            </a:lvl5pPr>
          </a:lstStyle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ru-RU" sz="1867">
                <a:latin typeface="Golos Text" panose="020B0503020202020204"/>
              </a:rPr>
              <a:t>Основной текст слайда, ключевая формулировка.</a:t>
            </a:r>
          </a:p>
          <a:p>
            <a:pPr marL="0" indent="0" algn="l">
              <a:buNone/>
            </a:pPr>
            <a:endParaRPr lang="en-US" sz="1867" b="1" i="0">
              <a:solidFill>
                <a:srgbClr val="2C2D2E"/>
              </a:solidFill>
              <a:effectLst/>
              <a:latin typeface="Golos Text" panose="020B0503020202020204"/>
            </a:endParaRPr>
          </a:p>
          <a:p>
            <a:pPr marL="0" indent="0" algn="l">
              <a:buNone/>
            </a:pPr>
            <a:r>
              <a:rPr lang="ru-RU" sz="1867" b="1" i="0">
                <a:solidFill>
                  <a:srgbClr val="2C2D2E"/>
                </a:solidFill>
                <a:effectLst/>
                <a:latin typeface="Golos Text" panose="020B0503020202020204"/>
              </a:rPr>
              <a:t>Начало списка: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867" b="0" i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867" b="0" i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867" b="0" i="0">
                <a:solidFill>
                  <a:srgbClr val="2C2D2E"/>
                </a:solidFill>
                <a:effectLst/>
                <a:latin typeface="Golos Text" panose="020B0503020202020204"/>
              </a:rPr>
              <a:t> конец списка.</a:t>
            </a:r>
          </a:p>
        </p:txBody>
      </p:sp>
    </p:spTree>
    <p:extLst>
      <p:ext uri="{BB962C8B-B14F-4D97-AF65-F5344CB8AC3E}">
        <p14:creationId xmlns:p14="http://schemas.microsoft.com/office/powerpoint/2010/main" val="207802215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7AA1A601-605F-FFE8-0BFA-9EB221F44B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1" y="408580"/>
            <a:ext cx="8389257" cy="703045"/>
          </a:xfrm>
        </p:spPr>
        <p:txBody>
          <a:bodyPr>
            <a:normAutofit/>
          </a:bodyPr>
          <a:lstStyle>
            <a:lvl1pPr>
              <a:defRPr sz="4267" baseline="0">
                <a:latin typeface="Golos Text DemiBold" panose="020B0703020202020204" pitchFamily="34" charset="-52"/>
              </a:defRPr>
            </a:lvl1pPr>
          </a:lstStyle>
          <a:p>
            <a:r>
              <a:rPr lang="ru-RU"/>
              <a:t>Заголовок</a:t>
            </a:r>
            <a:endParaRPr lang="en-US"/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id="{E555EF72-8579-6966-364E-7EB76150977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36571" y="1257611"/>
            <a:ext cx="7368420" cy="5167381"/>
          </a:xfrm>
        </p:spPr>
        <p:txBody>
          <a:bodyPr>
            <a:normAutofit/>
          </a:bodyPr>
          <a:lstStyle>
            <a:lvl1pPr marL="0" indent="0">
              <a:buNone/>
              <a:defRPr sz="1867" baseline="0"/>
            </a:lvl1pPr>
            <a:lvl2pPr marL="609585" indent="0">
              <a:buNone/>
              <a:defRPr sz="1867" baseline="0"/>
            </a:lvl2pPr>
            <a:lvl3pPr marL="1219170" indent="0">
              <a:buNone/>
              <a:defRPr sz="1867" baseline="0"/>
            </a:lvl3pPr>
            <a:lvl4pPr marL="1828754" indent="0">
              <a:buNone/>
              <a:defRPr sz="1867" baseline="0"/>
            </a:lvl4pPr>
            <a:lvl5pPr marL="2438339" indent="0">
              <a:buFont typeface="Arial" panose="020B0604020202020204" pitchFamily="34" charset="0"/>
              <a:buNone/>
              <a:defRPr sz="1867" baseline="0"/>
            </a:lvl5pPr>
          </a:lstStyle>
          <a:p>
            <a:r>
              <a:rPr lang="ru-RU" sz="1867">
                <a:latin typeface="Golos Text" panose="020B0503020202020204"/>
              </a:rPr>
              <a:t>Здесь при необходимости располагается основной текст слайда, ключевая формулировка.</a:t>
            </a:r>
          </a:p>
        </p:txBody>
      </p:sp>
      <p:sp>
        <p:nvSpPr>
          <p:cNvPr id="6" name="Рисунок 2">
            <a:extLst>
              <a:ext uri="{FF2B5EF4-FFF2-40B4-BE49-F238E27FC236}">
                <a16:creationId xmlns:a16="http://schemas.microsoft.com/office/drawing/2014/main" id="{E0DDF7E5-74E5-85B7-0EAB-6118F548A98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600" y="1257612"/>
            <a:ext cx="3376992" cy="2510697"/>
          </a:xfrm>
          <a:prstGeom prst="roundRect">
            <a:avLst>
              <a:gd name="adj" fmla="val 11537"/>
            </a:avLst>
          </a:prstGeom>
        </p:spPr>
        <p:txBody>
          <a:bodyPr/>
          <a:lstStyle/>
          <a:p>
            <a:endParaRPr lang="ru-RU"/>
          </a:p>
        </p:txBody>
      </p:sp>
      <p:sp>
        <p:nvSpPr>
          <p:cNvPr id="8" name="Рисунок 2">
            <a:extLst>
              <a:ext uri="{FF2B5EF4-FFF2-40B4-BE49-F238E27FC236}">
                <a16:creationId xmlns:a16="http://schemas.microsoft.com/office/drawing/2014/main" id="{7936B987-FE27-33B7-4612-FDB9F2B35C6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600" y="3914294"/>
            <a:ext cx="3376992" cy="2510697"/>
          </a:xfrm>
          <a:prstGeom prst="roundRect">
            <a:avLst>
              <a:gd name="adj" fmla="val 11537"/>
            </a:avLst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506539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6">
            <a:extLst>
              <a:ext uri="{FF2B5EF4-FFF2-40B4-BE49-F238E27FC236}">
                <a16:creationId xmlns:a16="http://schemas.microsoft.com/office/drawing/2014/main" id="{604BBFFB-7572-35FA-4787-0F445C56328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9601" y="1412429"/>
            <a:ext cx="5196115" cy="2312904"/>
          </a:xfrm>
        </p:spPr>
        <p:txBody>
          <a:bodyPr>
            <a:normAutofit/>
          </a:bodyPr>
          <a:lstStyle>
            <a:lvl1pPr marL="0" indent="0">
              <a:buNone/>
              <a:defRPr sz="1867" baseline="0">
                <a:solidFill>
                  <a:schemeClr val="bg1"/>
                </a:solidFill>
              </a:defRPr>
            </a:lvl1pPr>
            <a:lvl2pPr marL="609585" indent="0">
              <a:buNone/>
              <a:defRPr sz="1867" baseline="0"/>
            </a:lvl2pPr>
            <a:lvl3pPr marL="1219170" indent="0">
              <a:buNone/>
              <a:defRPr sz="1867" baseline="0"/>
            </a:lvl3pPr>
            <a:lvl4pPr marL="1828754" indent="0">
              <a:buNone/>
              <a:defRPr sz="1867" baseline="0"/>
            </a:lvl4pPr>
            <a:lvl5pPr marL="2438339" indent="0">
              <a:buFont typeface="Arial" panose="020B0604020202020204" pitchFamily="34" charset="0"/>
              <a:buNone/>
              <a:defRPr sz="1867" baseline="0"/>
            </a:lvl5pPr>
          </a:lstStyle>
          <a:p>
            <a:r>
              <a:rPr lang="ru-RU" sz="1867">
                <a:latin typeface="Golos Text" panose="020B0503020202020204"/>
              </a:rPr>
              <a:t>Основной текст слайда, ключевая формулировка.</a:t>
            </a:r>
          </a:p>
        </p:txBody>
      </p:sp>
      <p:sp>
        <p:nvSpPr>
          <p:cNvPr id="4" name="Текст 6">
            <a:extLst>
              <a:ext uri="{FF2B5EF4-FFF2-40B4-BE49-F238E27FC236}">
                <a16:creationId xmlns:a16="http://schemas.microsoft.com/office/drawing/2014/main" id="{4BFD2DD0-1A50-CC19-1239-4EE4F12EA91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9603" y="4141116"/>
            <a:ext cx="5196112" cy="2187113"/>
          </a:xfrm>
        </p:spPr>
        <p:txBody>
          <a:bodyPr>
            <a:normAutofit/>
          </a:bodyPr>
          <a:lstStyle>
            <a:lvl1pPr marL="0" indent="0">
              <a:buNone/>
              <a:defRPr sz="1867" baseline="0">
                <a:solidFill>
                  <a:schemeClr val="bg1"/>
                </a:solidFill>
              </a:defRPr>
            </a:lvl1pPr>
            <a:lvl2pPr marL="609585" indent="0">
              <a:buNone/>
              <a:defRPr sz="1867" baseline="0"/>
            </a:lvl2pPr>
            <a:lvl3pPr marL="1219170" indent="0">
              <a:buNone/>
              <a:defRPr sz="1867" baseline="0"/>
            </a:lvl3pPr>
            <a:lvl4pPr marL="1828754" indent="0">
              <a:buNone/>
              <a:defRPr sz="1867" baseline="0"/>
            </a:lvl4pPr>
            <a:lvl5pPr marL="2438339" indent="0">
              <a:buFont typeface="Arial" panose="020B0604020202020204" pitchFamily="34" charset="0"/>
              <a:buNone/>
              <a:defRPr sz="1867" baseline="0"/>
            </a:lvl5pPr>
          </a:lstStyle>
          <a:p>
            <a:r>
              <a:rPr lang="ru-RU" sz="1867">
                <a:latin typeface="Golos Text" panose="020B0503020202020204"/>
              </a:rPr>
              <a:t>Основной текст слайда, ключевая формулировка.</a:t>
            </a:r>
          </a:p>
        </p:txBody>
      </p:sp>
      <p:sp>
        <p:nvSpPr>
          <p:cNvPr id="5" name="Текст 6">
            <a:extLst>
              <a:ext uri="{FF2B5EF4-FFF2-40B4-BE49-F238E27FC236}">
                <a16:creationId xmlns:a16="http://schemas.microsoft.com/office/drawing/2014/main" id="{73A9D63A-5180-ED0A-F619-007A1570C1E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386286" y="1412430"/>
            <a:ext cx="4842935" cy="4915799"/>
          </a:xfrm>
        </p:spPr>
        <p:txBody>
          <a:bodyPr>
            <a:normAutofit/>
          </a:bodyPr>
          <a:lstStyle>
            <a:lvl1pPr marL="0" indent="0">
              <a:buNone/>
              <a:defRPr sz="1867" baseline="0">
                <a:solidFill>
                  <a:schemeClr val="bg1"/>
                </a:solidFill>
              </a:defRPr>
            </a:lvl1pPr>
            <a:lvl2pPr marL="609585" indent="0">
              <a:buNone/>
              <a:defRPr sz="1867" baseline="0"/>
            </a:lvl2pPr>
            <a:lvl3pPr marL="1219170" indent="0">
              <a:buNone/>
              <a:defRPr sz="1867" baseline="0"/>
            </a:lvl3pPr>
            <a:lvl4pPr marL="1828754" indent="0">
              <a:buNone/>
              <a:defRPr sz="1867" baseline="0"/>
            </a:lvl4pPr>
            <a:lvl5pPr marL="2438339" indent="0">
              <a:buFont typeface="Arial" panose="020B0604020202020204" pitchFamily="34" charset="0"/>
              <a:buNone/>
              <a:defRPr sz="1867" baseline="0"/>
            </a:lvl5pPr>
          </a:lstStyle>
          <a:p>
            <a:r>
              <a:rPr lang="ru-RU" sz="1867">
                <a:latin typeface="Golos Text" panose="020B0503020202020204"/>
              </a:rPr>
              <a:t>Основной текст слайда, ключевая формулировка.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7075CB2-AC7B-1521-E0C8-0618DBE0FE3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1" y="408580"/>
            <a:ext cx="8389257" cy="703045"/>
          </a:xfrm>
        </p:spPr>
        <p:txBody>
          <a:bodyPr>
            <a:normAutofit/>
          </a:bodyPr>
          <a:lstStyle>
            <a:lvl1pPr>
              <a:defRPr sz="4267" baseline="0">
                <a:latin typeface="Golos Text DemiBold" panose="020B0703020202020204" pitchFamily="34" charset="-52"/>
              </a:defRPr>
            </a:lvl1pPr>
          </a:lstStyle>
          <a:p>
            <a:r>
              <a:rPr lang="ru-RU"/>
              <a:t>Заголовок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472731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24"/>
          <p:cNvSpPr>
            <a:spLocks noGrp="1"/>
          </p:cNvSpPr>
          <p:nvPr>
            <p:ph type="body" sz="quarter" idx="20" hasCustomPrompt="1"/>
          </p:nvPr>
        </p:nvSpPr>
        <p:spPr>
          <a:xfrm>
            <a:off x="609602" y="3911870"/>
            <a:ext cx="3452284" cy="358775"/>
          </a:xfrm>
        </p:spPr>
        <p:txBody>
          <a:bodyPr>
            <a:normAutofit/>
          </a:bodyPr>
          <a:lstStyle>
            <a:lvl1pPr marL="0" indent="0">
              <a:buFont typeface="Arial"/>
              <a:buNone/>
              <a:defRPr sz="1600" b="1" i="0" baseline="0"/>
            </a:lvl1pPr>
          </a:lstStyle>
          <a:p>
            <a:pPr lvl="0"/>
            <a:r>
              <a:rPr lang="ru-RU"/>
              <a:t>Подзаголовок</a:t>
            </a:r>
          </a:p>
        </p:txBody>
      </p:sp>
      <p:sp>
        <p:nvSpPr>
          <p:cNvPr id="14" name="Text Placeholder 24"/>
          <p:cNvSpPr>
            <a:spLocks noGrp="1"/>
          </p:cNvSpPr>
          <p:nvPr>
            <p:ph type="body" sz="quarter" idx="21" hasCustomPrompt="1"/>
          </p:nvPr>
        </p:nvSpPr>
        <p:spPr>
          <a:xfrm>
            <a:off x="4279273" y="3911870"/>
            <a:ext cx="3452284" cy="358775"/>
          </a:xfrm>
        </p:spPr>
        <p:txBody>
          <a:bodyPr>
            <a:normAutofit/>
          </a:bodyPr>
          <a:lstStyle>
            <a:lvl1pPr marL="0" indent="0">
              <a:buFont typeface="Arial"/>
              <a:buNone/>
              <a:defRPr sz="1600" b="1" i="0" baseline="0"/>
            </a:lvl1pPr>
          </a:lstStyle>
          <a:p>
            <a:pPr lvl="0"/>
            <a:r>
              <a:rPr lang="ru-RU"/>
              <a:t>Подзаголовок</a:t>
            </a:r>
          </a:p>
        </p:txBody>
      </p:sp>
      <p:sp>
        <p:nvSpPr>
          <p:cNvPr id="15" name="Text Placeholder 24"/>
          <p:cNvSpPr>
            <a:spLocks noGrp="1"/>
          </p:cNvSpPr>
          <p:nvPr>
            <p:ph type="body" sz="quarter" idx="22" hasCustomPrompt="1"/>
          </p:nvPr>
        </p:nvSpPr>
        <p:spPr>
          <a:xfrm>
            <a:off x="7959739" y="3911870"/>
            <a:ext cx="3452284" cy="358775"/>
          </a:xfrm>
        </p:spPr>
        <p:txBody>
          <a:bodyPr>
            <a:normAutofit/>
          </a:bodyPr>
          <a:lstStyle>
            <a:lvl1pPr marL="0" indent="0">
              <a:buFont typeface="Arial"/>
              <a:buNone/>
              <a:defRPr sz="1600" b="1" i="0" baseline="0"/>
            </a:lvl1pPr>
          </a:lstStyle>
          <a:p>
            <a:pPr lvl="0"/>
            <a:r>
              <a:rPr lang="ru-RU"/>
              <a:t>Подзаголовок</a:t>
            </a:r>
          </a:p>
        </p:txBody>
      </p:sp>
      <p:sp>
        <p:nvSpPr>
          <p:cNvPr id="19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609601" y="4383771"/>
            <a:ext cx="3451844" cy="1860731"/>
          </a:xfrm>
        </p:spPr>
        <p:txBody>
          <a:bodyPr>
            <a:normAutofit/>
          </a:bodyPr>
          <a:lstStyle>
            <a:lvl1pPr marL="0" indent="0">
              <a:buNone/>
              <a:defRPr sz="1600" baseline="0"/>
            </a:lvl1pPr>
            <a:lvl2pPr>
              <a:defRPr sz="2133"/>
            </a:lvl2pPr>
            <a:lvl3pPr>
              <a:defRPr sz="2133"/>
            </a:lvl3pPr>
            <a:lvl4pPr>
              <a:defRPr sz="2133"/>
            </a:lvl4pPr>
            <a:lvl5pPr>
              <a:defRPr sz="2133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ru-RU"/>
              <a:t>Текст</a:t>
            </a:r>
          </a:p>
        </p:txBody>
      </p:sp>
      <p:sp>
        <p:nvSpPr>
          <p:cNvPr id="20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276335" y="4399437"/>
            <a:ext cx="3455221" cy="1860731"/>
          </a:xfrm>
        </p:spPr>
        <p:txBody>
          <a:bodyPr>
            <a:noAutofit/>
          </a:bodyPr>
          <a:lstStyle>
            <a:lvl1pPr marL="0" indent="0">
              <a:buNone/>
              <a:defRPr sz="1600" baseline="0"/>
            </a:lvl1pPr>
            <a:lvl2pPr>
              <a:defRPr sz="1600" baseline="0"/>
            </a:lvl2pPr>
            <a:lvl3pPr>
              <a:defRPr sz="1600" baseline="0"/>
            </a:lvl3pPr>
            <a:lvl4pPr>
              <a:defRPr sz="1600" baseline="0"/>
            </a:lvl4pPr>
            <a:lvl5pPr>
              <a:defRPr sz="1600" baseline="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ru-RU"/>
              <a:t>Текст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84827D-CE53-9591-037D-C963F1C740F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1" y="408580"/>
            <a:ext cx="8389257" cy="703045"/>
          </a:xfrm>
        </p:spPr>
        <p:txBody>
          <a:bodyPr>
            <a:normAutofit/>
          </a:bodyPr>
          <a:lstStyle>
            <a:lvl1pPr>
              <a:defRPr sz="4267" baseline="0">
                <a:latin typeface="Golos Text DemiBold" panose="020B0703020202020204" pitchFamily="34" charset="-52"/>
              </a:defRPr>
            </a:lvl1pPr>
          </a:lstStyle>
          <a:p>
            <a:r>
              <a:rPr lang="ru-RU"/>
              <a:t>Заголовок</a:t>
            </a:r>
            <a:endParaRPr lang="en-US"/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5AE50A46-F4A6-68CE-7C12-AA2301388718}"/>
              </a:ext>
            </a:extLst>
          </p:cNvPr>
          <p:cNvSpPr>
            <a:spLocks noGrp="1"/>
          </p:cNvSpPr>
          <p:nvPr>
            <p:ph sz="half" idx="26" hasCustomPrompt="1"/>
          </p:nvPr>
        </p:nvSpPr>
        <p:spPr>
          <a:xfrm>
            <a:off x="7956800" y="4399437"/>
            <a:ext cx="3455221" cy="1860731"/>
          </a:xfrm>
        </p:spPr>
        <p:txBody>
          <a:bodyPr>
            <a:noAutofit/>
          </a:bodyPr>
          <a:lstStyle>
            <a:lvl1pPr marL="0" indent="0">
              <a:buNone/>
              <a:defRPr sz="1600" baseline="0"/>
            </a:lvl1pPr>
            <a:lvl2pPr>
              <a:defRPr sz="1600" baseline="0"/>
            </a:lvl2pPr>
            <a:lvl3pPr>
              <a:defRPr sz="1600" baseline="0"/>
            </a:lvl3pPr>
            <a:lvl4pPr>
              <a:defRPr sz="1600" baseline="0"/>
            </a:lvl4pPr>
            <a:lvl5pPr>
              <a:defRPr sz="1600" baseline="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ru-RU"/>
              <a:t>Текст</a:t>
            </a:r>
          </a:p>
        </p:txBody>
      </p:sp>
      <p:sp>
        <p:nvSpPr>
          <p:cNvPr id="11" name="Рисунок 2">
            <a:extLst>
              <a:ext uri="{FF2B5EF4-FFF2-40B4-BE49-F238E27FC236}">
                <a16:creationId xmlns:a16="http://schemas.microsoft.com/office/drawing/2014/main" id="{42AB405F-D2C7-9CD0-F8A2-C5B08DACE9F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25442" y="1259285"/>
            <a:ext cx="3436001" cy="2510697"/>
          </a:xfrm>
          <a:prstGeom prst="roundRect">
            <a:avLst>
              <a:gd name="adj" fmla="val 11537"/>
            </a:avLst>
          </a:prstGeom>
        </p:spPr>
        <p:txBody>
          <a:bodyPr/>
          <a:lstStyle/>
          <a:p>
            <a:endParaRPr lang="ru-RU"/>
          </a:p>
        </p:txBody>
      </p:sp>
      <p:sp>
        <p:nvSpPr>
          <p:cNvPr id="12" name="Рисунок 2">
            <a:extLst>
              <a:ext uri="{FF2B5EF4-FFF2-40B4-BE49-F238E27FC236}">
                <a16:creationId xmlns:a16="http://schemas.microsoft.com/office/drawing/2014/main" id="{20D20C24-934F-4A5C-CF04-B479AF2D0D5F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4295556" y="1259284"/>
            <a:ext cx="3436001" cy="2510697"/>
          </a:xfrm>
          <a:prstGeom prst="roundRect">
            <a:avLst>
              <a:gd name="adj" fmla="val 12905"/>
            </a:avLst>
          </a:prstGeom>
        </p:spPr>
        <p:txBody>
          <a:bodyPr/>
          <a:lstStyle/>
          <a:p>
            <a:endParaRPr lang="ru-RU"/>
          </a:p>
        </p:txBody>
      </p:sp>
      <p:sp>
        <p:nvSpPr>
          <p:cNvPr id="16" name="Рисунок 2">
            <a:extLst>
              <a:ext uri="{FF2B5EF4-FFF2-40B4-BE49-F238E27FC236}">
                <a16:creationId xmlns:a16="http://schemas.microsoft.com/office/drawing/2014/main" id="{2D750E3A-97C5-5CBE-A3C9-0F2565E569EE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7974254" y="1259285"/>
            <a:ext cx="3436001" cy="2510697"/>
          </a:xfrm>
          <a:prstGeom prst="roundRect">
            <a:avLst>
              <a:gd name="adj" fmla="val 10512"/>
            </a:avLst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355844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7AA1A601-605F-FFE8-0BFA-9EB221F44B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1" y="408580"/>
            <a:ext cx="8389257" cy="703045"/>
          </a:xfrm>
        </p:spPr>
        <p:txBody>
          <a:bodyPr>
            <a:normAutofit/>
          </a:bodyPr>
          <a:lstStyle>
            <a:lvl1pPr>
              <a:defRPr sz="4267" baseline="0">
                <a:latin typeface="Golos Text DemiBold" panose="020B0703020202020204" pitchFamily="34" charset="-52"/>
              </a:defRPr>
            </a:lvl1pPr>
          </a:lstStyle>
          <a:p>
            <a:r>
              <a:rPr lang="ru-RU"/>
              <a:t>Заголовок</a:t>
            </a:r>
            <a:endParaRPr lang="en-US"/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id="{E555EF72-8579-6966-364E-7EB76150977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644191" y="1265773"/>
            <a:ext cx="3860800" cy="5194299"/>
          </a:xfrm>
        </p:spPr>
        <p:txBody>
          <a:bodyPr>
            <a:normAutofit/>
          </a:bodyPr>
          <a:lstStyle>
            <a:lvl1pPr marL="0" indent="0">
              <a:buNone/>
              <a:defRPr sz="1867" b="0" i="0" baseline="0"/>
            </a:lvl1pPr>
            <a:lvl2pPr marL="609585" indent="0">
              <a:buNone/>
              <a:defRPr sz="1867" baseline="0"/>
            </a:lvl2pPr>
            <a:lvl3pPr marL="1219170" indent="0">
              <a:buNone/>
              <a:defRPr sz="1867" baseline="0"/>
            </a:lvl3pPr>
            <a:lvl4pPr marL="1828754" indent="0">
              <a:buNone/>
              <a:defRPr sz="1867" baseline="0"/>
            </a:lvl4pPr>
            <a:lvl5pPr marL="2438339" indent="0">
              <a:buFont typeface="Arial" panose="020B0604020202020204" pitchFamily="34" charset="0"/>
              <a:buNone/>
              <a:defRPr sz="1867" baseline="0"/>
            </a:lvl5pPr>
          </a:lstStyle>
          <a:p>
            <a:pPr lvl="0"/>
            <a:r>
              <a:rPr lang="ru-RU"/>
              <a:t>Текст</a:t>
            </a:r>
          </a:p>
        </p:txBody>
      </p:sp>
      <p:sp>
        <p:nvSpPr>
          <p:cNvPr id="4" name="Рисунок 2">
            <a:extLst>
              <a:ext uri="{FF2B5EF4-FFF2-40B4-BE49-F238E27FC236}">
                <a16:creationId xmlns:a16="http://schemas.microsoft.com/office/drawing/2014/main" id="{F1233E17-1183-B76E-8FDC-B4E51177D94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600" y="1265773"/>
            <a:ext cx="3376992" cy="2510697"/>
          </a:xfrm>
          <a:prstGeom prst="roundRect">
            <a:avLst>
              <a:gd name="adj" fmla="val 11537"/>
            </a:avLst>
          </a:prstGeom>
        </p:spPr>
        <p:txBody>
          <a:bodyPr/>
          <a:lstStyle/>
          <a:p>
            <a:endParaRPr lang="ru-RU"/>
          </a:p>
        </p:txBody>
      </p:sp>
      <p:sp>
        <p:nvSpPr>
          <p:cNvPr id="8" name="Рисунок 2">
            <a:extLst>
              <a:ext uri="{FF2B5EF4-FFF2-40B4-BE49-F238E27FC236}">
                <a16:creationId xmlns:a16="http://schemas.microsoft.com/office/drawing/2014/main" id="{D225B0AE-7C4E-EA08-3FB1-DC344CD7244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126895" y="1265772"/>
            <a:ext cx="3376992" cy="2510697"/>
          </a:xfrm>
          <a:prstGeom prst="roundRect">
            <a:avLst>
              <a:gd name="adj" fmla="val 11879"/>
            </a:avLst>
          </a:prstGeom>
        </p:spPr>
        <p:txBody>
          <a:bodyPr/>
          <a:lstStyle/>
          <a:p>
            <a:endParaRPr lang="ru-RU"/>
          </a:p>
        </p:txBody>
      </p:sp>
      <p:sp>
        <p:nvSpPr>
          <p:cNvPr id="10" name="Рисунок 2">
            <a:extLst>
              <a:ext uri="{FF2B5EF4-FFF2-40B4-BE49-F238E27FC236}">
                <a16:creationId xmlns:a16="http://schemas.microsoft.com/office/drawing/2014/main" id="{8F0CB042-A157-2892-A9F3-8F41034FBC2B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126895" y="3949376"/>
            <a:ext cx="3376992" cy="2510697"/>
          </a:xfrm>
          <a:prstGeom prst="roundRect">
            <a:avLst>
              <a:gd name="adj" fmla="val 11537"/>
            </a:avLst>
          </a:prstGeom>
        </p:spPr>
        <p:txBody>
          <a:bodyPr/>
          <a:lstStyle/>
          <a:p>
            <a:endParaRPr lang="ru-RU"/>
          </a:p>
        </p:txBody>
      </p:sp>
      <p:sp>
        <p:nvSpPr>
          <p:cNvPr id="11" name="Рисунок 2">
            <a:extLst>
              <a:ext uri="{FF2B5EF4-FFF2-40B4-BE49-F238E27FC236}">
                <a16:creationId xmlns:a16="http://schemas.microsoft.com/office/drawing/2014/main" id="{B7890194-FBA6-DE42-AD42-307D6F999BEF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09599" y="3949376"/>
            <a:ext cx="3376992" cy="2510697"/>
          </a:xfrm>
          <a:prstGeom prst="roundRect">
            <a:avLst>
              <a:gd name="adj" fmla="val 11537"/>
            </a:avLst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083658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7AA1A601-605F-FFE8-0BFA-9EB221F44B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1" y="408580"/>
            <a:ext cx="8389257" cy="703045"/>
          </a:xfrm>
        </p:spPr>
        <p:txBody>
          <a:bodyPr>
            <a:normAutofit/>
          </a:bodyPr>
          <a:lstStyle>
            <a:lvl1pPr>
              <a:defRPr sz="4267" baseline="0">
                <a:latin typeface="Golos Text DemiBold" panose="020B0703020202020204" pitchFamily="34" charset="-52"/>
              </a:defRPr>
            </a:lvl1pPr>
          </a:lstStyle>
          <a:p>
            <a:r>
              <a:rPr lang="ru-RU"/>
              <a:t>Заголовок</a:t>
            </a:r>
            <a:endParaRPr lang="en-US"/>
          </a:p>
        </p:txBody>
      </p:sp>
      <p:sp>
        <p:nvSpPr>
          <p:cNvPr id="4" name="Текст 6">
            <a:extLst>
              <a:ext uri="{FF2B5EF4-FFF2-40B4-BE49-F238E27FC236}">
                <a16:creationId xmlns:a16="http://schemas.microsoft.com/office/drawing/2014/main" id="{46AE54EB-260E-9A56-307F-307DC6AE327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1" y="1284530"/>
            <a:ext cx="3376992" cy="2510697"/>
          </a:xfrm>
        </p:spPr>
        <p:txBody>
          <a:bodyPr>
            <a:normAutofit/>
          </a:bodyPr>
          <a:lstStyle>
            <a:lvl1pPr marL="0" indent="0">
              <a:buNone/>
              <a:defRPr sz="2400" b="1" i="0" baseline="0"/>
            </a:lvl1pPr>
            <a:lvl2pPr marL="609585" indent="0">
              <a:buNone/>
              <a:defRPr sz="1867" baseline="0"/>
            </a:lvl2pPr>
            <a:lvl3pPr marL="1219170" indent="0">
              <a:buNone/>
              <a:defRPr sz="1867" baseline="0"/>
            </a:lvl3pPr>
            <a:lvl4pPr marL="1828754" indent="0">
              <a:buNone/>
              <a:defRPr sz="1867" baseline="0"/>
            </a:lvl4pPr>
            <a:lvl5pPr marL="2438339" indent="0">
              <a:buFont typeface="Arial" panose="020B0604020202020204" pitchFamily="34" charset="0"/>
              <a:buNone/>
              <a:defRPr sz="1867" baseline="0"/>
            </a:lvl5pPr>
          </a:lstStyle>
          <a:p>
            <a:pPr lvl="0"/>
            <a:r>
              <a:rPr lang="ru-RU"/>
              <a:t>Ключевая фраза слайда</a:t>
            </a:r>
          </a:p>
        </p:txBody>
      </p:sp>
      <p:sp>
        <p:nvSpPr>
          <p:cNvPr id="7" name="Рисунок 2">
            <a:extLst>
              <a:ext uri="{FF2B5EF4-FFF2-40B4-BE49-F238E27FC236}">
                <a16:creationId xmlns:a16="http://schemas.microsoft.com/office/drawing/2014/main" id="{20DDEE97-30A5-E948-6E23-28FB2BCF96FD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126895" y="1284530"/>
            <a:ext cx="3376992" cy="2510697"/>
          </a:xfrm>
          <a:prstGeom prst="roundRect">
            <a:avLst>
              <a:gd name="adj" fmla="val 11537"/>
            </a:avLst>
          </a:prstGeom>
        </p:spPr>
        <p:txBody>
          <a:bodyPr/>
          <a:lstStyle/>
          <a:p>
            <a:endParaRPr lang="ru-RU"/>
          </a:p>
        </p:txBody>
      </p:sp>
      <p:sp>
        <p:nvSpPr>
          <p:cNvPr id="10" name="Рисунок 2">
            <a:extLst>
              <a:ext uri="{FF2B5EF4-FFF2-40B4-BE49-F238E27FC236}">
                <a16:creationId xmlns:a16="http://schemas.microsoft.com/office/drawing/2014/main" id="{AAC08422-7D47-2B7E-7D28-680BC07B364D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7644188" y="1289238"/>
            <a:ext cx="3376992" cy="2510697"/>
          </a:xfrm>
          <a:prstGeom prst="roundRect">
            <a:avLst>
              <a:gd name="adj" fmla="val 11196"/>
            </a:avLst>
          </a:prstGeom>
        </p:spPr>
        <p:txBody>
          <a:bodyPr/>
          <a:lstStyle/>
          <a:p>
            <a:endParaRPr lang="ru-RU"/>
          </a:p>
        </p:txBody>
      </p:sp>
      <p:sp>
        <p:nvSpPr>
          <p:cNvPr id="11" name="Рисунок 2">
            <a:extLst>
              <a:ext uri="{FF2B5EF4-FFF2-40B4-BE49-F238E27FC236}">
                <a16:creationId xmlns:a16="http://schemas.microsoft.com/office/drawing/2014/main" id="{4D0F3CB7-1C07-A606-10E8-3541ED42DF3F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7644188" y="3938724"/>
            <a:ext cx="3376992" cy="2510697"/>
          </a:xfrm>
          <a:prstGeom prst="roundRect">
            <a:avLst>
              <a:gd name="adj" fmla="val 8802"/>
            </a:avLst>
          </a:prstGeom>
        </p:spPr>
        <p:txBody>
          <a:bodyPr/>
          <a:lstStyle/>
          <a:p>
            <a:endParaRPr lang="ru-RU"/>
          </a:p>
        </p:txBody>
      </p:sp>
      <p:sp>
        <p:nvSpPr>
          <p:cNvPr id="12" name="Рисунок 2">
            <a:extLst>
              <a:ext uri="{FF2B5EF4-FFF2-40B4-BE49-F238E27FC236}">
                <a16:creationId xmlns:a16="http://schemas.microsoft.com/office/drawing/2014/main" id="{AFE5227E-AF6F-5CD4-3762-3B690A4EFAC6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4126895" y="3947086"/>
            <a:ext cx="3376992" cy="2510697"/>
          </a:xfrm>
          <a:prstGeom prst="roundRect">
            <a:avLst>
              <a:gd name="adj" fmla="val 8459"/>
            </a:avLst>
          </a:prstGeom>
        </p:spPr>
        <p:txBody>
          <a:bodyPr/>
          <a:lstStyle/>
          <a:p>
            <a:endParaRPr lang="ru-RU"/>
          </a:p>
        </p:txBody>
      </p:sp>
      <p:sp>
        <p:nvSpPr>
          <p:cNvPr id="13" name="Рисунок 2">
            <a:extLst>
              <a:ext uri="{FF2B5EF4-FFF2-40B4-BE49-F238E27FC236}">
                <a16:creationId xmlns:a16="http://schemas.microsoft.com/office/drawing/2014/main" id="{F1DACFFD-7F12-BA1F-C994-00039280C0A0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09600" y="3947086"/>
            <a:ext cx="3376992" cy="2510697"/>
          </a:xfrm>
          <a:prstGeom prst="roundRect">
            <a:avLst>
              <a:gd name="adj" fmla="val 10169"/>
            </a:avLst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486736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 Placeholder 24"/>
          <p:cNvSpPr>
            <a:spLocks noGrp="1"/>
          </p:cNvSpPr>
          <p:nvPr>
            <p:ph type="body" sz="quarter" idx="20" hasCustomPrompt="1"/>
          </p:nvPr>
        </p:nvSpPr>
        <p:spPr>
          <a:xfrm>
            <a:off x="609602" y="3156861"/>
            <a:ext cx="3452284" cy="358775"/>
          </a:xfrm>
        </p:spPr>
        <p:txBody>
          <a:bodyPr>
            <a:normAutofit/>
          </a:bodyPr>
          <a:lstStyle>
            <a:lvl1pPr marL="0" indent="0">
              <a:buFont typeface="Arial"/>
              <a:buNone/>
              <a:defRPr sz="1600" b="1" i="0" baseline="0"/>
            </a:lvl1pPr>
          </a:lstStyle>
          <a:p>
            <a:pPr lvl="0"/>
            <a:r>
              <a:rPr lang="ru-RU"/>
              <a:t>Подзаголовок</a:t>
            </a:r>
          </a:p>
        </p:txBody>
      </p:sp>
      <p:sp>
        <p:nvSpPr>
          <p:cNvPr id="26" name="Text Placeholder 24"/>
          <p:cNvSpPr>
            <a:spLocks noGrp="1"/>
          </p:cNvSpPr>
          <p:nvPr>
            <p:ph type="body" sz="quarter" idx="21" hasCustomPrompt="1"/>
          </p:nvPr>
        </p:nvSpPr>
        <p:spPr>
          <a:xfrm>
            <a:off x="4367759" y="3156861"/>
            <a:ext cx="3452284" cy="358775"/>
          </a:xfrm>
        </p:spPr>
        <p:txBody>
          <a:bodyPr>
            <a:normAutofit/>
          </a:bodyPr>
          <a:lstStyle>
            <a:lvl1pPr marL="0" indent="0">
              <a:buFont typeface="Arial"/>
              <a:buNone/>
              <a:defRPr sz="1600" b="1" i="0" baseline="0"/>
            </a:lvl1pPr>
          </a:lstStyle>
          <a:p>
            <a:pPr lvl="0"/>
            <a:r>
              <a:rPr lang="ru-RU"/>
              <a:t>Подзаголовок</a:t>
            </a:r>
          </a:p>
        </p:txBody>
      </p:sp>
      <p:sp>
        <p:nvSpPr>
          <p:cNvPr id="27" name="Text Placeholder 24"/>
          <p:cNvSpPr>
            <a:spLocks noGrp="1"/>
          </p:cNvSpPr>
          <p:nvPr>
            <p:ph type="body" sz="quarter" idx="22" hasCustomPrompt="1"/>
          </p:nvPr>
        </p:nvSpPr>
        <p:spPr>
          <a:xfrm>
            <a:off x="8114275" y="3156861"/>
            <a:ext cx="3452284" cy="358775"/>
          </a:xfrm>
        </p:spPr>
        <p:txBody>
          <a:bodyPr>
            <a:normAutofit/>
          </a:bodyPr>
          <a:lstStyle>
            <a:lvl1pPr marL="0" indent="0">
              <a:buFont typeface="Arial"/>
              <a:buNone/>
              <a:defRPr sz="1600" b="1" i="0" baseline="0"/>
            </a:lvl1pPr>
          </a:lstStyle>
          <a:p>
            <a:pPr lvl="0"/>
            <a:r>
              <a:rPr lang="ru-RU"/>
              <a:t>Подзаголовок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1F822C9-93DB-8981-8DE8-9669C842C9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1" y="408580"/>
            <a:ext cx="8389257" cy="703045"/>
          </a:xfrm>
        </p:spPr>
        <p:txBody>
          <a:bodyPr>
            <a:normAutofit/>
          </a:bodyPr>
          <a:lstStyle>
            <a:lvl1pPr>
              <a:defRPr sz="4267" baseline="0">
                <a:latin typeface="Golos Text DemiBold" panose="020B0703020202020204" pitchFamily="34" charset="-52"/>
              </a:defRPr>
            </a:lvl1pPr>
          </a:lstStyle>
          <a:p>
            <a:r>
              <a:rPr lang="ru-RU"/>
              <a:t>Заголовок</a:t>
            </a:r>
            <a:endParaRPr lang="en-US"/>
          </a:p>
        </p:txBody>
      </p:sp>
      <p:sp>
        <p:nvSpPr>
          <p:cNvPr id="11" name="Рисунок 2">
            <a:extLst>
              <a:ext uri="{FF2B5EF4-FFF2-40B4-BE49-F238E27FC236}">
                <a16:creationId xmlns:a16="http://schemas.microsoft.com/office/drawing/2014/main" id="{ABC6181E-5380-5398-36BA-70EAD01E6B61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605401" y="1270143"/>
            <a:ext cx="3452284" cy="1739059"/>
          </a:xfrm>
          <a:prstGeom prst="roundRect">
            <a:avLst>
              <a:gd name="adj" fmla="val 9261"/>
            </a:avLst>
          </a:prstGeom>
        </p:spPr>
        <p:txBody>
          <a:bodyPr/>
          <a:lstStyle>
            <a:lvl1pPr>
              <a:defRPr/>
            </a:lvl1pPr>
          </a:lstStyle>
          <a:p>
            <a:r>
              <a:rPr lang="ru-RU"/>
              <a:t>Изображение</a:t>
            </a:r>
          </a:p>
        </p:txBody>
      </p:sp>
      <p:sp>
        <p:nvSpPr>
          <p:cNvPr id="12" name="Рисунок 2">
            <a:extLst>
              <a:ext uri="{FF2B5EF4-FFF2-40B4-BE49-F238E27FC236}">
                <a16:creationId xmlns:a16="http://schemas.microsoft.com/office/drawing/2014/main" id="{6C8F21F1-75B3-D8F1-2DB5-6F70F86F1DBF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4367758" y="1270143"/>
            <a:ext cx="3452284" cy="1739059"/>
          </a:xfrm>
          <a:prstGeom prst="roundRect">
            <a:avLst>
              <a:gd name="adj" fmla="val 11730"/>
            </a:avLst>
          </a:prstGeom>
        </p:spPr>
        <p:txBody>
          <a:bodyPr/>
          <a:lstStyle>
            <a:lvl1pPr>
              <a:defRPr/>
            </a:lvl1pPr>
          </a:lstStyle>
          <a:p>
            <a:r>
              <a:rPr lang="ru-RU"/>
              <a:t>Изображение</a:t>
            </a:r>
          </a:p>
        </p:txBody>
      </p:sp>
      <p:sp>
        <p:nvSpPr>
          <p:cNvPr id="13" name="Рисунок 2">
            <a:extLst>
              <a:ext uri="{FF2B5EF4-FFF2-40B4-BE49-F238E27FC236}">
                <a16:creationId xmlns:a16="http://schemas.microsoft.com/office/drawing/2014/main" id="{276AF22E-2A7E-F9AB-5142-9D689D32BAC7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8119719" y="1270143"/>
            <a:ext cx="3452284" cy="1739059"/>
          </a:xfrm>
          <a:prstGeom prst="roundRect">
            <a:avLst>
              <a:gd name="adj" fmla="val 10249"/>
            </a:avLst>
          </a:prstGeom>
        </p:spPr>
        <p:txBody>
          <a:bodyPr/>
          <a:lstStyle>
            <a:lvl1pPr>
              <a:defRPr/>
            </a:lvl1pPr>
          </a:lstStyle>
          <a:p>
            <a:r>
              <a:rPr lang="ru-RU"/>
              <a:t>Изображение</a:t>
            </a:r>
          </a:p>
        </p:txBody>
      </p:sp>
      <p:sp>
        <p:nvSpPr>
          <p:cNvPr id="14" name="Text Placeholder 24">
            <a:extLst>
              <a:ext uri="{FF2B5EF4-FFF2-40B4-BE49-F238E27FC236}">
                <a16:creationId xmlns:a16="http://schemas.microsoft.com/office/drawing/2014/main" id="{4381B90F-578B-03FE-3E62-01B123DDCA0C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13803" y="5708529"/>
            <a:ext cx="3452284" cy="358775"/>
          </a:xfrm>
        </p:spPr>
        <p:txBody>
          <a:bodyPr>
            <a:normAutofit/>
          </a:bodyPr>
          <a:lstStyle>
            <a:lvl1pPr marL="0" indent="0">
              <a:buFont typeface="Arial"/>
              <a:buNone/>
              <a:defRPr sz="1600" b="1" i="0" baseline="0"/>
            </a:lvl1pPr>
          </a:lstStyle>
          <a:p>
            <a:pPr lvl="0"/>
            <a:r>
              <a:rPr lang="ru-RU"/>
              <a:t>Подзаголовок</a:t>
            </a:r>
          </a:p>
        </p:txBody>
      </p:sp>
      <p:sp>
        <p:nvSpPr>
          <p:cNvPr id="15" name="Text Placeholder 24">
            <a:extLst>
              <a:ext uri="{FF2B5EF4-FFF2-40B4-BE49-F238E27FC236}">
                <a16:creationId xmlns:a16="http://schemas.microsoft.com/office/drawing/2014/main" id="{78F39546-2C38-A484-9527-E82840466A91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4371961" y="5708529"/>
            <a:ext cx="3452284" cy="358775"/>
          </a:xfrm>
        </p:spPr>
        <p:txBody>
          <a:bodyPr>
            <a:normAutofit/>
          </a:bodyPr>
          <a:lstStyle>
            <a:lvl1pPr marL="0" indent="0">
              <a:buFont typeface="Arial"/>
              <a:buNone/>
              <a:defRPr sz="1600" b="1" i="0" baseline="0"/>
            </a:lvl1pPr>
          </a:lstStyle>
          <a:p>
            <a:pPr lvl="0"/>
            <a:r>
              <a:rPr lang="ru-RU"/>
              <a:t>Подзаголовок</a:t>
            </a:r>
          </a:p>
        </p:txBody>
      </p:sp>
      <p:sp>
        <p:nvSpPr>
          <p:cNvPr id="17" name="Text Placeholder 24">
            <a:extLst>
              <a:ext uri="{FF2B5EF4-FFF2-40B4-BE49-F238E27FC236}">
                <a16:creationId xmlns:a16="http://schemas.microsoft.com/office/drawing/2014/main" id="{62CF135A-DC57-BFA7-737D-7E89CABB270B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8118477" y="5708529"/>
            <a:ext cx="3452284" cy="358775"/>
          </a:xfrm>
        </p:spPr>
        <p:txBody>
          <a:bodyPr>
            <a:normAutofit/>
          </a:bodyPr>
          <a:lstStyle>
            <a:lvl1pPr marL="0" indent="0">
              <a:buFont typeface="Arial"/>
              <a:buNone/>
              <a:defRPr sz="1600" b="1" i="0" baseline="0"/>
            </a:lvl1pPr>
          </a:lstStyle>
          <a:p>
            <a:pPr lvl="0"/>
            <a:r>
              <a:rPr lang="ru-RU"/>
              <a:t>Подзаголовок</a:t>
            </a:r>
          </a:p>
        </p:txBody>
      </p:sp>
      <p:sp>
        <p:nvSpPr>
          <p:cNvPr id="23" name="Рисунок 2">
            <a:extLst>
              <a:ext uri="{FF2B5EF4-FFF2-40B4-BE49-F238E27FC236}">
                <a16:creationId xmlns:a16="http://schemas.microsoft.com/office/drawing/2014/main" id="{F2DF9285-C300-85F5-A106-92A286165DE1}"/>
              </a:ext>
            </a:extLst>
          </p:cNvPr>
          <p:cNvSpPr>
            <a:spLocks noGrp="1"/>
          </p:cNvSpPr>
          <p:nvPr>
            <p:ph type="pic" sz="quarter" idx="37" hasCustomPrompt="1"/>
          </p:nvPr>
        </p:nvSpPr>
        <p:spPr>
          <a:xfrm>
            <a:off x="609602" y="3821811"/>
            <a:ext cx="3452284" cy="1739059"/>
          </a:xfrm>
          <a:prstGeom prst="roundRect">
            <a:avLst>
              <a:gd name="adj" fmla="val 12224"/>
            </a:avLst>
          </a:prstGeom>
        </p:spPr>
        <p:txBody>
          <a:bodyPr/>
          <a:lstStyle>
            <a:lvl1pPr>
              <a:defRPr/>
            </a:lvl1pPr>
          </a:lstStyle>
          <a:p>
            <a:r>
              <a:rPr lang="ru-RU"/>
              <a:t>Изображение</a:t>
            </a:r>
          </a:p>
        </p:txBody>
      </p:sp>
      <p:sp>
        <p:nvSpPr>
          <p:cNvPr id="24" name="Рисунок 2">
            <a:extLst>
              <a:ext uri="{FF2B5EF4-FFF2-40B4-BE49-F238E27FC236}">
                <a16:creationId xmlns:a16="http://schemas.microsoft.com/office/drawing/2014/main" id="{3E7EB42F-DA19-C666-2E68-46C62D129469}"/>
              </a:ext>
            </a:extLst>
          </p:cNvPr>
          <p:cNvSpPr>
            <a:spLocks noGrp="1"/>
          </p:cNvSpPr>
          <p:nvPr>
            <p:ph type="pic" sz="quarter" idx="38" hasCustomPrompt="1"/>
          </p:nvPr>
        </p:nvSpPr>
        <p:spPr>
          <a:xfrm>
            <a:off x="4371959" y="3821811"/>
            <a:ext cx="3452284" cy="1739059"/>
          </a:xfrm>
          <a:prstGeom prst="roundRect">
            <a:avLst>
              <a:gd name="adj" fmla="val 11236"/>
            </a:avLst>
          </a:prstGeom>
        </p:spPr>
        <p:txBody>
          <a:bodyPr/>
          <a:lstStyle>
            <a:lvl1pPr>
              <a:defRPr/>
            </a:lvl1pPr>
          </a:lstStyle>
          <a:p>
            <a:r>
              <a:rPr lang="ru-RU"/>
              <a:t>Изображение</a:t>
            </a:r>
          </a:p>
        </p:txBody>
      </p:sp>
      <p:sp>
        <p:nvSpPr>
          <p:cNvPr id="31" name="Рисунок 2">
            <a:extLst>
              <a:ext uri="{FF2B5EF4-FFF2-40B4-BE49-F238E27FC236}">
                <a16:creationId xmlns:a16="http://schemas.microsoft.com/office/drawing/2014/main" id="{8819B960-AE2A-9E43-B370-CD1D6A1ACE8D}"/>
              </a:ext>
            </a:extLst>
          </p:cNvPr>
          <p:cNvSpPr>
            <a:spLocks noGrp="1"/>
          </p:cNvSpPr>
          <p:nvPr>
            <p:ph type="pic" sz="quarter" idx="39" hasCustomPrompt="1"/>
          </p:nvPr>
        </p:nvSpPr>
        <p:spPr>
          <a:xfrm>
            <a:off x="8123921" y="3821811"/>
            <a:ext cx="3452284" cy="1739059"/>
          </a:xfrm>
          <a:prstGeom prst="roundRect">
            <a:avLst>
              <a:gd name="adj" fmla="val 9755"/>
            </a:avLst>
          </a:prstGeom>
        </p:spPr>
        <p:txBody>
          <a:bodyPr/>
          <a:lstStyle>
            <a:lvl1pPr>
              <a:defRPr/>
            </a:lvl1pPr>
          </a:lstStyle>
          <a:p>
            <a:r>
              <a:rPr lang="ru-RU"/>
              <a:t>Изображение</a:t>
            </a:r>
          </a:p>
        </p:txBody>
      </p:sp>
    </p:spTree>
    <p:extLst>
      <p:ext uri="{BB962C8B-B14F-4D97-AF65-F5344CB8AC3E}">
        <p14:creationId xmlns:p14="http://schemas.microsoft.com/office/powerpoint/2010/main" val="347450819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609600" y="2328177"/>
            <a:ext cx="8365245" cy="3797987"/>
          </a:xfrm>
        </p:spPr>
        <p:txBody>
          <a:bodyPr/>
          <a:lstStyle>
            <a:lvl1pPr>
              <a:defRPr sz="3200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ru-RU"/>
              <a:t>Первый уровень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Пятый уровень</a:t>
            </a:r>
          </a:p>
          <a:p>
            <a:pPr lvl="4"/>
            <a:r>
              <a:rPr lang="ru-RU"/>
              <a:t>Шестой уровень</a:t>
            </a:r>
            <a:endParaRPr lang="en-US"/>
          </a:p>
        </p:txBody>
      </p:sp>
      <p:sp>
        <p:nvSpPr>
          <p:cNvPr id="1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5374357" y="247519"/>
            <a:ext cx="620804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67" b="0" i="0" cap="none">
                <a:solidFill>
                  <a:schemeClr val="bg1"/>
                </a:solidFill>
              </a:defRPr>
            </a:lvl1pPr>
          </a:lstStyle>
          <a:p>
            <a:r>
              <a:rPr lang="ru-RU"/>
              <a:t>Колонтитул</a:t>
            </a:r>
            <a:endParaRPr lang="en-US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609600" y="1236510"/>
            <a:ext cx="10972800" cy="8273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Заголовок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83859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9591" y="1329895"/>
            <a:ext cx="7953917" cy="1985292"/>
          </a:xfrm>
        </p:spPr>
        <p:txBody>
          <a:bodyPr anchor="b">
            <a:normAutofit/>
          </a:bodyPr>
          <a:lstStyle>
            <a:lvl1pPr>
              <a:defRPr sz="4267" b="0"/>
            </a:lvl1pPr>
          </a:lstStyle>
          <a:p>
            <a:r>
              <a:rPr lang="ru-RU" err="1"/>
              <a:t>Click</a:t>
            </a:r>
            <a:r>
              <a:rPr lang="ru-RU"/>
              <a:t> </a:t>
            </a:r>
            <a:r>
              <a:rPr lang="ru-RU" err="1"/>
              <a:t>to</a:t>
            </a:r>
            <a:r>
              <a:rPr lang="ru-RU"/>
              <a:t> </a:t>
            </a:r>
            <a:r>
              <a:rPr lang="ru-RU" err="1"/>
              <a:t>edit</a:t>
            </a:r>
            <a:r>
              <a:rPr lang="ru-RU"/>
              <a:t> </a:t>
            </a:r>
            <a:r>
              <a:rPr lang="ru-RU" err="1"/>
              <a:t>Master</a:t>
            </a:r>
            <a:r>
              <a:rPr lang="ru-RU"/>
              <a:t> </a:t>
            </a:r>
            <a:r>
              <a:rPr lang="ru-RU" err="1"/>
              <a:t>title</a:t>
            </a:r>
            <a:r>
              <a:rPr lang="ru-RU"/>
              <a:t> </a:t>
            </a:r>
            <a:r>
              <a:rPr lang="ru-RU" err="1"/>
              <a:t>style</a:t>
            </a:r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1020930" y="3429000"/>
            <a:ext cx="7954433" cy="2203451"/>
          </a:xfrm>
        </p:spPr>
        <p:txBody>
          <a:bodyPr>
            <a:normAutofit/>
          </a:bodyPr>
          <a:lstStyle>
            <a:lvl1pPr marL="0" indent="0" algn="l">
              <a:buFontTx/>
              <a:buNone/>
              <a:defRPr sz="2133"/>
            </a:lvl1pPr>
            <a:lvl2pPr marL="609585" indent="0" algn="l">
              <a:buFontTx/>
              <a:buNone/>
              <a:defRPr/>
            </a:lvl2pPr>
            <a:lvl3pPr marL="1219170" indent="0" algn="l">
              <a:buFontTx/>
              <a:buNone/>
              <a:defRPr/>
            </a:lvl3pPr>
            <a:lvl4pPr marL="1828754" indent="0" algn="l">
              <a:buFontTx/>
              <a:buNone/>
              <a:defRPr/>
            </a:lvl4pPr>
            <a:lvl5pPr marL="2438339" indent="0" algn="l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530667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 anchor="ctr"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853" y="1236509"/>
            <a:ext cx="3617659" cy="2192491"/>
          </a:xfrm>
        </p:spPr>
        <p:txBody>
          <a:bodyPr anchor="t" anchorCtr="0">
            <a:normAutofit/>
          </a:bodyPr>
          <a:lstStyle>
            <a:lvl1pPr>
              <a:defRPr sz="3733" baseline="0">
                <a:solidFill>
                  <a:srgbClr val="FFFFFF"/>
                </a:solidFill>
              </a:defRPr>
            </a:lvl1pPr>
          </a:lstStyle>
          <a:p>
            <a:r>
              <a:rPr lang="ru-RU" err="1"/>
              <a:t>Click</a:t>
            </a:r>
            <a:r>
              <a:rPr lang="ru-RU"/>
              <a:t> </a:t>
            </a:r>
            <a:r>
              <a:rPr lang="ru-RU" err="1"/>
              <a:t>to</a:t>
            </a:r>
            <a:r>
              <a:rPr lang="ru-RU"/>
              <a:t> </a:t>
            </a:r>
            <a:r>
              <a:rPr lang="ru-RU" err="1"/>
              <a:t>edit</a:t>
            </a:r>
            <a:r>
              <a:rPr lang="ru-RU"/>
              <a:t> </a:t>
            </a:r>
            <a:r>
              <a:rPr lang="ru-RU" err="1"/>
              <a:t>Master</a:t>
            </a:r>
            <a:r>
              <a:rPr lang="ru-RU"/>
              <a:t> </a:t>
            </a:r>
            <a:r>
              <a:rPr lang="ru-RU" err="1"/>
              <a:t>title</a:t>
            </a:r>
            <a:r>
              <a:rPr lang="ru-RU"/>
              <a:t> </a:t>
            </a:r>
            <a:r>
              <a:rPr lang="ru-RU" err="1"/>
              <a:t>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00021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Финал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09600" y="2680373"/>
            <a:ext cx="10972800" cy="827311"/>
          </a:xfrm>
        </p:spPr>
        <p:txBody>
          <a:bodyPr>
            <a:normAutofit/>
          </a:bodyPr>
          <a:lstStyle>
            <a:lvl1pPr algn="ctr">
              <a:defRPr sz="4267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609600" y="3716939"/>
            <a:ext cx="10972800" cy="792163"/>
          </a:xfrm>
        </p:spPr>
        <p:txBody>
          <a:bodyPr/>
          <a:lstStyle>
            <a:lvl1pPr marL="0" indent="0" algn="ctr">
              <a:buFontTx/>
              <a:buNone/>
              <a:defRPr>
                <a:solidFill>
                  <a:srgbClr val="FFFFFF"/>
                </a:solidFill>
              </a:defRPr>
            </a:lvl1pPr>
            <a:lvl2pPr marL="609585" indent="0" algn="ctr">
              <a:buFontTx/>
              <a:buNone/>
              <a:defRPr>
                <a:solidFill>
                  <a:srgbClr val="FFFFFF"/>
                </a:solidFill>
              </a:defRPr>
            </a:lvl2pPr>
            <a:lvl3pPr marL="1219170" indent="0" algn="ctr">
              <a:buFontTx/>
              <a:buNone/>
              <a:defRPr>
                <a:solidFill>
                  <a:srgbClr val="FFFFFF"/>
                </a:solidFill>
              </a:defRPr>
            </a:lvl3pPr>
            <a:lvl4pPr marL="1828754" indent="0" algn="ctr">
              <a:buFontTx/>
              <a:buNone/>
              <a:defRPr>
                <a:solidFill>
                  <a:srgbClr val="FFFFFF"/>
                </a:solidFill>
              </a:defRPr>
            </a:lvl4pPr>
            <a:lvl5pPr marL="2438339" indent="0" algn="ctr">
              <a:buFontTx/>
              <a:buNone/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Click to edit Master text style</a:t>
            </a:r>
          </a:p>
        </p:txBody>
      </p:sp>
    </p:spTree>
    <p:extLst>
      <p:ext uri="{BB962C8B-B14F-4D97-AF65-F5344CB8AC3E}">
        <p14:creationId xmlns:p14="http://schemas.microsoft.com/office/powerpoint/2010/main" val="39473122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7AA1A601-605F-FFE8-0BFA-9EB221F44B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1" y="408580"/>
            <a:ext cx="8389257" cy="703045"/>
          </a:xfrm>
        </p:spPr>
        <p:txBody>
          <a:bodyPr>
            <a:normAutofit/>
          </a:bodyPr>
          <a:lstStyle>
            <a:lvl1pPr>
              <a:defRPr sz="4267" baseline="0">
                <a:latin typeface="Golos Text DemiBold" panose="020B0703020202020204" pitchFamily="34" charset="-52"/>
              </a:defRPr>
            </a:lvl1pPr>
          </a:lstStyle>
          <a:p>
            <a:r>
              <a:rPr lang="ru-RU"/>
              <a:t>Заголовок</a:t>
            </a:r>
            <a:endParaRPr lang="en-US"/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id="{E555EF72-8579-6966-364E-7EB76150977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36571" y="1257611"/>
            <a:ext cx="7368420" cy="5167381"/>
          </a:xfrm>
        </p:spPr>
        <p:txBody>
          <a:bodyPr>
            <a:normAutofit/>
          </a:bodyPr>
          <a:lstStyle>
            <a:lvl1pPr marL="0" indent="0">
              <a:buNone/>
              <a:defRPr sz="1867" baseline="0"/>
            </a:lvl1pPr>
            <a:lvl2pPr marL="609585" indent="0">
              <a:buNone/>
              <a:defRPr sz="1867" baseline="0"/>
            </a:lvl2pPr>
            <a:lvl3pPr marL="1219170" indent="0">
              <a:buNone/>
              <a:defRPr sz="1867" baseline="0"/>
            </a:lvl3pPr>
            <a:lvl4pPr marL="1828754" indent="0">
              <a:buNone/>
              <a:defRPr sz="1867" baseline="0"/>
            </a:lvl4pPr>
            <a:lvl5pPr marL="2438339" indent="0">
              <a:buFont typeface="Arial" panose="020B0604020202020204" pitchFamily="34" charset="0"/>
              <a:buNone/>
              <a:defRPr sz="1867" baseline="0"/>
            </a:lvl5pPr>
          </a:lstStyle>
          <a:p>
            <a:r>
              <a:rPr lang="ru-RU" sz="1867">
                <a:latin typeface="Golos Text" panose="020B0503020202020204"/>
              </a:rPr>
              <a:t>Здесь при необходимости располагается основной текст слайда, ключевая формулировка.</a:t>
            </a:r>
          </a:p>
        </p:txBody>
      </p:sp>
      <p:sp>
        <p:nvSpPr>
          <p:cNvPr id="6" name="Рисунок 2">
            <a:extLst>
              <a:ext uri="{FF2B5EF4-FFF2-40B4-BE49-F238E27FC236}">
                <a16:creationId xmlns:a16="http://schemas.microsoft.com/office/drawing/2014/main" id="{E0DDF7E5-74E5-85B7-0EAB-6118F548A98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600" y="1257612"/>
            <a:ext cx="3376992" cy="2510697"/>
          </a:xfrm>
          <a:prstGeom prst="roundRect">
            <a:avLst>
              <a:gd name="adj" fmla="val 11537"/>
            </a:avLst>
          </a:prstGeom>
        </p:spPr>
        <p:txBody>
          <a:bodyPr/>
          <a:lstStyle/>
          <a:p>
            <a:endParaRPr lang="ru-RU"/>
          </a:p>
        </p:txBody>
      </p:sp>
      <p:sp>
        <p:nvSpPr>
          <p:cNvPr id="8" name="Рисунок 2">
            <a:extLst>
              <a:ext uri="{FF2B5EF4-FFF2-40B4-BE49-F238E27FC236}">
                <a16:creationId xmlns:a16="http://schemas.microsoft.com/office/drawing/2014/main" id="{7936B987-FE27-33B7-4612-FDB9F2B35C6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600" y="3914294"/>
            <a:ext cx="3376992" cy="2510697"/>
          </a:xfrm>
          <a:prstGeom prst="roundRect">
            <a:avLst>
              <a:gd name="adj" fmla="val 11537"/>
            </a:avLst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6980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6797889" y="653700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400"/>
          </a:p>
        </p:txBody>
      </p:sp>
      <p:sp>
        <p:nvSpPr>
          <p:cNvPr id="8" name="TextBox 7"/>
          <p:cNvSpPr txBox="1"/>
          <p:nvPr/>
        </p:nvSpPr>
        <p:spPr>
          <a:xfrm>
            <a:off x="7881069" y="569653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40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7783B35-4D64-24CD-46E0-32E9FC276C40}"/>
              </a:ext>
            </a:extLst>
          </p:cNvPr>
          <p:cNvSpPr txBox="1"/>
          <p:nvPr userDrawn="1"/>
        </p:nvSpPr>
        <p:spPr>
          <a:xfrm>
            <a:off x="6797889" y="653700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40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5FEFD47-67FA-CC9C-A247-DDA306E69DC7}"/>
              </a:ext>
            </a:extLst>
          </p:cNvPr>
          <p:cNvSpPr txBox="1"/>
          <p:nvPr userDrawn="1"/>
        </p:nvSpPr>
        <p:spPr>
          <a:xfrm>
            <a:off x="7881069" y="569653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40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2B74B261-5474-8217-1C1F-DF8DF956D9C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408580"/>
            <a:ext cx="9099176" cy="703045"/>
          </a:xfrm>
        </p:spPr>
        <p:txBody>
          <a:bodyPr>
            <a:normAutofit/>
          </a:bodyPr>
          <a:lstStyle>
            <a:lvl1pPr>
              <a:defRPr sz="4267" baseline="0">
                <a:latin typeface="Golos Text DemiBold" panose="020B0703020202020204" pitchFamily="34" charset="-52"/>
              </a:defRPr>
            </a:lvl1pPr>
          </a:lstStyle>
          <a:p>
            <a:r>
              <a:rPr lang="ru-RU"/>
              <a:t>Заголовок</a:t>
            </a:r>
            <a:endParaRPr lang="en-US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85A92729-C745-7CCF-6847-2DF14BA71383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609599" y="1386883"/>
            <a:ext cx="11185676" cy="4980051"/>
          </a:xfrm>
        </p:spPr>
        <p:txBody>
          <a:bodyPr>
            <a:normAutofit/>
          </a:bodyPr>
          <a:lstStyle>
            <a:lvl1pPr marL="0" indent="0" algn="l">
              <a:buFont typeface="Arial" panose="020B0604020202020204" pitchFamily="34" charset="0"/>
              <a:buNone/>
              <a:defRPr sz="2667" baseline="0"/>
            </a:lvl1pPr>
            <a:lvl2pPr marL="609585" indent="0">
              <a:buFont typeface="Arial" panose="020B0604020202020204" pitchFamily="34" charset="0"/>
              <a:buNone/>
              <a:defRPr sz="3200"/>
            </a:lvl2pPr>
            <a:lvl3pPr marL="1219170" indent="0">
              <a:buFont typeface="Arial" panose="020B0604020202020204" pitchFamily="34" charset="0"/>
              <a:buNone/>
              <a:defRPr sz="2667"/>
            </a:lvl3pPr>
            <a:lvl4pPr marL="1828754" indent="0">
              <a:buFont typeface="Arial" panose="020B0604020202020204" pitchFamily="34" charset="0"/>
              <a:buNone/>
              <a:defRPr sz="2400"/>
            </a:lvl4pPr>
            <a:lvl5pPr marL="2438339" indent="0">
              <a:buFont typeface="Arial" panose="020B0604020202020204" pitchFamily="34" charset="0"/>
              <a:buNone/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r>
              <a:rPr lang="ru-RU" sz="2667">
                <a:latin typeface="Golos Text" panose="020B0503020202020204"/>
              </a:rPr>
              <a:t>Здесь при необходимости располагается основной текст слайда, ключевая формулировка.</a:t>
            </a:r>
          </a:p>
          <a:p>
            <a:endParaRPr lang="ru-RU" sz="2667">
              <a:latin typeface="Golos Text" panose="020B0503020202020204"/>
            </a:endParaRPr>
          </a:p>
          <a:p>
            <a:pPr marL="0" indent="0" algn="l">
              <a:buNone/>
            </a:pPr>
            <a:r>
              <a:rPr lang="ru-RU" sz="2400" b="1" i="0">
                <a:solidFill>
                  <a:srgbClr val="2C2D2E"/>
                </a:solidFill>
                <a:effectLst/>
                <a:latin typeface="Golos Text" panose="020B0503020202020204"/>
              </a:rPr>
              <a:t>Начало списка: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2400" b="0" i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2400" b="0" i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2400" b="0" i="0">
                <a:solidFill>
                  <a:srgbClr val="2C2D2E"/>
                </a:solidFill>
                <a:effectLst/>
                <a:latin typeface="Golos Text" panose="020B0503020202020204"/>
              </a:rPr>
              <a:t> конец списка.</a:t>
            </a:r>
          </a:p>
        </p:txBody>
      </p:sp>
    </p:spTree>
    <p:extLst>
      <p:ext uri="{BB962C8B-B14F-4D97-AF65-F5344CB8AC3E}">
        <p14:creationId xmlns:p14="http://schemas.microsoft.com/office/powerpoint/2010/main" val="23419799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kfq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408580"/>
            <a:ext cx="9099176" cy="703045"/>
          </a:xfrm>
        </p:spPr>
        <p:txBody>
          <a:bodyPr>
            <a:normAutofit/>
          </a:bodyPr>
          <a:lstStyle>
            <a:lvl1pPr>
              <a:defRPr sz="4267" baseline="0">
                <a:latin typeface="Golos Text DemiBold" panose="020B0703020202020204" pitchFamily="34" charset="-52"/>
              </a:defRPr>
            </a:lvl1pPr>
          </a:lstStyle>
          <a:p>
            <a:r>
              <a:rPr lang="ru-RU"/>
              <a:t>Заголовок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609600" y="1615925"/>
            <a:ext cx="9956800" cy="4596191"/>
          </a:xfr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 sz="1867" baseline="0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r>
              <a:rPr lang="ru-RU" sz="3200">
                <a:latin typeface="Golos Text" panose="020B0503020202020204"/>
              </a:rPr>
              <a:t>Здесь при необходимости располагается основной текст слайда, ключевая формулировка.</a:t>
            </a:r>
          </a:p>
          <a:p>
            <a:endParaRPr lang="ru-RU" sz="3200">
              <a:latin typeface="Golos Text" panose="020B0503020202020204"/>
            </a:endParaRPr>
          </a:p>
          <a:p>
            <a:pPr marL="0" indent="0" algn="l">
              <a:buNone/>
            </a:pPr>
            <a:r>
              <a:rPr lang="ru-RU" sz="2667" b="1" i="0">
                <a:solidFill>
                  <a:srgbClr val="2C2D2E"/>
                </a:solidFill>
                <a:effectLst/>
                <a:latin typeface="Golos Text" panose="020B0503020202020204"/>
              </a:rPr>
              <a:t>Начало списка: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2667" b="0" i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2667" b="0" i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2667" b="0" i="0">
                <a:solidFill>
                  <a:srgbClr val="2C2D2E"/>
                </a:solidFill>
                <a:effectLst/>
                <a:latin typeface="Golos Text" panose="020B0503020202020204"/>
              </a:rPr>
              <a:t> конец списка.</a:t>
            </a:r>
          </a:p>
        </p:txBody>
      </p:sp>
    </p:spTree>
    <p:extLst>
      <p:ext uri="{BB962C8B-B14F-4D97-AF65-F5344CB8AC3E}">
        <p14:creationId xmlns:p14="http://schemas.microsoft.com/office/powerpoint/2010/main" val="7514511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7">
            <a:extLst>
              <a:ext uri="{FF2B5EF4-FFF2-40B4-BE49-F238E27FC236}">
                <a16:creationId xmlns:a16="http://schemas.microsoft.com/office/drawing/2014/main" id="{DC7664A4-1431-5B79-D831-F6220EA4364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77332" y="2389715"/>
            <a:ext cx="4847773" cy="2098228"/>
          </a:xfrm>
        </p:spPr>
        <p:txBody>
          <a:bodyPr>
            <a:normAutofit/>
          </a:bodyPr>
          <a:lstStyle>
            <a:lvl1pPr marL="0" indent="0">
              <a:buNone/>
              <a:defRPr sz="2133"/>
            </a:lvl1pPr>
            <a:lvl2pPr marL="609585" indent="0">
              <a:buNone/>
              <a:defRPr/>
            </a:lvl2pPr>
            <a:lvl3pPr marL="1219170" indent="0">
              <a:buNone/>
              <a:defRPr/>
            </a:lvl3pPr>
            <a:lvl4pPr marL="1828754" indent="0">
              <a:buNone/>
              <a:defRPr/>
            </a:lvl4pPr>
            <a:lvl5pPr marL="2438339" indent="0">
              <a:buFont typeface="Arial" panose="020B0604020202020204" pitchFamily="34" charset="0"/>
              <a:buNone/>
              <a:defRPr/>
            </a:lvl5pPr>
          </a:lstStyle>
          <a:p>
            <a:r>
              <a:rPr lang="ru-RU" sz="1600">
                <a:latin typeface="Golos Text" panose="020B0503020202020204"/>
              </a:rPr>
              <a:t>Здесь при необходимости располагается основной текст слайда, ключевая формулировка.</a:t>
            </a:r>
          </a:p>
        </p:txBody>
      </p:sp>
      <p:sp>
        <p:nvSpPr>
          <p:cNvPr id="4" name="Текст 13">
            <a:extLst>
              <a:ext uri="{FF2B5EF4-FFF2-40B4-BE49-F238E27FC236}">
                <a16:creationId xmlns:a16="http://schemas.microsoft.com/office/drawing/2014/main" id="{9A5E5274-1C05-A7BB-B9D5-BE8CD4A5E9F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77333" y="1576613"/>
            <a:ext cx="3947884" cy="793447"/>
          </a:xfrm>
        </p:spPr>
        <p:txBody>
          <a:bodyPr>
            <a:normAutofit/>
          </a:bodyPr>
          <a:lstStyle>
            <a:lvl1pPr marL="0" indent="0">
              <a:buNone/>
              <a:defRPr sz="2133" u="sng" baseline="0">
                <a:latin typeface="Golos Text DemiBold" panose="020B0703020202020204" pitchFamily="34" charset="-52"/>
              </a:defRPr>
            </a:lvl1pPr>
          </a:lstStyle>
          <a:p>
            <a:pPr lvl="0"/>
            <a:r>
              <a:rPr lang="ru-RU"/>
              <a:t>Подзаголовок</a:t>
            </a:r>
          </a:p>
        </p:txBody>
      </p:sp>
      <p:sp>
        <p:nvSpPr>
          <p:cNvPr id="5" name="Текст 7">
            <a:extLst>
              <a:ext uri="{FF2B5EF4-FFF2-40B4-BE49-F238E27FC236}">
                <a16:creationId xmlns:a16="http://schemas.microsoft.com/office/drawing/2014/main" id="{5FC28AB9-3129-9DBE-782C-D2B113A5A6D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666895" y="4015315"/>
            <a:ext cx="4847773" cy="2098228"/>
          </a:xfrm>
        </p:spPr>
        <p:txBody>
          <a:bodyPr>
            <a:normAutofit/>
          </a:bodyPr>
          <a:lstStyle>
            <a:lvl1pPr marL="0" indent="0" algn="l">
              <a:buNone/>
              <a:defRPr sz="1867"/>
            </a:lvl1pPr>
            <a:lvl2pPr marL="609585" indent="0">
              <a:buNone/>
              <a:defRPr/>
            </a:lvl2pPr>
            <a:lvl3pPr marL="1219170" indent="0">
              <a:buNone/>
              <a:defRPr/>
            </a:lvl3pPr>
            <a:lvl4pPr marL="1828754" indent="0">
              <a:buNone/>
              <a:defRPr/>
            </a:lvl4pPr>
            <a:lvl5pPr marL="2438339" indent="0">
              <a:buFont typeface="Arial" panose="020B0604020202020204" pitchFamily="34" charset="0"/>
              <a:buNone/>
              <a:defRPr/>
            </a:lvl5pPr>
          </a:lstStyle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ru-RU" sz="1600">
                <a:latin typeface="Golos Text" panose="020B0503020202020204"/>
              </a:rPr>
              <a:t>Основной текст слайда, ключевая формулировка.</a:t>
            </a:r>
          </a:p>
          <a:p>
            <a:pPr marL="0" indent="0" algn="l">
              <a:buNone/>
            </a:pPr>
            <a:endParaRPr lang="en-US" sz="1600" b="1" i="0">
              <a:solidFill>
                <a:srgbClr val="2C2D2E"/>
              </a:solidFill>
              <a:effectLst/>
              <a:latin typeface="Golos Text" panose="020B0503020202020204"/>
            </a:endParaRPr>
          </a:p>
          <a:p>
            <a:pPr marL="0" indent="0" algn="l">
              <a:buNone/>
            </a:pPr>
            <a:r>
              <a:rPr lang="ru-RU" sz="1600" b="1" i="0">
                <a:solidFill>
                  <a:srgbClr val="2C2D2E"/>
                </a:solidFill>
                <a:effectLst/>
                <a:latin typeface="Golos Text" panose="020B0503020202020204"/>
              </a:rPr>
              <a:t>Начало списка: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600" b="0" i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600" b="0" i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600" b="0" i="0">
                <a:solidFill>
                  <a:srgbClr val="2C2D2E"/>
                </a:solidFill>
                <a:effectLst/>
                <a:latin typeface="Golos Text" panose="020B0503020202020204"/>
              </a:rPr>
              <a:t> конец списка.</a:t>
            </a:r>
          </a:p>
        </p:txBody>
      </p:sp>
      <p:sp>
        <p:nvSpPr>
          <p:cNvPr id="6" name="Текст 13">
            <a:extLst>
              <a:ext uri="{FF2B5EF4-FFF2-40B4-BE49-F238E27FC236}">
                <a16:creationId xmlns:a16="http://schemas.microsoft.com/office/drawing/2014/main" id="{12C4E9B1-800A-20F6-E4F7-84C6B3BE946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666895" y="3202213"/>
            <a:ext cx="3947884" cy="793447"/>
          </a:xfrm>
        </p:spPr>
        <p:txBody>
          <a:bodyPr>
            <a:normAutofit/>
          </a:bodyPr>
          <a:lstStyle>
            <a:lvl1pPr marL="0" indent="0">
              <a:buNone/>
              <a:defRPr sz="2133" u="sng" baseline="0">
                <a:latin typeface="Golos Text DemiBold" panose="020B0703020202020204" pitchFamily="34" charset="-52"/>
              </a:defRPr>
            </a:lvl1pPr>
          </a:lstStyle>
          <a:p>
            <a:pPr lvl="0"/>
            <a:r>
              <a:rPr lang="ru-RU"/>
              <a:t>Подзаголовок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D8C1609-7E48-B73D-CDA4-19FD56B59E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408580"/>
            <a:ext cx="9099176" cy="703045"/>
          </a:xfrm>
        </p:spPr>
        <p:txBody>
          <a:bodyPr>
            <a:normAutofit/>
          </a:bodyPr>
          <a:lstStyle>
            <a:lvl1pPr>
              <a:defRPr sz="4267" baseline="0">
                <a:latin typeface="Golos Text DemiBold" panose="020B0703020202020204" pitchFamily="34" charset="-52"/>
              </a:defRPr>
            </a:lvl1pPr>
          </a:lstStyle>
          <a:p>
            <a:r>
              <a:rPr lang="ru-RU"/>
              <a:t>Заголовок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80867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9.xml"/><Relationship Id="rId21" Type="http://schemas.openxmlformats.org/officeDocument/2006/relationships/slideLayout" Target="../slideLayouts/slideLayout27.xml"/><Relationship Id="rId7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8.xml"/><Relationship Id="rId17" Type="http://schemas.openxmlformats.org/officeDocument/2006/relationships/slideLayout" Target="../slideLayouts/slideLayout23.xml"/><Relationship Id="rId2" Type="http://schemas.openxmlformats.org/officeDocument/2006/relationships/slideLayout" Target="../slideLayouts/slideLayout8.xml"/><Relationship Id="rId16" Type="http://schemas.openxmlformats.org/officeDocument/2006/relationships/slideLayout" Target="../slideLayouts/slideLayout22.xml"/><Relationship Id="rId20" Type="http://schemas.openxmlformats.org/officeDocument/2006/relationships/slideLayout" Target="../slideLayouts/slideLayout26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5" Type="http://schemas.openxmlformats.org/officeDocument/2006/relationships/slideLayout" Target="../slideLayouts/slideLayout21.xml"/><Relationship Id="rId23" Type="http://schemas.openxmlformats.org/officeDocument/2006/relationships/theme" Target="../theme/theme2.xml"/><Relationship Id="rId10" Type="http://schemas.openxmlformats.org/officeDocument/2006/relationships/slideLayout" Target="../slideLayouts/slideLayout16.xml"/><Relationship Id="rId19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20.xml"/><Relationship Id="rId22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1236510"/>
            <a:ext cx="10972800" cy="8273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err="1"/>
              <a:t>Click</a:t>
            </a:r>
            <a:r>
              <a:rPr lang="ru-RU"/>
              <a:t> </a:t>
            </a:r>
            <a:r>
              <a:rPr lang="ru-RU" err="1"/>
              <a:t>to</a:t>
            </a:r>
            <a:r>
              <a:rPr lang="ru-RU"/>
              <a:t> </a:t>
            </a:r>
            <a:r>
              <a:rPr lang="ru-RU" err="1"/>
              <a:t>edit</a:t>
            </a:r>
            <a:r>
              <a:rPr lang="ru-RU"/>
              <a:t> </a:t>
            </a:r>
            <a:r>
              <a:rPr lang="ru-RU" err="1"/>
              <a:t>Master</a:t>
            </a:r>
            <a:r>
              <a:rPr lang="ru-RU"/>
              <a:t> </a:t>
            </a:r>
            <a:r>
              <a:rPr lang="ru-RU" err="1"/>
              <a:t>title</a:t>
            </a:r>
            <a:r>
              <a:rPr lang="ru-RU"/>
              <a:t> </a:t>
            </a:r>
            <a:r>
              <a:rPr lang="ru-RU" err="1"/>
              <a:t>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2259932"/>
            <a:ext cx="10972800" cy="38662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err="1"/>
              <a:t>Click</a:t>
            </a:r>
            <a:r>
              <a:rPr lang="ru-RU"/>
              <a:t> </a:t>
            </a:r>
            <a:r>
              <a:rPr lang="ru-RU" err="1"/>
              <a:t>to</a:t>
            </a:r>
            <a:r>
              <a:rPr lang="ru-RU"/>
              <a:t> </a:t>
            </a:r>
            <a:r>
              <a:rPr lang="ru-RU" err="1"/>
              <a:t>edit</a:t>
            </a:r>
            <a:r>
              <a:rPr lang="ru-RU"/>
              <a:t> </a:t>
            </a:r>
            <a:r>
              <a:rPr lang="ru-RU" err="1"/>
              <a:t>Master</a:t>
            </a:r>
            <a:r>
              <a:rPr lang="ru-RU"/>
              <a:t> </a:t>
            </a:r>
            <a:r>
              <a:rPr lang="ru-RU" err="1"/>
              <a:t>text</a:t>
            </a:r>
            <a:r>
              <a:rPr lang="ru-RU"/>
              <a:t> </a:t>
            </a:r>
            <a:r>
              <a:rPr lang="ru-RU" err="1"/>
              <a:t>styles</a:t>
            </a:r>
            <a:endParaRPr lang="ru-RU"/>
          </a:p>
          <a:p>
            <a:pPr lvl="1"/>
            <a:r>
              <a:rPr lang="ru-RU" err="1"/>
              <a:t>Second</a:t>
            </a:r>
            <a:r>
              <a:rPr lang="ru-RU"/>
              <a:t> </a:t>
            </a:r>
            <a:r>
              <a:rPr lang="ru-RU" err="1"/>
              <a:t>level</a:t>
            </a:r>
            <a:endParaRPr lang="ru-RU"/>
          </a:p>
          <a:p>
            <a:pPr lvl="2"/>
            <a:r>
              <a:rPr lang="ru-RU" err="1"/>
              <a:t>Third</a:t>
            </a:r>
            <a:r>
              <a:rPr lang="ru-RU"/>
              <a:t> </a:t>
            </a:r>
            <a:r>
              <a:rPr lang="ru-RU" err="1"/>
              <a:t>level</a:t>
            </a:r>
            <a:endParaRPr lang="ru-RU"/>
          </a:p>
          <a:p>
            <a:pPr lvl="3"/>
            <a:r>
              <a:rPr lang="ru-RU" err="1"/>
              <a:t>Fourth</a:t>
            </a:r>
            <a:r>
              <a:rPr lang="ru-RU"/>
              <a:t> </a:t>
            </a:r>
            <a:r>
              <a:rPr lang="ru-RU" err="1"/>
              <a:t>level</a:t>
            </a:r>
            <a:endParaRPr lang="ru-RU"/>
          </a:p>
          <a:p>
            <a:pPr lvl="4"/>
            <a:r>
              <a:rPr lang="ru-RU" err="1"/>
              <a:t>Fifth</a:t>
            </a:r>
            <a:r>
              <a:rPr lang="ru-RU"/>
              <a:t> </a:t>
            </a:r>
            <a:r>
              <a:rPr lang="ru-RU" err="1"/>
              <a:t>level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5374357" y="439283"/>
            <a:ext cx="620804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bg1"/>
                </a:solidFill>
              </a:defRPr>
            </a:lvl1pPr>
          </a:lstStyle>
          <a:p>
            <a:pPr defTabSz="609585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56318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90" r:id="rId6"/>
  </p:sldLayoutIdLst>
  <p:hf hdr="0" ftr="0"/>
  <p:txStyles>
    <p:titleStyle>
      <a:lvl1pPr algn="l" defTabSz="609585" rtl="0" eaLnBrk="1" latinLnBrk="0" hangingPunct="1">
        <a:spcBef>
          <a:spcPct val="0"/>
        </a:spcBef>
        <a:buNone/>
        <a:defRPr sz="4800" b="1" i="0" kern="12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609585" rtl="0" eaLnBrk="1" latinLnBrk="0" hangingPunct="1">
        <a:spcBef>
          <a:spcPct val="20000"/>
        </a:spcBef>
        <a:buSzPct val="100000"/>
        <a:buFontTx/>
        <a:buBlip>
          <a:blip r:embed="rId9"/>
        </a:buBlip>
        <a:defRPr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609585" rtl="0" eaLnBrk="1" latinLnBrk="0" hangingPunct="1">
        <a:spcBef>
          <a:spcPct val="20000"/>
        </a:spcBef>
        <a:buFont typeface="Arial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609585" rtl="0" eaLnBrk="1" latinLnBrk="0" hangingPunct="1">
        <a:spcBef>
          <a:spcPct val="20000"/>
        </a:spcBef>
        <a:buFont typeface="Arial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609585" rtl="0" eaLnBrk="1" latinLnBrk="0" hangingPunct="1">
        <a:spcBef>
          <a:spcPct val="20000"/>
        </a:spcBef>
        <a:buFont typeface="Arial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408579"/>
            <a:ext cx="10972800" cy="8273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Заголовок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495884"/>
            <a:ext cx="10972800" cy="38662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-1153401" y="5512168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40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D4D3E97-5D7A-1D29-BA55-742D76C1C8C4}"/>
              </a:ext>
            </a:extLst>
          </p:cNvPr>
          <p:cNvSpPr txBox="1"/>
          <p:nvPr userDrawn="1"/>
        </p:nvSpPr>
        <p:spPr>
          <a:xfrm>
            <a:off x="-1153401" y="5512168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9510857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  <p:sldLayoutId id="2147483679" r:id="rId12"/>
    <p:sldLayoutId id="2147483680" r:id="rId13"/>
    <p:sldLayoutId id="2147483681" r:id="rId14"/>
    <p:sldLayoutId id="2147483682" r:id="rId15"/>
    <p:sldLayoutId id="2147483683" r:id="rId16"/>
    <p:sldLayoutId id="2147483684" r:id="rId17"/>
    <p:sldLayoutId id="2147483685" r:id="rId18"/>
    <p:sldLayoutId id="2147483686" r:id="rId19"/>
    <p:sldLayoutId id="2147483687" r:id="rId20"/>
    <p:sldLayoutId id="2147483688" r:id="rId21"/>
    <p:sldLayoutId id="2147483689" r:id="rId22"/>
  </p:sldLayoutIdLst>
  <p:hf hdr="0" ftr="0" dt="0"/>
  <p:txStyles>
    <p:titleStyle>
      <a:lvl1pPr algn="l" defTabSz="609585" rtl="0" eaLnBrk="1" latinLnBrk="0" hangingPunct="1">
        <a:spcBef>
          <a:spcPct val="0"/>
        </a:spcBef>
        <a:buNone/>
        <a:defRPr sz="4800" b="1" i="0" kern="1200" baseline="0">
          <a:solidFill>
            <a:schemeClr val="tx1"/>
          </a:solidFill>
          <a:latin typeface="ALS Gorizont Bold Expanded" panose="00000805000000000000" pitchFamily="50" charset="0"/>
          <a:ea typeface="+mj-ea"/>
          <a:cs typeface="+mj-cs"/>
        </a:defRPr>
      </a:lvl1pPr>
    </p:titleStyle>
    <p:bodyStyle>
      <a:lvl1pPr marL="0" indent="0" algn="l" defTabSz="609585" rtl="0" eaLnBrk="1" latinLnBrk="0" hangingPunct="1">
        <a:spcBef>
          <a:spcPct val="20000"/>
        </a:spcBef>
        <a:buSzPct val="100000"/>
        <a:buFont typeface="Arial" panose="020B0604020202020204" pitchFamily="34" charset="0"/>
        <a:buNone/>
        <a:defRPr sz="2667" kern="1200">
          <a:solidFill>
            <a:schemeClr val="tx1"/>
          </a:solidFill>
          <a:latin typeface="Golos Text" panose="020B0503020202020204" pitchFamily="34" charset="-52"/>
          <a:ea typeface="+mn-ea"/>
          <a:cs typeface="Golos Text" panose="020B0503020202020204" pitchFamily="34" charset="-52"/>
        </a:defRPr>
      </a:lvl1pPr>
      <a:lvl2pPr marL="990575" indent="-380990" algn="l" defTabSz="609585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Golos Text" panose="020B0503020202020204" pitchFamily="34" charset="-52"/>
          <a:ea typeface="+mn-ea"/>
          <a:cs typeface="Golos Text" panose="020B0503020202020204" pitchFamily="34" charset="-52"/>
        </a:defRPr>
      </a:lvl2pPr>
      <a:lvl3pPr marL="1523962" indent="-304792" algn="l" defTabSz="609585" rtl="0" eaLnBrk="1" latinLnBrk="0" hangingPunct="1">
        <a:spcBef>
          <a:spcPct val="20000"/>
        </a:spcBef>
        <a:buFont typeface="Arial" panose="020B0604020202020204" pitchFamily="34" charset="0"/>
        <a:buChar char="•"/>
        <a:defRPr sz="2133" kern="1200">
          <a:solidFill>
            <a:schemeClr val="tx1"/>
          </a:solidFill>
          <a:latin typeface="Golos Text" panose="020B0503020202020204" pitchFamily="34" charset="-52"/>
          <a:ea typeface="+mn-ea"/>
          <a:cs typeface="Golos Text" panose="020B0503020202020204" pitchFamily="34" charset="-52"/>
        </a:defRPr>
      </a:lvl3pPr>
      <a:lvl4pPr marL="2133547" indent="-304792" algn="l" defTabSz="609585" rtl="0" eaLnBrk="1" latinLnBrk="0" hangingPunct="1">
        <a:spcBef>
          <a:spcPct val="20000"/>
        </a:spcBef>
        <a:buFont typeface="Arial" panose="020B0604020202020204" pitchFamily="34" charset="0"/>
        <a:buChar char="•"/>
        <a:defRPr sz="2133" kern="1200">
          <a:solidFill>
            <a:schemeClr val="tx1"/>
          </a:solidFill>
          <a:latin typeface="Golos Text" panose="020B0503020202020204" pitchFamily="34" charset="-52"/>
          <a:ea typeface="+mn-ea"/>
          <a:cs typeface="Golos Text" panose="020B0503020202020204" pitchFamily="34" charset="-52"/>
        </a:defRPr>
      </a:lvl4pPr>
      <a:lvl5pPr marL="2438339" indent="0" algn="l" defTabSz="609585" rtl="0" eaLnBrk="1" latinLnBrk="0" hangingPunct="1">
        <a:spcBef>
          <a:spcPct val="20000"/>
        </a:spcBef>
        <a:buFont typeface="Arial" panose="020B0604020202020204" pitchFamily="34" charset="0"/>
        <a:buNone/>
        <a:defRPr sz="2133" kern="1200">
          <a:solidFill>
            <a:schemeClr val="tx1"/>
          </a:solidFill>
          <a:latin typeface="Golos Text" panose="020B0503020202020204" pitchFamily="34" charset="-52"/>
          <a:ea typeface="+mn-ea"/>
          <a:cs typeface="Golos Text" panose="020B0503020202020204" pitchFamily="34" charset="-52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42.png"/><Relationship Id="rId7" Type="http://schemas.openxmlformats.org/officeDocument/2006/relationships/image" Target="../media/image20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0.png"/><Relationship Id="rId11" Type="http://schemas.openxmlformats.org/officeDocument/2006/relationships/image" Target="../media/image44.png"/><Relationship Id="rId5" Type="http://schemas.openxmlformats.org/officeDocument/2006/relationships/image" Target="../media/image180.png"/><Relationship Id="rId10" Type="http://schemas.openxmlformats.org/officeDocument/2006/relationships/image" Target="../media/image72.png"/><Relationship Id="rId4" Type="http://schemas.openxmlformats.org/officeDocument/2006/relationships/image" Target="../media/image43.png"/><Relationship Id="rId9" Type="http://schemas.openxmlformats.org/officeDocument/2006/relationships/image" Target="../media/image7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3" Type="http://schemas.openxmlformats.org/officeDocument/2006/relationships/image" Target="../media/image49.png"/><Relationship Id="rId7" Type="http://schemas.openxmlformats.org/officeDocument/2006/relationships/image" Target="../media/image51.wmf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.x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50.wmf"/><Relationship Id="rId4" Type="http://schemas.openxmlformats.org/officeDocument/2006/relationships/oleObject" Target="../embeddings/oleObject1.bin"/><Relationship Id="rId9" Type="http://schemas.openxmlformats.org/officeDocument/2006/relationships/image" Target="../media/image52.w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5" Type="http://schemas.openxmlformats.org/officeDocument/2006/relationships/hyperlink" Target="https://github.com/ITMO-NSS-team/EPDE" TargetMode="External"/><Relationship Id="rId4" Type="http://schemas.openxmlformats.org/officeDocument/2006/relationships/hyperlink" Target="https://github.com/ITMO-NSS-team/torch_DE_solver/" TargetMode="Externa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.jpe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2.png"/><Relationship Id="rId5" Type="http://schemas.openxmlformats.org/officeDocument/2006/relationships/image" Target="../media/image30.png"/><Relationship Id="rId4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.png"/><Relationship Id="rId4" Type="http://schemas.openxmlformats.org/officeDocument/2006/relationships/image" Target="../media/image3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806245" y="3022964"/>
            <a:ext cx="10579509" cy="939800"/>
          </a:xfrm>
        </p:spPr>
        <p:txBody>
          <a:bodyPr>
            <a:noAutofit/>
          </a:bodyPr>
          <a:lstStyle/>
          <a:p>
            <a:pPr algn="ctr"/>
            <a:r>
              <a:rPr lang="en-US" sz="4800" dirty="0">
                <a:solidFill>
                  <a:schemeClr val="bg1"/>
                </a:solidFill>
              </a:rPr>
              <a:t>Robust equation discovery as a machine learning method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101E2BE-B032-2546-EE8C-2F8A6AF0E0EE}"/>
              </a:ext>
            </a:extLst>
          </p:cNvPr>
          <p:cNvSpPr txBox="1"/>
          <p:nvPr/>
        </p:nvSpPr>
        <p:spPr>
          <a:xfrm>
            <a:off x="4967230" y="6073958"/>
            <a:ext cx="23280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solidFill>
                  <a:srgbClr val="F8F8F8"/>
                </a:solidFill>
                <a:latin typeface="Golos Text" panose="020B0503020202020204"/>
              </a:rPr>
              <a:t>DLCP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8F8F8"/>
                </a:solidFill>
                <a:effectLst/>
                <a:uLnTx/>
                <a:uFillTx/>
                <a:latin typeface="Golos Text" panose="020B0503020202020204"/>
                <a:ea typeface="+mn-ea"/>
                <a:cs typeface="+mn-cs"/>
              </a:rPr>
              <a:t> 2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F8F8F8"/>
                </a:solidFill>
                <a:effectLst/>
                <a:uLnTx/>
                <a:uFillTx/>
                <a:latin typeface="Golos Text" panose="020B0503020202020204"/>
                <a:ea typeface="+mn-ea"/>
                <a:cs typeface="+mn-cs"/>
              </a:rPr>
              <a:t>2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8F8F8"/>
                </a:solidFill>
                <a:effectLst/>
                <a:uLnTx/>
                <a:uFillTx/>
                <a:latin typeface="Golos Text" panose="020B0503020202020204"/>
                <a:ea typeface="+mn-ea"/>
                <a:cs typeface="+mn-cs"/>
              </a:rPr>
              <a:t>.0</a:t>
            </a:r>
            <a:r>
              <a:rPr lang="en-US" sz="2400" dirty="0">
                <a:solidFill>
                  <a:srgbClr val="F8F8F8"/>
                </a:solidFill>
                <a:latin typeface="Golos Text" panose="020B0503020202020204"/>
              </a:rPr>
              <a:t>6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8F8F8"/>
                </a:solidFill>
                <a:effectLst/>
                <a:uLnTx/>
                <a:uFillTx/>
                <a:latin typeface="Golos Text" panose="020B0503020202020204"/>
                <a:ea typeface="+mn-ea"/>
                <a:cs typeface="+mn-cs"/>
              </a:rPr>
              <a:t>.202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F8F8F8"/>
                </a:solidFill>
                <a:effectLst/>
                <a:uLnTx/>
                <a:uFillTx/>
                <a:latin typeface="Golos Text" panose="020B0503020202020204"/>
                <a:ea typeface="+mn-ea"/>
                <a:cs typeface="+mn-cs"/>
              </a:rPr>
              <a:t>3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6C62B3D-9E40-BE69-5D7D-062453844823}"/>
              </a:ext>
            </a:extLst>
          </p:cNvPr>
          <p:cNvSpPr txBox="1">
            <a:spLocks/>
          </p:cNvSpPr>
          <p:nvPr/>
        </p:nvSpPr>
        <p:spPr>
          <a:xfrm>
            <a:off x="1505367" y="4479978"/>
            <a:ext cx="9181266" cy="926626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85000" lnSpcReduction="20000"/>
          </a:bodyPr>
          <a:lstStyle>
            <a:lvl1pPr marL="0" indent="0" algn="l" defTabSz="609585" rtl="0" eaLnBrk="1" latinLnBrk="0" hangingPunct="1">
              <a:spcBef>
                <a:spcPct val="20000"/>
              </a:spcBef>
              <a:buSzPct val="100000"/>
              <a:buFont typeface="Arial" panose="020B0604020202020204" pitchFamily="34" charset="0"/>
              <a:buNone/>
              <a:defRPr sz="2667" kern="1200">
                <a:solidFill>
                  <a:schemeClr val="tx1"/>
                </a:solidFill>
                <a:latin typeface="Golos Text" panose="020B0503020202020204" pitchFamily="34" charset="-52"/>
                <a:ea typeface="+mn-ea"/>
                <a:cs typeface="Golos Text" panose="020B0503020202020204" pitchFamily="34" charset="-52"/>
              </a:defRPr>
            </a:lvl1pPr>
            <a:lvl2pPr marL="990575" indent="-380990" algn="l" defTabSz="60958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Golos Text" panose="020B0503020202020204" pitchFamily="34" charset="-52"/>
                <a:ea typeface="+mn-ea"/>
                <a:cs typeface="Golos Text" panose="020B0503020202020204" pitchFamily="34" charset="-52"/>
              </a:defRPr>
            </a:lvl2pPr>
            <a:lvl3pPr marL="1523962" indent="-304792" algn="l" defTabSz="60958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133" kern="1200">
                <a:solidFill>
                  <a:schemeClr val="tx1"/>
                </a:solidFill>
                <a:latin typeface="Golos Text" panose="020B0503020202020204" pitchFamily="34" charset="-52"/>
                <a:ea typeface="+mn-ea"/>
                <a:cs typeface="Golos Text" panose="020B0503020202020204" pitchFamily="34" charset="-52"/>
              </a:defRPr>
            </a:lvl3pPr>
            <a:lvl4pPr marL="2133547" indent="-304792" algn="l" defTabSz="60958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133" kern="1200">
                <a:solidFill>
                  <a:schemeClr val="tx1"/>
                </a:solidFill>
                <a:latin typeface="Golos Text" panose="020B0503020202020204" pitchFamily="34" charset="-52"/>
                <a:ea typeface="+mn-ea"/>
                <a:cs typeface="Golos Text" panose="020B0503020202020204" pitchFamily="34" charset="-52"/>
              </a:defRPr>
            </a:lvl4pPr>
            <a:lvl5pPr marL="2438339" indent="0" algn="l" defTabSz="609585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133" kern="1200">
                <a:solidFill>
                  <a:schemeClr val="tx1"/>
                </a:solidFill>
                <a:latin typeface="Golos Text" panose="020B0503020202020204" pitchFamily="34" charset="-52"/>
                <a:ea typeface="+mn-ea"/>
                <a:cs typeface="Golos Text" panose="020B0503020202020204" pitchFamily="34" charset="-52"/>
              </a:defRPr>
            </a:lvl5pPr>
            <a:lvl6pPr marL="335271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los Text" panose="020B0503020202020204" pitchFamily="34" charset="-52"/>
                <a:ea typeface="+mn-ea"/>
              </a:rPr>
              <a:t>Alexander Hvatov</a:t>
            </a:r>
            <a:r>
              <a:rPr lang="ru-RU" sz="2400" dirty="0">
                <a:solidFill>
                  <a:prstClr val="white"/>
                </a:solidFill>
              </a:rPr>
              <a:t>,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los Text" panose="020B0503020202020204" pitchFamily="34" charset="-52"/>
                <a:ea typeface="+mn-ea"/>
              </a:rPr>
              <a:t>Mikhail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los Text" panose="020B0503020202020204" pitchFamily="34" charset="-52"/>
                <a:ea typeface="+mn-ea"/>
              </a:rPr>
              <a:t>Maslyaev</a:t>
            </a:r>
            <a:r>
              <a:rPr lang="ru-RU" sz="2400" dirty="0">
                <a:solidFill>
                  <a:prstClr val="white"/>
                </a:solidFill>
              </a:rPr>
              <a:t>,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los Text" panose="020B0503020202020204" pitchFamily="34" charset="-52"/>
                <a:ea typeface="+mn-ea"/>
              </a:rPr>
              <a:t>Roman Titov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los Text" panose="020B0503020202020204" pitchFamily="34" charset="-52"/>
                <a:ea typeface="+mn-ea"/>
              </a:rPr>
              <a:t>,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los Text" panose="020B0503020202020204" pitchFamily="34" charset="-52"/>
                <a:ea typeface="+mn-ea"/>
              </a:rPr>
              <a:t>Damir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los Text" panose="020B0503020202020204" pitchFamily="34" charset="-52"/>
                <a:ea typeface="+mn-ea"/>
              </a:rPr>
              <a:t>Aminev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los Text" panose="020B0503020202020204" pitchFamily="34" charset="-52"/>
                <a:ea typeface="+mn-ea"/>
              </a:rPr>
              <a:t>,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los Text" panose="020B0503020202020204" pitchFamily="34" charset="-52"/>
                <a:ea typeface="+mn-ea"/>
              </a:rPr>
              <a:t>Julia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los Text" panose="020B0503020202020204" pitchFamily="34" charset="-52"/>
                <a:ea typeface="+mn-ea"/>
              </a:rPr>
              <a:t>Schvartsberg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los Text" panose="020B0503020202020204" pitchFamily="34" charset="-52"/>
                <a:ea typeface="+mn-ea"/>
              </a:rPr>
              <a:t>,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los Text" panose="020B0503020202020204" pitchFamily="34" charset="-52"/>
                <a:ea typeface="+mn-ea"/>
              </a:rPr>
              <a:t>Nikita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los Text" panose="020B0503020202020204" pitchFamily="34" charset="-52"/>
                <a:ea typeface="+mn-ea"/>
              </a:rPr>
              <a:t>Demyanchuk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los Text" panose="020B0503020202020204" pitchFamily="34" charset="-52"/>
                <a:ea typeface="+mn-ea"/>
              </a:rPr>
              <a:t>,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los Text" panose="020B0503020202020204" pitchFamily="34" charset="-52"/>
                <a:ea typeface="+mn-ea"/>
              </a:rPr>
              <a:t>Elizaveta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los Text" panose="020B0503020202020204" pitchFamily="34" charset="-52"/>
                <a:ea typeface="+mn-ea"/>
              </a:rPr>
              <a:t>Ivanchik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los Text" panose="020B0503020202020204" pitchFamily="34" charset="-52"/>
                <a:ea typeface="+mn-ea"/>
              </a:rPr>
              <a:t>,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los Text" panose="020B0503020202020204" pitchFamily="34" charset="-52"/>
                <a:ea typeface="+mn-ea"/>
              </a:rPr>
              <a:t>Ilya Markov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olos Text" panose="020B0503020202020204" pitchFamily="34" charset="-52"/>
              <a:ea typeface="+mn-ea"/>
            </a:endParaRPr>
          </a:p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</a:rPr>
              <a:t>mailto:alex_hvatov@itmo.ru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olos Text" panose="020B0503020202020204" pitchFamily="34" charset="-52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6567610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E99C3A46-2796-9F69-CF68-25A4AEF249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Концепция </a:t>
            </a:r>
            <a:r>
              <a:rPr lang="en-US" dirty="0"/>
              <a:t>E-</a:t>
            </a:r>
            <a:r>
              <a:rPr lang="en-US" dirty="0" err="1"/>
              <a:t>SINDy</a:t>
            </a:r>
            <a:r>
              <a:rPr lang="ru-RU" dirty="0"/>
              <a:t> (1</a:t>
            </a:r>
            <a:r>
              <a:rPr lang="en-US" dirty="0"/>
              <a:t>/2</a:t>
            </a:r>
            <a:r>
              <a:rPr lang="ru-RU" dirty="0"/>
              <a:t>)</a:t>
            </a:r>
          </a:p>
        </p:txBody>
      </p:sp>
      <p:pic>
        <p:nvPicPr>
          <p:cNvPr id="1026" name="Picture 2" descr="Figure 1. ">
            <a:extLst>
              <a:ext uri="{FF2B5EF4-FFF2-40B4-BE49-F238E27FC236}">
                <a16:creationId xmlns:a16="http://schemas.microsoft.com/office/drawing/2014/main" id="{D4354BF0-737E-F139-B6DD-58E30E3F0D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588" y="1247775"/>
            <a:ext cx="6754507" cy="5455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CECEAD20-2A53-9143-E3C5-CBEEB50EF749}"/>
              </a:ext>
            </a:extLst>
          </p:cNvPr>
          <p:cNvSpPr txBox="1">
            <a:spLocks/>
          </p:cNvSpPr>
          <p:nvPr/>
        </p:nvSpPr>
        <p:spPr>
          <a:xfrm>
            <a:off x="7697926" y="1247775"/>
            <a:ext cx="4370250" cy="5277791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457189" indent="-457189" algn="l" defTabSz="609585" rtl="0" eaLnBrk="1" latinLnBrk="0" hangingPunct="1">
              <a:spcBef>
                <a:spcPct val="20000"/>
              </a:spcBef>
              <a:buSzPct val="100000"/>
              <a:buFontTx/>
              <a:buBlip>
                <a:blip r:embed="rId4"/>
              </a:buBlip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90575" indent="-380990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23962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33547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131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400" dirty="0">
                <a:cs typeface="Calibri"/>
              </a:rPr>
              <a:t>Если подразумевается, что уравнение неизвестно, нас не устраивает один «ответ» - нужна какая-то «неопределённость».</a:t>
            </a:r>
          </a:p>
          <a:p>
            <a:pPr marL="0" indent="0">
              <a:buNone/>
            </a:pPr>
            <a:r>
              <a:rPr lang="ru-RU" sz="2400" dirty="0">
                <a:cs typeface="Calibri"/>
              </a:rPr>
              <a:t>«</a:t>
            </a:r>
            <a:r>
              <a:rPr lang="ru-RU" sz="2400" dirty="0">
                <a:solidFill>
                  <a:srgbClr val="00B050"/>
                </a:solidFill>
                <a:cs typeface="Calibri"/>
              </a:rPr>
              <a:t>+</a:t>
            </a:r>
            <a:r>
              <a:rPr lang="ru-RU" sz="2400" dirty="0">
                <a:cs typeface="Calibri"/>
              </a:rPr>
              <a:t>»:Имитируя генетику, можно каждый раз создавать под-библиотеки из большой – есть шанс что ответы будут разные по слагаемым и точно будут по коэффициентам</a:t>
            </a:r>
          </a:p>
          <a:p>
            <a:pPr marL="0" indent="0">
              <a:buNone/>
            </a:pPr>
            <a:r>
              <a:rPr lang="ru-RU" sz="2400" dirty="0">
                <a:cs typeface="Calibri"/>
              </a:rPr>
              <a:t>С данными тоже самое – можно выбирать часть</a:t>
            </a:r>
          </a:p>
          <a:p>
            <a:pPr marL="0" indent="0">
              <a:buNone/>
            </a:pPr>
            <a:r>
              <a:rPr lang="ru-RU" sz="2400" dirty="0">
                <a:cs typeface="Calibri"/>
              </a:rPr>
              <a:t>«</a:t>
            </a:r>
            <a:r>
              <a:rPr lang="ru-RU" sz="2400" dirty="0">
                <a:solidFill>
                  <a:srgbClr val="C00000"/>
                </a:solidFill>
                <a:cs typeface="Calibri"/>
              </a:rPr>
              <a:t>-</a:t>
            </a:r>
            <a:r>
              <a:rPr lang="ru-RU" sz="2400" dirty="0">
                <a:cs typeface="Calibri"/>
              </a:rPr>
              <a:t>»: Старый</a:t>
            </a:r>
            <a:r>
              <a:rPr lang="en-US" sz="2400" dirty="0">
                <a:cs typeface="Calibri"/>
              </a:rPr>
              <a:t>-</a:t>
            </a:r>
            <a:r>
              <a:rPr lang="ru-RU" sz="2400" dirty="0">
                <a:cs typeface="Calibri"/>
              </a:rPr>
              <a:t>добрый </a:t>
            </a:r>
            <a:r>
              <a:rPr lang="en-US" sz="2400" dirty="0" err="1">
                <a:cs typeface="Calibri"/>
              </a:rPr>
              <a:t>SINDy</a:t>
            </a:r>
            <a:endParaRPr lang="en" sz="2400" dirty="0">
              <a:cs typeface="Calibri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55D720D-D3BD-A041-F4B1-88E06AEDAFAE}"/>
              </a:ext>
            </a:extLst>
          </p:cNvPr>
          <p:cNvSpPr txBox="1"/>
          <p:nvPr/>
        </p:nvSpPr>
        <p:spPr>
          <a:xfrm>
            <a:off x="11479075" y="6211018"/>
            <a:ext cx="434004" cy="3693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ru-RU" dirty="0"/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4936597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igure 3. ">
            <a:extLst>
              <a:ext uri="{FF2B5EF4-FFF2-40B4-BE49-F238E27FC236}">
                <a16:creationId xmlns:a16="http://schemas.microsoft.com/office/drawing/2014/main" id="{AC9FC1DE-5B4C-30F3-A3D4-C220649B49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1" y="1550194"/>
            <a:ext cx="11212057" cy="4195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2">
            <a:extLst>
              <a:ext uri="{FF2B5EF4-FFF2-40B4-BE49-F238E27FC236}">
                <a16:creationId xmlns:a16="http://schemas.microsoft.com/office/drawing/2014/main" id="{742E390F-161A-DE92-0CD8-D51B80AB8F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407988"/>
            <a:ext cx="8389938" cy="703262"/>
          </a:xfrm>
        </p:spPr>
        <p:txBody>
          <a:bodyPr>
            <a:normAutofit fontScale="90000"/>
          </a:bodyPr>
          <a:lstStyle/>
          <a:p>
            <a:r>
              <a:rPr lang="ru-RU" dirty="0"/>
              <a:t>Концепция </a:t>
            </a:r>
            <a:r>
              <a:rPr lang="en-US" dirty="0"/>
              <a:t>E-</a:t>
            </a:r>
            <a:r>
              <a:rPr lang="en-US" dirty="0" err="1"/>
              <a:t>SINDy</a:t>
            </a:r>
            <a:r>
              <a:rPr lang="en-US" dirty="0"/>
              <a:t> (2/2)</a:t>
            </a:r>
            <a:endParaRPr lang="ru-RU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7AF9275-36F2-6F1F-E750-F941526854EE}"/>
              </a:ext>
            </a:extLst>
          </p:cNvPr>
          <p:cNvSpPr txBox="1"/>
          <p:nvPr/>
        </p:nvSpPr>
        <p:spPr>
          <a:xfrm>
            <a:off x="3429000" y="5861734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>
                <a:cs typeface="Calibri"/>
              </a:rPr>
              <a:t>Забегая вперёд: когда мы знаем что решать, мы можем это решить, чтобы показать, как это выглядит на данных.</a:t>
            </a:r>
            <a:endParaRPr lang="ru-RU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D500BFA-3714-1CB6-CC52-47677F6E6F58}"/>
              </a:ext>
            </a:extLst>
          </p:cNvPr>
          <p:cNvSpPr txBox="1"/>
          <p:nvPr/>
        </p:nvSpPr>
        <p:spPr>
          <a:xfrm>
            <a:off x="11479075" y="6211018"/>
            <a:ext cx="434004" cy="3693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ru-RU" dirty="0"/>
              <a:t>11</a:t>
            </a:r>
          </a:p>
        </p:txBody>
      </p:sp>
    </p:spTree>
    <p:extLst>
      <p:ext uri="{BB962C8B-B14F-4D97-AF65-F5344CB8AC3E}">
        <p14:creationId xmlns:p14="http://schemas.microsoft.com/office/powerpoint/2010/main" val="14779536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E99C3A46-2796-9F69-CF68-25A4AEF249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4601" y="275682"/>
            <a:ext cx="8389257" cy="703045"/>
          </a:xfrm>
        </p:spPr>
        <p:txBody>
          <a:bodyPr>
            <a:normAutofit fontScale="90000"/>
          </a:bodyPr>
          <a:lstStyle/>
          <a:p>
            <a:r>
              <a:rPr lang="ru-RU" sz="4400" dirty="0">
                <a:ea typeface="+mj-lt"/>
                <a:cs typeface="+mj-lt"/>
              </a:rPr>
              <a:t>Что можно предложить?</a:t>
            </a:r>
            <a:endParaRPr lang="ru-RU" dirty="0"/>
          </a:p>
        </p:txBody>
      </p:sp>
      <p:pic>
        <p:nvPicPr>
          <p:cNvPr id="5" name="Рисунок 5">
            <a:extLst>
              <a:ext uri="{FF2B5EF4-FFF2-40B4-BE49-F238E27FC236}">
                <a16:creationId xmlns:a16="http://schemas.microsoft.com/office/drawing/2014/main" id="{D0439BF8-0A49-6F26-03E7-3AA6BEAF20B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20436" y="979771"/>
            <a:ext cx="6696223" cy="1532739"/>
          </a:xfrm>
          <a:prstGeom prst="rect">
            <a:avLst/>
          </a:prstGeom>
        </p:spPr>
      </p:pic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60D8D1DF-1CC4-D050-2812-8CFA15F11452}"/>
              </a:ext>
            </a:extLst>
          </p:cNvPr>
          <p:cNvGrpSpPr/>
          <p:nvPr/>
        </p:nvGrpSpPr>
        <p:grpSpPr>
          <a:xfrm>
            <a:off x="10397471" y="10977568"/>
            <a:ext cx="7164509" cy="5102557"/>
            <a:chOff x="22860380" y="13657439"/>
            <a:chExt cx="6180335" cy="4546335"/>
          </a:xfrm>
        </p:grpSpPr>
        <p:grpSp>
          <p:nvGrpSpPr>
            <p:cNvPr id="8" name="Группа 7">
              <a:extLst>
                <a:ext uri="{FF2B5EF4-FFF2-40B4-BE49-F238E27FC236}">
                  <a16:creationId xmlns:a16="http://schemas.microsoft.com/office/drawing/2014/main" id="{324BCF1C-035F-4ABB-252C-013594B28606}"/>
                </a:ext>
              </a:extLst>
            </p:cNvPr>
            <p:cNvGrpSpPr/>
            <p:nvPr/>
          </p:nvGrpSpPr>
          <p:grpSpPr>
            <a:xfrm>
              <a:off x="22860380" y="14171303"/>
              <a:ext cx="6180335" cy="4032471"/>
              <a:chOff x="22860380" y="14171303"/>
              <a:chExt cx="6180335" cy="4032471"/>
            </a:xfrm>
          </p:grpSpPr>
          <p:pic>
            <p:nvPicPr>
              <p:cNvPr id="17" name="Рисунок 16">
                <a:extLst>
                  <a:ext uri="{FF2B5EF4-FFF2-40B4-BE49-F238E27FC236}">
                    <a16:creationId xmlns:a16="http://schemas.microsoft.com/office/drawing/2014/main" id="{D46B15C2-BC0E-EF01-EBD8-5550B1E7A27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3286882" y="14171303"/>
                <a:ext cx="5753833" cy="3027663"/>
              </a:xfrm>
              <a:prstGeom prst="rect">
                <a:avLst/>
              </a:prstGeom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8" name="TextBox 17">
                    <a:extLst>
                      <a:ext uri="{FF2B5EF4-FFF2-40B4-BE49-F238E27FC236}">
                        <a16:creationId xmlns:a16="http://schemas.microsoft.com/office/drawing/2014/main" id="{811D588A-EB9C-7EAE-4609-D1D7FE6E07B4}"/>
                      </a:ext>
                    </a:extLst>
                  </p:cNvPr>
                  <p:cNvSpPr txBox="1"/>
                  <p:nvPr/>
                </p:nvSpPr>
                <p:spPr>
                  <a:xfrm>
                    <a:off x="22860380" y="17323515"/>
                    <a:ext cx="1978702" cy="52102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  <m:func>
                            <m:funcPr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3200" b="0" i="0" smtClean="0">
                                  <a:latin typeface="Cambria Math" panose="02040503050406030204" pitchFamily="18" charset="0"/>
                                </a:rPr>
                                <m:t>cos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𝐵𝑡</m:t>
                                  </m:r>
                                </m:e>
                              </m:d>
                            </m:e>
                          </m:func>
                        </m:oMath>
                      </m:oMathPara>
                    </a14:m>
                    <a:endParaRPr lang="ru-RU" sz="3200"/>
                  </a:p>
                </p:txBody>
              </p:sp>
            </mc:Choice>
            <mc:Fallback xmlns="">
              <p:sp>
                <p:nvSpPr>
                  <p:cNvPr id="53" name="TextBox 52">
                    <a:extLst>
                      <a:ext uri="{FF2B5EF4-FFF2-40B4-BE49-F238E27FC236}">
                        <a16:creationId xmlns:a16="http://schemas.microsoft.com/office/drawing/2014/main" id="{13B3264D-4467-4302-A733-D83A42F4C7FF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2860380" y="17323515"/>
                    <a:ext cx="1978702" cy="521029"/>
                  </a:xfrm>
                  <a:prstGeom prst="rect">
                    <a:avLst/>
                  </a:prstGeom>
                  <a:blipFill>
                    <a:blip r:embed="rId5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ru-RU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9" name="Прямоугольник 18">
                    <a:extLst>
                      <a:ext uri="{FF2B5EF4-FFF2-40B4-BE49-F238E27FC236}">
                        <a16:creationId xmlns:a16="http://schemas.microsoft.com/office/drawing/2014/main" id="{DE351814-0239-DA91-49C0-15D468F76B25}"/>
                      </a:ext>
                    </a:extLst>
                  </p:cNvPr>
                  <p:cNvSpPr/>
                  <p:nvPr/>
                </p:nvSpPr>
                <p:spPr>
                  <a:xfrm>
                    <a:off x="24464621" y="17351169"/>
                    <a:ext cx="1022941" cy="521029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∗…∗</m:t>
                          </m:r>
                        </m:oMath>
                      </m:oMathPara>
                    </a14:m>
                    <a:endParaRPr lang="ru-RU" sz="3200"/>
                  </a:p>
                </p:txBody>
              </p:sp>
            </mc:Choice>
            <mc:Fallback xmlns="">
              <p:sp>
                <p:nvSpPr>
                  <p:cNvPr id="54" name="Прямоугольник 53">
                    <a:extLst>
                      <a:ext uri="{FF2B5EF4-FFF2-40B4-BE49-F238E27FC236}">
                        <a16:creationId xmlns:a16="http://schemas.microsoft.com/office/drawing/2014/main" id="{F0FCBC74-8273-4FB8-B378-6C2CF1CC64D2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4464621" y="17351169"/>
                    <a:ext cx="1022941" cy="521029"/>
                  </a:xfrm>
                  <a:prstGeom prst="rect">
                    <a:avLst/>
                  </a:prstGeom>
                  <a:blipFill>
                    <a:blip r:embed="rId6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ru-RU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0" name="TextBox 19">
                    <a:extLst>
                      <a:ext uri="{FF2B5EF4-FFF2-40B4-BE49-F238E27FC236}">
                        <a16:creationId xmlns:a16="http://schemas.microsoft.com/office/drawing/2014/main" id="{B309E267-1ED0-94EF-7F53-3A7E92037739}"/>
                      </a:ext>
                    </a:extLst>
                  </p:cNvPr>
                  <p:cNvSpPr txBox="1"/>
                  <p:nvPr/>
                </p:nvSpPr>
                <p:spPr>
                  <a:xfrm>
                    <a:off x="25710460" y="17157829"/>
                    <a:ext cx="1978702" cy="104594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𝜕</m:t>
                                  </m:r>
                                </m:e>
                                <m:sup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p>
                              </m:sSup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sz="32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3200" b="0" i="1" smtClean="0">
                                          <a:latin typeface="Cambria Math" panose="02040503050406030204" pitchFamily="18" charset="0"/>
                                        </a:rPr>
                                        <m:t>𝜕</m:t>
                                      </m:r>
                                      <m:sSub>
                                        <m:sSubPr>
                                          <m:ctrlP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</a:rPr>
                                            <m:t>𝑙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  <m:sup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p>
                              </m:sSup>
                            </m:den>
                          </m:f>
                        </m:oMath>
                      </m:oMathPara>
                    </a14:m>
                    <a:endParaRPr lang="ru-RU" sz="3200"/>
                  </a:p>
                </p:txBody>
              </p:sp>
            </mc:Choice>
            <mc:Fallback xmlns="">
              <p:sp>
                <p:nvSpPr>
                  <p:cNvPr id="55" name="TextBox 54">
                    <a:extLst>
                      <a:ext uri="{FF2B5EF4-FFF2-40B4-BE49-F238E27FC236}">
                        <a16:creationId xmlns:a16="http://schemas.microsoft.com/office/drawing/2014/main" id="{894A966F-9F85-4B32-9763-D2850A1747D1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5710460" y="17157829"/>
                    <a:ext cx="1978702" cy="1045945"/>
                  </a:xfrm>
                  <a:prstGeom prst="rect">
                    <a:avLst/>
                  </a:prstGeom>
                  <a:blipFill>
                    <a:blip r:embed="rId7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ru-RU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9" name="Группа 8">
              <a:extLst>
                <a:ext uri="{FF2B5EF4-FFF2-40B4-BE49-F238E27FC236}">
                  <a16:creationId xmlns:a16="http://schemas.microsoft.com/office/drawing/2014/main" id="{CFF3DD2D-BFEE-A8CD-D5D4-0E9BB32ED516}"/>
                </a:ext>
              </a:extLst>
            </p:cNvPr>
            <p:cNvGrpSpPr/>
            <p:nvPr/>
          </p:nvGrpSpPr>
          <p:grpSpPr>
            <a:xfrm>
              <a:off x="24464622" y="13657439"/>
              <a:ext cx="743601" cy="646331"/>
              <a:chOff x="24464622" y="13657439"/>
              <a:chExt cx="743601" cy="646331"/>
            </a:xfrm>
          </p:grpSpPr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89F2AA6E-B696-41C1-8DF7-2D9F2897104D}"/>
                  </a:ext>
                </a:extLst>
              </p:cNvPr>
              <p:cNvSpPr txBox="1"/>
              <p:nvPr/>
            </p:nvSpPr>
            <p:spPr>
              <a:xfrm>
                <a:off x="24670369" y="13657439"/>
                <a:ext cx="468735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/>
                  <a:t>+</a:t>
                </a:r>
                <a:endParaRPr lang="ru-RU" sz="3600"/>
              </a:p>
            </p:txBody>
          </p:sp>
          <p:cxnSp>
            <p:nvCxnSpPr>
              <p:cNvPr id="15" name="Прямая соединительная линия 14">
                <a:extLst>
                  <a:ext uri="{FF2B5EF4-FFF2-40B4-BE49-F238E27FC236}">
                    <a16:creationId xmlns:a16="http://schemas.microsoft.com/office/drawing/2014/main" id="{248B0599-21C8-834C-1C6F-FA2A0FF76D0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4464622" y="14090333"/>
                <a:ext cx="281328" cy="212334"/>
              </a:xfrm>
              <a:prstGeom prst="line">
                <a:avLst/>
              </a:prstGeom>
              <a:ln w="57150"/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16" name="Прямая соединительная линия 15">
                <a:extLst>
                  <a:ext uri="{FF2B5EF4-FFF2-40B4-BE49-F238E27FC236}">
                    <a16:creationId xmlns:a16="http://schemas.microsoft.com/office/drawing/2014/main" id="{908339AA-5D70-6A4A-FB70-F2EA6707CF8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24951697" y="14090333"/>
                <a:ext cx="256526" cy="212334"/>
              </a:xfrm>
              <a:prstGeom prst="line">
                <a:avLst/>
              </a:prstGeom>
              <a:ln w="57150"/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</p:grpSp>
        <p:grpSp>
          <p:nvGrpSpPr>
            <p:cNvPr id="10" name="Группа 9">
              <a:extLst>
                <a:ext uri="{FF2B5EF4-FFF2-40B4-BE49-F238E27FC236}">
                  <a16:creationId xmlns:a16="http://schemas.microsoft.com/office/drawing/2014/main" id="{E55CD292-F39D-464E-4937-DD101062DAA5}"/>
                </a:ext>
              </a:extLst>
            </p:cNvPr>
            <p:cNvGrpSpPr/>
            <p:nvPr/>
          </p:nvGrpSpPr>
          <p:grpSpPr>
            <a:xfrm>
              <a:off x="25415980" y="13657783"/>
              <a:ext cx="743601" cy="646331"/>
              <a:chOff x="24464622" y="13657439"/>
              <a:chExt cx="743601" cy="646331"/>
            </a:xfrm>
          </p:grpSpPr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158B6FBE-3F16-9815-57E1-5E8632579721}"/>
                  </a:ext>
                </a:extLst>
              </p:cNvPr>
              <p:cNvSpPr txBox="1"/>
              <p:nvPr/>
            </p:nvSpPr>
            <p:spPr>
              <a:xfrm>
                <a:off x="24670369" y="13657439"/>
                <a:ext cx="468735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/>
                  <a:t>+</a:t>
                </a:r>
                <a:endParaRPr lang="ru-RU" sz="3600"/>
              </a:p>
            </p:txBody>
          </p:sp>
          <p:cxnSp>
            <p:nvCxnSpPr>
              <p:cNvPr id="12" name="Прямая соединительная линия 11">
                <a:extLst>
                  <a:ext uri="{FF2B5EF4-FFF2-40B4-BE49-F238E27FC236}">
                    <a16:creationId xmlns:a16="http://schemas.microsoft.com/office/drawing/2014/main" id="{04E6B039-8A9B-532C-D888-4729101616C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4464622" y="14090333"/>
                <a:ext cx="281328" cy="212334"/>
              </a:xfrm>
              <a:prstGeom prst="line">
                <a:avLst/>
              </a:prstGeom>
              <a:ln w="57150"/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13" name="Прямая соединительная линия 12">
                <a:extLst>
                  <a:ext uri="{FF2B5EF4-FFF2-40B4-BE49-F238E27FC236}">
                    <a16:creationId xmlns:a16="http://schemas.microsoft.com/office/drawing/2014/main" id="{9F24E84B-4F33-2095-E4D5-48152D0071F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24951697" y="14090333"/>
                <a:ext cx="256526" cy="212334"/>
              </a:xfrm>
              <a:prstGeom prst="line">
                <a:avLst/>
              </a:prstGeom>
              <a:ln w="57150"/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4CAAD9C4-FCB6-E33F-B6FC-7AD4A53719E6}"/>
                  </a:ext>
                </a:extLst>
              </p:cNvPr>
              <p:cNvSpPr txBox="1"/>
              <p:nvPr/>
            </p:nvSpPr>
            <p:spPr>
              <a:xfrm>
                <a:off x="177546" y="3153348"/>
                <a:ext cx="12318137" cy="656013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r>
                  <a:rPr lang="ru-RU" dirty="0">
                    <a:cs typeface="Calibri"/>
                  </a:rPr>
                  <a:t>Каждое слагаемое – произведение заранее заданных «кирпичиков»</a:t>
                </a:r>
                <a:r>
                  <a:rPr lang="en-US" dirty="0">
                    <a:cs typeface="Calibri"/>
                  </a:rPr>
                  <a:t> </a:t>
                </a:r>
                <a14:m>
                  <m:oMath xmlns:m="http://schemas.openxmlformats.org/officeDocument/2006/math">
                    <m:r>
                      <a:rPr lang="ru-RU" sz="1600" i="1">
                        <a:latin typeface="Cambria Math" panose="02040503050406030204" pitchFamily="18" charset="0"/>
                      </a:rPr>
                      <m:t>С=</m:t>
                    </m:r>
                    <m:r>
                      <a:rPr lang="en-US" sz="1600" i="1">
                        <a:latin typeface="Cambria Math" panose="02040503050406030204" pitchFamily="18" charset="0"/>
                      </a:rPr>
                      <m:t>{</m:t>
                    </m:r>
                    <m:sSub>
                      <m:sSub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𝑚</m:t>
                        </m:r>
                      </m:sub>
                    </m:sSub>
                    <m:r>
                      <a:rPr lang="en-US" sz="1600" i="1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d>
                          <m:dPr>
                            <m:ctrlPr>
                              <a:rPr lang="en-US" sz="16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16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600" i="1">
                                    <a:latin typeface="Cambria Math" panose="02040503050406030204" pitchFamily="18" charset="0"/>
                                  </a:rPr>
                                  <m:t>𝐽</m:t>
                                </m:r>
                              </m:e>
                              <m:sub>
                                <m:r>
                                  <a:rPr lang="en-US" sz="1600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e>
                        </m:d>
                      </m:sup>
                    </m:sSubSup>
                    <m:r>
                      <a:rPr lang="en-US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r>
                      <a:rPr lang="en-US" sz="1600" i="1">
                        <a:latin typeface="Cambria Math" panose="02040503050406030204" pitchFamily="18" charset="0"/>
                      </a:rPr>
                      <m:t>…</m:t>
                    </m:r>
                    <m:r>
                      <a:rPr lang="en-US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sSubSup>
                      <m:sSubSup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  <m:sup>
                        <m:sSub>
                          <m:sSubPr>
                            <m:ctrlPr>
                              <a:rPr lang="en-US" sz="1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i="1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sz="1600" i="1">
                                <a:latin typeface="Cambria Math" panose="02040503050406030204" pitchFamily="18" charset="0"/>
                              </a:rPr>
                              <m:t>𝐽</m:t>
                            </m:r>
                          </m:e>
                          <m:sub>
                            <m:r>
                              <a:rPr lang="en-US" sz="1600" i="1"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b>
                        </m:sSub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bSup>
                    <m:r>
                      <a:rPr lang="en-US" sz="1600" i="1">
                        <a:latin typeface="Cambria Math" panose="02040503050406030204" pitchFamily="18" charset="0"/>
                      </a:rPr>
                      <m:t>|</m:t>
                    </m:r>
                    <m:sSubSup>
                      <m:sSubSup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𝑙</m:t>
                        </m:r>
                      </m:sub>
                      <m:sup>
                        <m:d>
                          <m:dPr>
                            <m:ctrlPr>
                              <a:rPr lang="en-US" sz="16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16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600" i="1">
                                    <a:latin typeface="Cambria Math" panose="02040503050406030204" pitchFamily="18" charset="0"/>
                                  </a:rPr>
                                  <m:t>𝐽</m:t>
                                </m:r>
                              </m:e>
                              <m:sub>
                                <m:r>
                                  <a:rPr lang="en-US" sz="1600" i="1">
                                    <a:latin typeface="Cambria Math" panose="02040503050406030204" pitchFamily="18" charset="0"/>
                                  </a:rPr>
                                  <m:t>𝑙</m:t>
                                </m:r>
                              </m:sub>
                            </m:sSub>
                          </m:e>
                        </m:d>
                      </m:sup>
                    </m:sSubSup>
                    <m:r>
                      <a:rPr lang="en-US" sz="1600" i="1">
                        <a:latin typeface="Cambria Math" panose="02040503050406030204" pitchFamily="18" charset="0"/>
                      </a:rPr>
                      <m:t>∈</m:t>
                    </m:r>
                    <m:sSub>
                      <m:sSub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𝑙</m:t>
                        </m:r>
                      </m:sub>
                    </m:sSub>
                    <m:r>
                      <a:rPr lang="en-US" sz="1600" i="1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1600" i="1">
                        <a:latin typeface="Cambria Math" panose="02040503050406030204" pitchFamily="18" charset="0"/>
                      </a:rPr>
                      <m:t>𝑚</m:t>
                    </m:r>
                    <m:r>
                      <a:rPr lang="en-US" sz="1600" i="1">
                        <a:latin typeface="Cambria Math" panose="02040503050406030204" pitchFamily="18" charset="0"/>
                      </a:rPr>
                      <m:t>∈</m:t>
                    </m:r>
                    <m:acc>
                      <m:accPr>
                        <m:chr m:val="̅"/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1,</m:t>
                        </m:r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</m:acc>
                    <m:r>
                      <a:rPr lang="en-US" sz="1600" i="1"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endParaRPr lang="ru-RU" sz="1600" dirty="0"/>
              </a:p>
              <a:p>
                <a:endParaRPr lang="ru-RU" sz="1600" dirty="0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4CAAD9C4-FCB6-E33F-B6FC-7AD4A53719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7546" y="3153348"/>
                <a:ext cx="12318137" cy="656013"/>
              </a:xfrm>
              <a:prstGeom prst="rect">
                <a:avLst/>
              </a:prstGeom>
              <a:blipFill>
                <a:blip r:embed="rId8"/>
                <a:stretch>
                  <a:fillRect l="-396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E9D29325-E839-D6F1-989F-4801F389325B}"/>
                  </a:ext>
                </a:extLst>
              </p:cNvPr>
              <p:cNvSpPr txBox="1"/>
              <p:nvPr/>
            </p:nvSpPr>
            <p:spPr>
              <a:xfrm>
                <a:off x="177546" y="3604369"/>
                <a:ext cx="11870245" cy="615553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r>
                  <a:rPr lang="ru-RU" dirty="0">
                    <a:cs typeface="Calibri"/>
                  </a:rPr>
                  <a:t>Итоговое уравнение имеет вид суммы произведений с вещественными коэффициентами</a:t>
                </a:r>
                <a:r>
                  <a:rPr lang="en-US" dirty="0">
                    <a:cs typeface="Calibri"/>
                  </a:rPr>
                  <a:t> </a:t>
                </a:r>
                <a14:m>
                  <m:oMath xmlns:m="http://schemas.openxmlformats.org/officeDocument/2006/math">
                    <m:r>
                      <a:rPr lang="en-US" sz="1600" i="1">
                        <a:latin typeface="Cambria Math" panose="02040503050406030204" pitchFamily="18" charset="0"/>
                      </a:rPr>
                      <m:t>𝐹</m:t>
                    </m:r>
                    <m:r>
                      <a:rPr lang="en-US" sz="1600" i="1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∑"/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sz="1600" i="1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𝑀</m:t>
                        </m:r>
                      </m:sup>
                      <m:e>
                        <m:sSub>
                          <m:sSubPr>
                            <m:ctrlPr>
                              <a:rPr lang="en-US" sz="1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i="1">
                                <a:latin typeface="Cambria Math" panose="02040503050406030204" pitchFamily="18" charset="0"/>
                              </a:rPr>
                              <m:t>𝛼</m:t>
                            </m:r>
                          </m:e>
                          <m:sub>
                            <m:r>
                              <a:rPr lang="en-US" sz="16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sSub>
                          <m:sSubPr>
                            <m:ctrlPr>
                              <a:rPr lang="en-US" sz="1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i="1"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  <m:sub>
                            <m:r>
                              <a:rPr lang="en-US" sz="16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=0, </m:t>
                        </m:r>
                        <m:sSub>
                          <m:sSubPr>
                            <m:ctrlPr>
                              <a:rPr lang="en-US" sz="1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i="1">
                                <a:latin typeface="Cambria Math" panose="02040503050406030204" pitchFamily="18" charset="0"/>
                              </a:rPr>
                              <m:t>𝛼</m:t>
                            </m:r>
                          </m:e>
                          <m:sub>
                            <m:r>
                              <a:rPr lang="en-US" sz="16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∈</m:t>
                        </m:r>
                        <m: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ℝ</m:t>
                        </m:r>
                      </m:e>
                    </m:nary>
                  </m:oMath>
                </a14:m>
                <a:endParaRPr lang="ru-RU" sz="1600" dirty="0"/>
              </a:p>
              <a:p>
                <a:endParaRPr lang="ru-RU" sz="1600" dirty="0"/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E9D29325-E839-D6F1-989F-4801F38932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7546" y="3604369"/>
                <a:ext cx="11870245" cy="615553"/>
              </a:xfrm>
              <a:prstGeom prst="rect">
                <a:avLst/>
              </a:prstGeom>
              <a:blipFill>
                <a:blip r:embed="rId9"/>
                <a:stretch>
                  <a:fillRect l="-411" t="-56436" b="-52475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TextBox 22">
            <a:extLst>
              <a:ext uri="{FF2B5EF4-FFF2-40B4-BE49-F238E27FC236}">
                <a16:creationId xmlns:a16="http://schemas.microsoft.com/office/drawing/2014/main" id="{74C76AE1-A7CE-BD18-5428-AFA590200981}"/>
              </a:ext>
            </a:extLst>
          </p:cNvPr>
          <p:cNvSpPr txBox="1"/>
          <p:nvPr/>
        </p:nvSpPr>
        <p:spPr>
          <a:xfrm>
            <a:off x="177546" y="5704872"/>
            <a:ext cx="8730233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ru-RU" dirty="0">
                <a:cs typeface="Calibri"/>
              </a:rPr>
              <a:t>В терминах эволюционного алгоритма</a:t>
            </a:r>
            <a:r>
              <a:rPr lang="en-AU" dirty="0">
                <a:cs typeface="Calibri"/>
              </a:rPr>
              <a:t>: </a:t>
            </a:r>
            <a:r>
              <a:rPr lang="ru-RU" dirty="0">
                <a:cs typeface="Calibri"/>
              </a:rPr>
              <a:t>хромосома </a:t>
            </a:r>
            <a:r>
              <a:rPr lang="en-AU" dirty="0">
                <a:cs typeface="Calibri"/>
              </a:rPr>
              <a:t>– </a:t>
            </a:r>
            <a:r>
              <a:rPr lang="ru-RU" dirty="0">
                <a:cs typeface="Calibri"/>
              </a:rPr>
              <a:t>это само уравнение</a:t>
            </a:r>
            <a:r>
              <a:rPr lang="en-AU" dirty="0">
                <a:cs typeface="Calibri"/>
              </a:rPr>
              <a:t>;</a:t>
            </a:r>
          </a:p>
          <a:p>
            <a:r>
              <a:rPr lang="ru-RU" dirty="0">
                <a:cs typeface="Calibri"/>
              </a:rPr>
              <a:t>ген </a:t>
            </a:r>
            <a:r>
              <a:rPr lang="en-AU" dirty="0">
                <a:cs typeface="Calibri"/>
              </a:rPr>
              <a:t>– </a:t>
            </a:r>
            <a:r>
              <a:rPr lang="ru-RU" dirty="0">
                <a:cs typeface="Calibri"/>
              </a:rPr>
              <a:t>это слагаемое</a:t>
            </a:r>
            <a:r>
              <a:rPr lang="en-AU" dirty="0">
                <a:cs typeface="Calibri"/>
              </a:rPr>
              <a:t>,</a:t>
            </a:r>
            <a:r>
              <a:rPr lang="ru-RU" dirty="0">
                <a:cs typeface="Calibri"/>
              </a:rPr>
              <a:t> выраженное произведением блоков</a:t>
            </a:r>
            <a:r>
              <a:rPr lang="en-AU" dirty="0">
                <a:cs typeface="Calibri"/>
              </a:rPr>
              <a:t>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3AA85C91-65A1-FE40-B786-835F68BFD8C6}"/>
                  </a:ext>
                </a:extLst>
              </p:cNvPr>
              <p:cNvSpPr txBox="1"/>
              <p:nvPr/>
            </p:nvSpPr>
            <p:spPr>
              <a:xfrm>
                <a:off x="177546" y="3953970"/>
                <a:ext cx="11359456" cy="1607428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r>
                  <a:rPr lang="ru-RU" dirty="0">
                    <a:cs typeface="Calibri"/>
                  </a:rPr>
                  <a:t>Множество блоков</a:t>
                </a:r>
                <a:r>
                  <a:rPr lang="en-US" dirty="0">
                    <a:cs typeface="Calibri"/>
                  </a:rPr>
                  <a:t>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cs typeface="Calibri"/>
                      </a:rPr>
                      <m:t>𝑇</m:t>
                    </m:r>
                    <m:r>
                      <a:rPr lang="en-US" b="0" i="1" smtClean="0">
                        <a:latin typeface="Cambria Math" panose="02040503050406030204" pitchFamily="18" charset="0"/>
                        <a:cs typeface="Calibri"/>
                      </a:rPr>
                      <m:t>=</m:t>
                    </m:r>
                    <m:nary>
                      <m:naryPr>
                        <m:chr m:val="⋃"/>
                        <m:ctrlPr>
                          <a:rPr lang="en-US" b="0" i="1" smtClean="0">
                            <a:latin typeface="Cambria Math" panose="02040503050406030204" pitchFamily="18" charset="0"/>
                            <a:cs typeface="Calibri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b="0" i="1" smtClean="0">
                            <a:latin typeface="Cambria Math" panose="02040503050406030204" pitchFamily="18" charset="0"/>
                            <a:cs typeface="Calibri"/>
                          </a:rPr>
                          <m:t>𝑖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cs typeface="Calibri"/>
                          </a:rPr>
                          <m:t>=1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cs typeface="Calibri"/>
                          </a:rPr>
                          <m:t>𝑖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cs typeface="Calibri"/>
                          </a:rPr>
                          <m:t>=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cs typeface="Calibri"/>
                          </a:rPr>
                          <m:t>𝑛</m:t>
                        </m:r>
                      </m:sup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cs typeface="Calibri"/>
                              </a:rPr>
                              <m:t>𝑇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  <a:cs typeface="Calibri"/>
                              </a:rPr>
                              <m:t>𝑖</m:t>
                            </m:r>
                          </m:sub>
                        </m:sSub>
                      </m:e>
                    </m:nary>
                  </m:oMath>
                </a14:m>
                <a:r>
                  <a:rPr lang="ru-RU" dirty="0">
                    <a:cs typeface="Calibri"/>
                  </a:rPr>
                  <a:t> задаётся заранее</a:t>
                </a:r>
                <a:r>
                  <a:rPr lang="en-US" dirty="0">
                    <a:cs typeface="Calibri"/>
                  </a:rPr>
                  <a:t>.</a:t>
                </a:r>
              </a:p>
              <a:p>
                <a:r>
                  <a:rPr lang="ru-RU" dirty="0">
                    <a:ea typeface="+mn-lt"/>
                    <a:cs typeface="+mn-lt"/>
                  </a:rPr>
                  <a:t>Например, это может быть набор производных по одной переменной</a:t>
                </a:r>
                <a:r>
                  <a:rPr lang="en-GB" dirty="0">
                    <a:ea typeface="+mn-lt"/>
                    <a:cs typeface="+mn-lt"/>
                  </a:rPr>
                  <a:t>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  <a:ea typeface="+mn-lt"/>
                            <a:cs typeface="+mn-lt"/>
                          </a:rPr>
                        </m:ctrlPr>
                      </m:sSubPr>
                      <m:e>
                        <m:r>
                          <a:rPr lang="en-US" i="1" dirty="0">
                            <a:latin typeface="Cambria Math" panose="02040503050406030204" pitchFamily="18" charset="0"/>
                            <a:ea typeface="+mn-lt"/>
                            <a:cs typeface="+mn-lt"/>
                          </a:rPr>
                          <m:t>𝑇</m:t>
                        </m:r>
                      </m:e>
                      <m:sub>
                        <m:r>
                          <a:rPr lang="en-US" i="1" dirty="0">
                            <a:latin typeface="Cambria Math" panose="02040503050406030204" pitchFamily="18" charset="0"/>
                            <a:ea typeface="+mn-lt"/>
                            <a:cs typeface="+mn-lt"/>
                          </a:rPr>
                          <m:t>𝑖</m:t>
                        </m:r>
                      </m:sub>
                    </m:sSub>
                    <m:r>
                      <a:rPr lang="en-US" i="1" dirty="0">
                        <a:latin typeface="Cambria Math" panose="02040503050406030204" pitchFamily="18" charset="0"/>
                        <a:ea typeface="+mn-lt"/>
                        <a:cs typeface="+mn-lt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en-US" i="1" dirty="0">
                            <a:latin typeface="Cambria Math" panose="02040503050406030204" pitchFamily="18" charset="0"/>
                            <a:ea typeface="+mn-lt"/>
                            <a:cs typeface="+mn-lt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i="1" dirty="0">
                                <a:latin typeface="Cambria Math" panose="02040503050406030204" pitchFamily="18" charset="0"/>
                                <a:ea typeface="+mn-lt"/>
                                <a:cs typeface="+mn-lt"/>
                              </a:rPr>
                            </m:ctrlPr>
                          </m:fPr>
                          <m:num>
                            <m:r>
                              <a:rPr lang="en-US" i="1" dirty="0">
                                <a:latin typeface="Cambria Math" panose="02040503050406030204" pitchFamily="18" charset="0"/>
                                <a:ea typeface="+mn-lt"/>
                                <a:cs typeface="+mn-lt"/>
                              </a:rPr>
                              <m:t>𝜕</m:t>
                            </m:r>
                            <m:r>
                              <a:rPr lang="en-US" i="1" dirty="0">
                                <a:latin typeface="Cambria Math" panose="02040503050406030204" pitchFamily="18" charset="0"/>
                                <a:ea typeface="+mn-lt"/>
                                <a:cs typeface="+mn-lt"/>
                              </a:rPr>
                              <m:t>𝑢</m:t>
                            </m:r>
                          </m:num>
                          <m:den>
                            <m:r>
                              <a:rPr lang="en-US" i="1" dirty="0">
                                <a:latin typeface="Cambria Math" panose="02040503050406030204" pitchFamily="18" charset="0"/>
                                <a:ea typeface="+mn-lt"/>
                                <a:cs typeface="+mn-lt"/>
                              </a:rPr>
                              <m:t>𝜕</m:t>
                            </m:r>
                            <m:r>
                              <a:rPr lang="en-US" i="1" dirty="0">
                                <a:latin typeface="Cambria Math" panose="02040503050406030204" pitchFamily="18" charset="0"/>
                                <a:ea typeface="+mn-lt"/>
                                <a:cs typeface="+mn-lt"/>
                              </a:rPr>
                              <m:t>𝑡</m:t>
                            </m:r>
                          </m:den>
                        </m:f>
                        <m:r>
                          <a:rPr lang="en-US" i="1" dirty="0">
                            <a:latin typeface="Cambria Math" panose="02040503050406030204" pitchFamily="18" charset="0"/>
                            <a:ea typeface="+mn-lt"/>
                            <a:cs typeface="+mn-lt"/>
                          </a:rPr>
                          <m:t>,</m:t>
                        </m:r>
                        <m:f>
                          <m:fPr>
                            <m:ctrlPr>
                              <a:rPr lang="en-US" i="1" dirty="0">
                                <a:latin typeface="Cambria Math" panose="02040503050406030204" pitchFamily="18" charset="0"/>
                                <a:ea typeface="+mn-lt"/>
                                <a:cs typeface="+mn-lt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en-US" i="1" dirty="0">
                                    <a:latin typeface="Cambria Math" panose="02040503050406030204" pitchFamily="18" charset="0"/>
                                    <a:ea typeface="+mn-lt"/>
                                    <a:cs typeface="+mn-lt"/>
                                  </a:rPr>
                                </m:ctrlPr>
                              </m:sSupPr>
                              <m:e>
                                <m:r>
                                  <a:rPr lang="en-US" i="1" dirty="0">
                                    <a:latin typeface="Cambria Math" panose="02040503050406030204" pitchFamily="18" charset="0"/>
                                    <a:ea typeface="+mn-lt"/>
                                    <a:cs typeface="+mn-lt"/>
                                  </a:rPr>
                                  <m:t>𝜕</m:t>
                                </m:r>
                              </m:e>
                              <m:sup>
                                <m:r>
                                  <a:rPr lang="en-US" i="1" dirty="0">
                                    <a:latin typeface="Cambria Math" panose="02040503050406030204" pitchFamily="18" charset="0"/>
                                    <a:ea typeface="+mn-lt"/>
                                    <a:cs typeface="+mn-lt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en-US" i="1" dirty="0">
                                <a:latin typeface="Cambria Math" panose="02040503050406030204" pitchFamily="18" charset="0"/>
                                <a:ea typeface="+mn-lt"/>
                                <a:cs typeface="+mn-lt"/>
                              </a:rPr>
                              <m:t>𝑢</m:t>
                            </m:r>
                          </m:num>
                          <m:den>
                            <m:r>
                              <a:rPr lang="en-US" i="1" dirty="0">
                                <a:latin typeface="Cambria Math" panose="02040503050406030204" pitchFamily="18" charset="0"/>
                                <a:ea typeface="+mn-lt"/>
                                <a:cs typeface="+mn-lt"/>
                              </a:rPr>
                              <m:t>𝜕</m:t>
                            </m:r>
                            <m:sSup>
                              <m:sSupPr>
                                <m:ctrlPr>
                                  <a:rPr lang="en-US" i="1" dirty="0">
                                    <a:latin typeface="Cambria Math" panose="02040503050406030204" pitchFamily="18" charset="0"/>
                                    <a:ea typeface="+mn-lt"/>
                                    <a:cs typeface="+mn-lt"/>
                                  </a:rPr>
                                </m:ctrlPr>
                              </m:sSupPr>
                              <m:e>
                                <m:r>
                                  <a:rPr lang="en-US" i="1" dirty="0">
                                    <a:latin typeface="Cambria Math" panose="02040503050406030204" pitchFamily="18" charset="0"/>
                                    <a:ea typeface="+mn-lt"/>
                                    <a:cs typeface="+mn-lt"/>
                                  </a:rPr>
                                  <m:t>𝑡</m:t>
                                </m:r>
                              </m:e>
                              <m:sup>
                                <m:r>
                                  <a:rPr lang="en-US" i="1" dirty="0">
                                    <a:latin typeface="Cambria Math" panose="02040503050406030204" pitchFamily="18" charset="0"/>
                                    <a:ea typeface="+mn-lt"/>
                                    <a:cs typeface="+mn-lt"/>
                                  </a:rPr>
                                  <m:t>2</m:t>
                                </m:r>
                              </m:sup>
                            </m:sSup>
                          </m:den>
                        </m:f>
                        <m:r>
                          <a:rPr lang="en-US" i="1" dirty="0">
                            <a:latin typeface="Cambria Math" panose="02040503050406030204" pitchFamily="18" charset="0"/>
                            <a:ea typeface="+mn-lt"/>
                            <a:cs typeface="+mn-lt"/>
                          </a:rPr>
                          <m:t>…,</m:t>
                        </m:r>
                      </m:e>
                    </m:d>
                  </m:oMath>
                </a14:m>
                <a:r>
                  <a:rPr lang="en-GB" dirty="0">
                    <a:ea typeface="+mn-lt"/>
                    <a:cs typeface="+mn-lt"/>
                  </a:rPr>
                  <a:t>, </a:t>
                </a:r>
                <a:r>
                  <a:rPr lang="ru-RU" dirty="0">
                    <a:ea typeface="+mn-lt"/>
                    <a:cs typeface="+mn-lt"/>
                  </a:rPr>
                  <a:t>при этом</a:t>
                </a:r>
                <a:r>
                  <a:rPr lang="en-US" dirty="0">
                    <a:ea typeface="+mn-lt"/>
                    <a:cs typeface="+mn-lt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  <a:ea typeface="+mn-lt"/>
                            <a:cs typeface="+mn-lt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+mn-lt"/>
                            <a:cs typeface="+mn-lt"/>
                          </a:rPr>
                          <m:t>𝐽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+mn-lt"/>
                            <a:cs typeface="+mn-lt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dirty="0">
                    <a:ea typeface="+mn-lt"/>
                    <a:cs typeface="+mn-lt"/>
                  </a:rPr>
                  <a:t> </a:t>
                </a:r>
                <a:r>
                  <a:rPr lang="ru-RU" dirty="0">
                    <a:ea typeface="+mn-lt"/>
                    <a:cs typeface="+mn-lt"/>
                  </a:rPr>
                  <a:t>в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𝐽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d>
                      </m:sup>
                    </m:sSubSup>
                  </m:oMath>
                </a14:m>
                <a:r>
                  <a:rPr lang="ru-RU" dirty="0">
                    <a:ea typeface="+mn-lt"/>
                    <a:cs typeface="+mn-lt"/>
                  </a:rPr>
                  <a:t> - </a:t>
                </a:r>
                <a:r>
                  <a:rPr lang="ru-RU" dirty="0" err="1">
                    <a:ea typeface="+mn-lt"/>
                    <a:cs typeface="+mn-lt"/>
                  </a:rPr>
                  <a:t>мультииндекс</a:t>
                </a:r>
                <a:r>
                  <a:rPr lang="ru-RU" dirty="0">
                    <a:ea typeface="+mn-lt"/>
                    <a:cs typeface="+mn-lt"/>
                  </a:rPr>
                  <a:t>, который в данном случае означает порядок производной и степень в которую возводится выражение</a:t>
                </a:r>
                <a:r>
                  <a:rPr lang="en-US" dirty="0">
                    <a:ea typeface="+mn-lt"/>
                    <a:cs typeface="+mn-lt"/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b="0" i="1" smtClean="0">
                            <a:latin typeface="Cambria Math" panose="02040503050406030204" pitchFamily="18" charset="0"/>
                            <a:ea typeface="+mn-lt"/>
                            <a:cs typeface="+mn-lt"/>
                          </a:rPr>
                        </m:ctrlPr>
                      </m:sSub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+mn-lt"/>
                            <a:cs typeface="+mn-lt"/>
                          </a:rPr>
                          <m:t>𝑇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+mn-lt"/>
                            <a:cs typeface="+mn-lt"/>
                          </a:rPr>
                          <m:t>𝑖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ea typeface="+mn-lt"/>
                            <a:cs typeface="+mn-lt"/>
                          </a:rPr>
                          <m:t>(2,5)</m:t>
                        </m:r>
                      </m:sup>
                    </m:sSubSup>
                    <m:r>
                      <a:rPr lang="en-US" b="0" i="1" smtClean="0">
                        <a:latin typeface="Cambria Math" panose="02040503050406030204" pitchFamily="18" charset="0"/>
                        <a:ea typeface="+mn-lt"/>
                        <a:cs typeface="+mn-lt"/>
                      </a:rPr>
                      <m:t>=</m:t>
                    </m:r>
                    <m:sSup>
                      <m:sSupPr>
                        <m:ctrlPr>
                          <a:rPr lang="en-US" b="0" i="1" dirty="0" smtClean="0">
                            <a:latin typeface="Cambria Math" panose="02040503050406030204" pitchFamily="18" charset="0"/>
                            <a:ea typeface="+mn-lt"/>
                            <a:cs typeface="+mn-lt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  <a:ea typeface="+mn-lt"/>
                                <a:cs typeface="+mn-lt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i="1" dirty="0">
                                    <a:latin typeface="Cambria Math" panose="02040503050406030204" pitchFamily="18" charset="0"/>
                                    <a:ea typeface="+mn-lt"/>
                                    <a:cs typeface="+mn-lt"/>
                                  </a:rPr>
                                </m:ctrlPr>
                              </m:fPr>
                              <m:num>
                                <m:sSup>
                                  <m:sSupPr>
                                    <m:ctrlPr>
                                      <a:rPr lang="en-US" i="1" dirty="0">
                                        <a:latin typeface="Cambria Math" panose="02040503050406030204" pitchFamily="18" charset="0"/>
                                        <a:ea typeface="+mn-lt"/>
                                        <a:cs typeface="+mn-lt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i="1" dirty="0">
                                        <a:latin typeface="Cambria Math" panose="02040503050406030204" pitchFamily="18" charset="0"/>
                                        <a:ea typeface="+mn-lt"/>
                                        <a:cs typeface="+mn-lt"/>
                                      </a:rPr>
                                      <m:t>𝜕</m:t>
                                    </m:r>
                                  </m:e>
                                  <m:sup>
                                    <m:r>
                                      <a:rPr lang="en-US" i="1" dirty="0">
                                        <a:latin typeface="Cambria Math" panose="02040503050406030204" pitchFamily="18" charset="0"/>
                                        <a:ea typeface="+mn-lt"/>
                                        <a:cs typeface="+mn-lt"/>
                                      </a:rPr>
                                      <m:t>2</m:t>
                                    </m:r>
                                  </m:sup>
                                </m:sSup>
                                <m:r>
                                  <a:rPr lang="en-US" i="1" dirty="0">
                                    <a:latin typeface="Cambria Math" panose="02040503050406030204" pitchFamily="18" charset="0"/>
                                    <a:ea typeface="+mn-lt"/>
                                    <a:cs typeface="+mn-lt"/>
                                  </a:rPr>
                                  <m:t>𝑢</m:t>
                                </m:r>
                              </m:num>
                              <m:den>
                                <m:r>
                                  <a:rPr lang="en-US" i="1" dirty="0">
                                    <a:latin typeface="Cambria Math" panose="02040503050406030204" pitchFamily="18" charset="0"/>
                                    <a:ea typeface="+mn-lt"/>
                                    <a:cs typeface="+mn-lt"/>
                                  </a:rPr>
                                  <m:t>𝜕</m:t>
                                </m:r>
                                <m:sSup>
                                  <m:sSupPr>
                                    <m:ctrlPr>
                                      <a:rPr lang="en-US" i="1" dirty="0">
                                        <a:latin typeface="Cambria Math" panose="02040503050406030204" pitchFamily="18" charset="0"/>
                                        <a:ea typeface="+mn-lt"/>
                                        <a:cs typeface="+mn-lt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i="1" dirty="0">
                                        <a:latin typeface="Cambria Math" panose="02040503050406030204" pitchFamily="18" charset="0"/>
                                        <a:ea typeface="+mn-lt"/>
                                        <a:cs typeface="+mn-lt"/>
                                      </a:rPr>
                                      <m:t>𝑡</m:t>
                                    </m:r>
                                  </m:e>
                                  <m:sup>
                                    <m:r>
                                      <a:rPr lang="en-US" i="1" dirty="0">
                                        <a:latin typeface="Cambria Math" panose="02040503050406030204" pitchFamily="18" charset="0"/>
                                        <a:ea typeface="+mn-lt"/>
                                        <a:cs typeface="+mn-lt"/>
                                      </a:rPr>
                                      <m:t>2</m:t>
                                    </m:r>
                                  </m:sup>
                                </m:sSup>
                              </m:den>
                            </m:f>
                          </m:e>
                        </m:d>
                      </m:e>
                      <m:sup>
                        <m:r>
                          <a:rPr lang="en-US" b="0" i="1" dirty="0" smtClean="0">
                            <a:latin typeface="Cambria Math" panose="02040503050406030204" pitchFamily="18" charset="0"/>
                            <a:ea typeface="+mn-lt"/>
                            <a:cs typeface="+mn-lt"/>
                          </a:rPr>
                          <m:t>5</m:t>
                        </m:r>
                      </m:sup>
                    </m:sSup>
                  </m:oMath>
                </a14:m>
                <a:r>
                  <a:rPr lang="ru-RU" dirty="0">
                    <a:cs typeface="Calibri"/>
                  </a:rPr>
                  <a:t> </a:t>
                </a:r>
                <a:r>
                  <a:rPr lang="en-GB" dirty="0">
                    <a:cs typeface="Calibri"/>
                  </a:rPr>
                  <a:t>  </a:t>
                </a: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3AA85C91-65A1-FE40-B786-835F68BFD8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7546" y="3953970"/>
                <a:ext cx="11359456" cy="1607428"/>
              </a:xfrm>
              <a:prstGeom prst="rect">
                <a:avLst/>
              </a:prstGeom>
              <a:blipFill>
                <a:blip r:embed="rId10"/>
                <a:stretch>
                  <a:fillRect l="-429" t="-19392" b="-1521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BE70F27B-2003-1F03-A505-DAB56D8DD173}"/>
              </a:ext>
            </a:extLst>
          </p:cNvPr>
          <p:cNvSpPr/>
          <p:nvPr/>
        </p:nvSpPr>
        <p:spPr>
          <a:xfrm>
            <a:off x="6835301" y="1303506"/>
            <a:ext cx="837491" cy="1298798"/>
          </a:xfrm>
          <a:prstGeom prst="rect">
            <a:avLst/>
          </a:prstGeom>
          <a:noFill/>
          <a:ln w="38100">
            <a:solidFill>
              <a:srgbClr val="FFC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8A1269B8-BE4C-14AC-1CC8-D4EDE97DA510}"/>
              </a:ext>
            </a:extLst>
          </p:cNvPr>
          <p:cNvSpPr/>
          <p:nvPr/>
        </p:nvSpPr>
        <p:spPr>
          <a:xfrm>
            <a:off x="7718480" y="1303506"/>
            <a:ext cx="1303506" cy="1298798"/>
          </a:xfrm>
          <a:prstGeom prst="rect">
            <a:avLst/>
          </a:prstGeom>
          <a:noFill/>
          <a:ln w="38100">
            <a:solidFill>
              <a:srgbClr val="00B0F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A9A864A-E622-47A2-15CB-1F22E20DB02D}"/>
              </a:ext>
            </a:extLst>
          </p:cNvPr>
          <p:cNvSpPr txBox="1"/>
          <p:nvPr/>
        </p:nvSpPr>
        <p:spPr>
          <a:xfrm>
            <a:off x="6751000" y="2599091"/>
            <a:ext cx="16175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solidFill>
                  <a:srgbClr val="FFC000"/>
                </a:solidFill>
              </a:rPr>
              <a:t>Разреженная регрессия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184450C-0A45-FA21-404F-1AB7A516023F}"/>
              </a:ext>
            </a:extLst>
          </p:cNvPr>
          <p:cNvSpPr txBox="1"/>
          <p:nvPr/>
        </p:nvSpPr>
        <p:spPr>
          <a:xfrm>
            <a:off x="7809855" y="2601178"/>
            <a:ext cx="16175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solidFill>
                  <a:srgbClr val="00B0F0"/>
                </a:solidFill>
              </a:rPr>
              <a:t>Эволюционная оптимизация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57DF037-BCE1-663A-F244-F552C2FFC27A}"/>
              </a:ext>
            </a:extLst>
          </p:cNvPr>
          <p:cNvSpPr txBox="1"/>
          <p:nvPr/>
        </p:nvSpPr>
        <p:spPr>
          <a:xfrm>
            <a:off x="177546" y="822819"/>
            <a:ext cx="4996828" cy="147732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ru-RU" dirty="0">
                <a:cs typeface="Calibri"/>
              </a:rPr>
              <a:t>Можно взять всё лучшее из существующих решений  - способность эволюционных алгоритмов генерировать </a:t>
            </a:r>
            <a:r>
              <a:rPr lang="ru-RU" b="1" dirty="0">
                <a:cs typeface="Calibri"/>
              </a:rPr>
              <a:t>разнообразные модели</a:t>
            </a:r>
            <a:r>
              <a:rPr lang="ru-RU" dirty="0">
                <a:cs typeface="Calibri"/>
              </a:rPr>
              <a:t> и способность разреженной регрессии «отфильтровывать» </a:t>
            </a:r>
            <a:r>
              <a:rPr lang="ru-RU" b="1" dirty="0">
                <a:cs typeface="Calibri"/>
              </a:rPr>
              <a:t>изменчивость</a:t>
            </a:r>
            <a:endParaRPr lang="ru-RU" sz="1600" b="1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0E277B9-AD47-FA03-0114-EC60FB3B9268}"/>
              </a:ext>
            </a:extLst>
          </p:cNvPr>
          <p:cNvSpPr txBox="1"/>
          <p:nvPr/>
        </p:nvSpPr>
        <p:spPr>
          <a:xfrm>
            <a:off x="177546" y="2248118"/>
            <a:ext cx="4996828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ru-RU" dirty="0">
                <a:cs typeface="Calibri"/>
              </a:rPr>
              <a:t>Мы решили сделать алгоритм, в котором эволюционируют сами операторы, а модель представлена в виде суммы произведений</a:t>
            </a:r>
            <a:endParaRPr lang="ru-RU" sz="1600" dirty="0"/>
          </a:p>
        </p:txBody>
      </p:sp>
      <p:cxnSp>
        <p:nvCxnSpPr>
          <p:cNvPr id="31" name="Прямая со стрелкой 30">
            <a:extLst>
              <a:ext uri="{FF2B5EF4-FFF2-40B4-BE49-F238E27FC236}">
                <a16:creationId xmlns:a16="http://schemas.microsoft.com/office/drawing/2014/main" id="{7D0AE436-2280-35A2-DAD9-2F46F0A1A858}"/>
              </a:ext>
            </a:extLst>
          </p:cNvPr>
          <p:cNvCxnSpPr>
            <a:cxnSpLocks/>
          </p:cNvCxnSpPr>
          <p:nvPr/>
        </p:nvCxnSpPr>
        <p:spPr>
          <a:xfrm>
            <a:off x="7071359" y="5324999"/>
            <a:ext cx="1493424" cy="21266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id="{C109C8AF-054C-9709-0436-AD90581345CC}"/>
              </a:ext>
            </a:extLst>
          </p:cNvPr>
          <p:cNvSpPr/>
          <p:nvPr/>
        </p:nvSpPr>
        <p:spPr>
          <a:xfrm>
            <a:off x="5780621" y="5140333"/>
            <a:ext cx="12907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cs typeface="Calibri"/>
              </a:rPr>
              <a:t>хромосома</a:t>
            </a:r>
            <a:endParaRPr lang="en-GB" dirty="0">
              <a:ea typeface="+mn-lt"/>
              <a:cs typeface="+mn-lt"/>
            </a:endParaRPr>
          </a:p>
        </p:txBody>
      </p:sp>
      <p:sp>
        <p:nvSpPr>
          <p:cNvPr id="33" name="Прямоугольник 32">
            <a:extLst>
              <a:ext uri="{FF2B5EF4-FFF2-40B4-BE49-F238E27FC236}">
                <a16:creationId xmlns:a16="http://schemas.microsoft.com/office/drawing/2014/main" id="{DBF9B22F-07A0-CCB8-A981-8ED603BC26AD}"/>
              </a:ext>
            </a:extLst>
          </p:cNvPr>
          <p:cNvSpPr/>
          <p:nvPr/>
        </p:nvSpPr>
        <p:spPr>
          <a:xfrm>
            <a:off x="6518490" y="6146271"/>
            <a:ext cx="5012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cs typeface="Calibri"/>
              </a:rPr>
              <a:t>ген</a:t>
            </a:r>
            <a:endParaRPr lang="ru-RU" dirty="0"/>
          </a:p>
        </p:txBody>
      </p:sp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59118E64-AE83-FFDB-6CA1-B9AF75B2DE0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4783" y="5024268"/>
            <a:ext cx="1849462" cy="1723881"/>
          </a:xfrm>
          <a:prstGeom prst="rect">
            <a:avLst/>
          </a:prstGeom>
        </p:spPr>
      </p:pic>
      <p:cxnSp>
        <p:nvCxnSpPr>
          <p:cNvPr id="35" name="Прямая со стрелкой 34">
            <a:extLst>
              <a:ext uri="{FF2B5EF4-FFF2-40B4-BE49-F238E27FC236}">
                <a16:creationId xmlns:a16="http://schemas.microsoft.com/office/drawing/2014/main" id="{6F022223-ACD6-53E3-076A-16B2BAB71DF7}"/>
              </a:ext>
            </a:extLst>
          </p:cNvPr>
          <p:cNvCxnSpPr>
            <a:cxnSpLocks/>
          </p:cNvCxnSpPr>
          <p:nvPr/>
        </p:nvCxnSpPr>
        <p:spPr>
          <a:xfrm flipV="1">
            <a:off x="7071359" y="6211018"/>
            <a:ext cx="1547269" cy="11236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единительная линия 35">
            <a:extLst>
              <a:ext uri="{FF2B5EF4-FFF2-40B4-BE49-F238E27FC236}">
                <a16:creationId xmlns:a16="http://schemas.microsoft.com/office/drawing/2014/main" id="{E0FB77C3-638F-1A26-B27C-72FBA8A3F5F8}"/>
              </a:ext>
            </a:extLst>
          </p:cNvPr>
          <p:cNvCxnSpPr>
            <a:cxnSpLocks/>
          </p:cNvCxnSpPr>
          <p:nvPr/>
        </p:nvCxnSpPr>
        <p:spPr>
          <a:xfrm flipV="1">
            <a:off x="8895780" y="5103019"/>
            <a:ext cx="476156" cy="242449"/>
          </a:xfrm>
          <a:prstGeom prst="line">
            <a:avLst/>
          </a:prstGeom>
          <a:ln>
            <a:solidFill>
              <a:srgbClr val="FFC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я соединительная линия 36">
            <a:extLst>
              <a:ext uri="{FF2B5EF4-FFF2-40B4-BE49-F238E27FC236}">
                <a16:creationId xmlns:a16="http://schemas.microsoft.com/office/drawing/2014/main" id="{96BEE861-B2B4-0E4C-30F0-9AF9B05927ED}"/>
              </a:ext>
            </a:extLst>
          </p:cNvPr>
          <p:cNvCxnSpPr>
            <a:cxnSpLocks/>
          </p:cNvCxnSpPr>
          <p:nvPr/>
        </p:nvCxnSpPr>
        <p:spPr>
          <a:xfrm flipV="1">
            <a:off x="9279716" y="5131394"/>
            <a:ext cx="168750" cy="214076"/>
          </a:xfrm>
          <a:prstGeom prst="line">
            <a:avLst/>
          </a:prstGeom>
          <a:ln>
            <a:solidFill>
              <a:srgbClr val="FFC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Прямая соединительная линия 37">
            <a:extLst>
              <a:ext uri="{FF2B5EF4-FFF2-40B4-BE49-F238E27FC236}">
                <a16:creationId xmlns:a16="http://schemas.microsoft.com/office/drawing/2014/main" id="{79B18C61-E8F1-94F0-F735-5C39D1031C1A}"/>
              </a:ext>
            </a:extLst>
          </p:cNvPr>
          <p:cNvCxnSpPr>
            <a:cxnSpLocks/>
          </p:cNvCxnSpPr>
          <p:nvPr/>
        </p:nvCxnSpPr>
        <p:spPr>
          <a:xfrm flipH="1" flipV="1">
            <a:off x="9533018" y="5131394"/>
            <a:ext cx="147923" cy="233126"/>
          </a:xfrm>
          <a:prstGeom prst="line">
            <a:avLst/>
          </a:prstGeom>
          <a:ln>
            <a:solidFill>
              <a:srgbClr val="FFC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Прямая соединительная линия 38">
            <a:extLst>
              <a:ext uri="{FF2B5EF4-FFF2-40B4-BE49-F238E27FC236}">
                <a16:creationId xmlns:a16="http://schemas.microsoft.com/office/drawing/2014/main" id="{D9422631-C577-0BD6-C026-6B07D0244486}"/>
              </a:ext>
            </a:extLst>
          </p:cNvPr>
          <p:cNvCxnSpPr>
            <a:cxnSpLocks/>
          </p:cNvCxnSpPr>
          <p:nvPr/>
        </p:nvCxnSpPr>
        <p:spPr>
          <a:xfrm flipH="1" flipV="1">
            <a:off x="9648279" y="5103019"/>
            <a:ext cx="501394" cy="251975"/>
          </a:xfrm>
          <a:prstGeom prst="line">
            <a:avLst/>
          </a:prstGeom>
          <a:ln>
            <a:solidFill>
              <a:srgbClr val="FFC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94E055A4-6D19-A00E-5EC3-3D0FF1AF7CC0}"/>
              </a:ext>
            </a:extLst>
          </p:cNvPr>
          <p:cNvSpPr txBox="1"/>
          <p:nvPr/>
        </p:nvSpPr>
        <p:spPr>
          <a:xfrm>
            <a:off x="9343377" y="4856493"/>
            <a:ext cx="2476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+</a:t>
            </a:r>
          </a:p>
        </p:txBody>
      </p:sp>
      <p:cxnSp>
        <p:nvCxnSpPr>
          <p:cNvPr id="41" name="Прямая соединительная линия 40">
            <a:extLst>
              <a:ext uri="{FF2B5EF4-FFF2-40B4-BE49-F238E27FC236}">
                <a16:creationId xmlns:a16="http://schemas.microsoft.com/office/drawing/2014/main" id="{28C916CA-9108-FC58-2797-6AD537F70942}"/>
              </a:ext>
            </a:extLst>
          </p:cNvPr>
          <p:cNvCxnSpPr>
            <a:cxnSpLocks/>
          </p:cNvCxnSpPr>
          <p:nvPr/>
        </p:nvCxnSpPr>
        <p:spPr>
          <a:xfrm flipH="1" flipV="1">
            <a:off x="8973506" y="6421811"/>
            <a:ext cx="218804" cy="276645"/>
          </a:xfrm>
          <a:prstGeom prst="line">
            <a:avLst/>
          </a:prstGeom>
          <a:ln>
            <a:solidFill>
              <a:srgbClr val="FFC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Прямая соединительная линия 41">
            <a:extLst>
              <a:ext uri="{FF2B5EF4-FFF2-40B4-BE49-F238E27FC236}">
                <a16:creationId xmlns:a16="http://schemas.microsoft.com/office/drawing/2014/main" id="{44E85DF0-C0BD-893B-3597-EDB73EFFDF87}"/>
              </a:ext>
            </a:extLst>
          </p:cNvPr>
          <p:cNvCxnSpPr>
            <a:cxnSpLocks/>
          </p:cNvCxnSpPr>
          <p:nvPr/>
        </p:nvCxnSpPr>
        <p:spPr>
          <a:xfrm flipV="1">
            <a:off x="9267843" y="6409333"/>
            <a:ext cx="0" cy="289123"/>
          </a:xfrm>
          <a:prstGeom prst="line">
            <a:avLst/>
          </a:prstGeom>
          <a:ln>
            <a:solidFill>
              <a:srgbClr val="FFC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Прямая соединительная линия 42">
            <a:extLst>
              <a:ext uri="{FF2B5EF4-FFF2-40B4-BE49-F238E27FC236}">
                <a16:creationId xmlns:a16="http://schemas.microsoft.com/office/drawing/2014/main" id="{AF760BCC-2173-3775-F0CC-CC922E2EE0C8}"/>
              </a:ext>
            </a:extLst>
          </p:cNvPr>
          <p:cNvCxnSpPr>
            <a:cxnSpLocks/>
          </p:cNvCxnSpPr>
          <p:nvPr/>
        </p:nvCxnSpPr>
        <p:spPr>
          <a:xfrm flipV="1">
            <a:off x="9343377" y="6413563"/>
            <a:ext cx="247651" cy="284893"/>
          </a:xfrm>
          <a:prstGeom prst="line">
            <a:avLst/>
          </a:prstGeom>
          <a:ln>
            <a:solidFill>
              <a:srgbClr val="FFC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4" name="TextBox 43">
            <a:extLst>
              <a:ext uri="{FF2B5EF4-FFF2-40B4-BE49-F238E27FC236}">
                <a16:creationId xmlns:a16="http://schemas.microsoft.com/office/drawing/2014/main" id="{485448C3-F8BF-6985-4BFB-66765A5CD754}"/>
              </a:ext>
            </a:extLst>
          </p:cNvPr>
          <p:cNvSpPr txBox="1"/>
          <p:nvPr/>
        </p:nvSpPr>
        <p:spPr>
          <a:xfrm>
            <a:off x="9124286" y="6627536"/>
            <a:ext cx="2476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*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F2C21D3-6DB2-EEB3-2DD4-EDFA520D7F53}"/>
              </a:ext>
            </a:extLst>
          </p:cNvPr>
          <p:cNvSpPr txBox="1"/>
          <p:nvPr/>
        </p:nvSpPr>
        <p:spPr>
          <a:xfrm>
            <a:off x="11479075" y="6211018"/>
            <a:ext cx="434004" cy="3693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ru-RU" dirty="0"/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23857853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0BF9FF2-61BB-6EE6-F427-392A64C44EE4}"/>
              </a:ext>
            </a:extLst>
          </p:cNvPr>
          <p:cNvSpPr txBox="1"/>
          <p:nvPr/>
        </p:nvSpPr>
        <p:spPr>
          <a:xfrm>
            <a:off x="384488" y="1513402"/>
            <a:ext cx="7750825" cy="274895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 algn="just" defTabSz="609585">
              <a:buFont typeface="Arial" panose="020B0604020202020204" pitchFamily="34" charset="0"/>
              <a:buChar char="•"/>
              <a:defRPr/>
            </a:pPr>
            <a:r>
              <a:rPr lang="ru-RU" sz="2133" dirty="0">
                <a:solidFill>
                  <a:prstClr val="black"/>
                </a:solidFill>
                <a:latin typeface="Calibri"/>
              </a:rPr>
              <a:t>Требуется получить одно уравнение по данным нескольких экспериментов или выбрать наиболее представительное после нескольких запусков алгоритма.</a:t>
            </a:r>
          </a:p>
          <a:p>
            <a:pPr marL="342900" indent="-342900" algn="just" defTabSz="609585">
              <a:buFont typeface="Arial" panose="020B0604020202020204" pitchFamily="34" charset="0"/>
              <a:buChar char="•"/>
              <a:defRPr/>
            </a:pPr>
            <a:r>
              <a:rPr lang="ru-RU" sz="2133" dirty="0">
                <a:solidFill>
                  <a:prstClr val="black"/>
                </a:solidFill>
                <a:latin typeface="Calibri"/>
              </a:rPr>
              <a:t>Мы дополнительно впутываем сюда Байесовскую сеть, чтобы определить </a:t>
            </a:r>
            <a:r>
              <a:rPr lang="ru-RU" sz="2133" dirty="0" err="1">
                <a:solidFill>
                  <a:prstClr val="black"/>
                </a:solidFill>
                <a:latin typeface="Calibri"/>
              </a:rPr>
              <a:t>взаимовстречаемость</a:t>
            </a:r>
            <a:r>
              <a:rPr lang="ru-RU" sz="2133" dirty="0">
                <a:solidFill>
                  <a:prstClr val="black"/>
                </a:solidFill>
                <a:latin typeface="Calibri"/>
              </a:rPr>
              <a:t> слагаемых.</a:t>
            </a:r>
          </a:p>
          <a:p>
            <a:pPr marL="342900" indent="-342900" algn="just" defTabSz="609585">
              <a:buFont typeface="Arial" panose="020B0604020202020204" pitchFamily="34" charset="0"/>
              <a:buChar char="•"/>
              <a:defRPr/>
            </a:pPr>
            <a:r>
              <a:rPr lang="ru-RU" sz="2133" dirty="0">
                <a:solidFill>
                  <a:prstClr val="black"/>
                </a:solidFill>
                <a:latin typeface="Calibri"/>
              </a:rPr>
              <a:t>Дальше с помощью БС мы </a:t>
            </a:r>
            <a:r>
              <a:rPr lang="ru-RU" sz="2133" dirty="0" err="1">
                <a:solidFill>
                  <a:prstClr val="black"/>
                </a:solidFill>
                <a:latin typeface="Calibri"/>
              </a:rPr>
              <a:t>сэмплируем</a:t>
            </a:r>
            <a:r>
              <a:rPr lang="ru-RU" sz="2133" dirty="0">
                <a:solidFill>
                  <a:prstClr val="black"/>
                </a:solidFill>
                <a:latin typeface="Calibri"/>
              </a:rPr>
              <a:t> </a:t>
            </a:r>
            <a:r>
              <a:rPr lang="ru-RU" sz="2133" dirty="0" err="1">
                <a:solidFill>
                  <a:prstClr val="black"/>
                </a:solidFill>
                <a:latin typeface="Calibri"/>
              </a:rPr>
              <a:t>диффуры</a:t>
            </a:r>
            <a:r>
              <a:rPr lang="ru-RU" sz="2133" dirty="0">
                <a:solidFill>
                  <a:prstClr val="black"/>
                </a:solidFill>
                <a:latin typeface="Calibri"/>
              </a:rPr>
              <a:t> – определяя неопределённость в коэффициентах и решаем – неопределённость в решении.</a:t>
            </a:r>
            <a:endParaRPr lang="en-US" sz="2133" dirty="0"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6" name="Прямая со стрелкой 5">
            <a:extLst>
              <a:ext uri="{FF2B5EF4-FFF2-40B4-BE49-F238E27FC236}">
                <a16:creationId xmlns:a16="http://schemas.microsoft.com/office/drawing/2014/main" id="{B9ADA2B1-54BF-B321-51E0-0576E4EA5643}"/>
              </a:ext>
            </a:extLst>
          </p:cNvPr>
          <p:cNvCxnSpPr/>
          <p:nvPr/>
        </p:nvCxnSpPr>
        <p:spPr>
          <a:xfrm>
            <a:off x="9861551" y="2096560"/>
            <a:ext cx="0" cy="558800"/>
          </a:xfrm>
          <a:prstGeom prst="straightConnector1">
            <a:avLst/>
          </a:prstGeom>
          <a:ln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AEEDA5E-BF5B-63EE-C704-9434DD54B3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87089" y="2655360"/>
            <a:ext cx="2930211" cy="154728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A416FA4-8EB1-BA11-C608-A771A81D905B}"/>
              </a:ext>
            </a:extLst>
          </p:cNvPr>
          <p:cNvSpPr txBox="1"/>
          <p:nvPr/>
        </p:nvSpPr>
        <p:spPr>
          <a:xfrm>
            <a:off x="9049480" y="4120444"/>
            <a:ext cx="1558183" cy="3181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67"/>
              <a:t>байесовская сеть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03C010C-A563-6947-1A28-48BA4100B2D3}"/>
              </a:ext>
            </a:extLst>
          </p:cNvPr>
          <p:cNvSpPr txBox="1"/>
          <p:nvPr/>
        </p:nvSpPr>
        <p:spPr>
          <a:xfrm>
            <a:off x="10129783" y="2065301"/>
            <a:ext cx="2096799" cy="5438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67"/>
              <a:t>маргинальные распределения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719E183-EC5E-78FB-0F2C-78A9F3F12D6B}"/>
              </a:ext>
            </a:extLst>
          </p:cNvPr>
          <p:cNvSpPr txBox="1"/>
          <p:nvPr/>
        </p:nvSpPr>
        <p:spPr>
          <a:xfrm>
            <a:off x="9790036" y="4381832"/>
            <a:ext cx="2004477" cy="7696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467">
                <a:solidFill>
                  <a:prstClr val="black"/>
                </a:solidFill>
                <a:latin typeface="Calibri"/>
              </a:rPr>
              <a:t>семплирование</a:t>
            </a:r>
          </a:p>
          <a:p>
            <a:pPr algn="ctr"/>
            <a:r>
              <a:rPr lang="ru-RU" sz="1467">
                <a:solidFill>
                  <a:prstClr val="black"/>
                </a:solidFill>
                <a:latin typeface="Calibri"/>
              </a:rPr>
              <a:t>+</a:t>
            </a:r>
          </a:p>
          <a:p>
            <a:pPr algn="ctr"/>
            <a:r>
              <a:rPr lang="ru-RU" sz="1467">
                <a:solidFill>
                  <a:prstClr val="black"/>
                </a:solidFill>
                <a:latin typeface="Calibri"/>
              </a:rPr>
              <a:t>решение</a:t>
            </a:r>
            <a:endParaRPr lang="ru-RU" sz="1467"/>
          </a:p>
        </p:txBody>
      </p:sp>
      <p:cxnSp>
        <p:nvCxnSpPr>
          <p:cNvPr id="12" name="Прямая со стрелкой 11">
            <a:extLst>
              <a:ext uri="{FF2B5EF4-FFF2-40B4-BE49-F238E27FC236}">
                <a16:creationId xmlns:a16="http://schemas.microsoft.com/office/drawing/2014/main" id="{4CB1787E-9069-8A78-0085-19A1D0BBF628}"/>
              </a:ext>
            </a:extLst>
          </p:cNvPr>
          <p:cNvCxnSpPr>
            <a:cxnSpLocks/>
          </p:cNvCxnSpPr>
          <p:nvPr/>
        </p:nvCxnSpPr>
        <p:spPr>
          <a:xfrm>
            <a:off x="9860812" y="4428193"/>
            <a:ext cx="0" cy="812800"/>
          </a:xfrm>
          <a:prstGeom prst="straightConnector1">
            <a:avLst/>
          </a:prstGeom>
          <a:ln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E03C34AD-5A4F-3D3A-602A-A0BC012C9658}"/>
              </a:ext>
            </a:extLst>
          </p:cNvPr>
          <p:cNvSpPr txBox="1"/>
          <p:nvPr/>
        </p:nvSpPr>
        <p:spPr>
          <a:xfrm>
            <a:off x="10457004" y="6103303"/>
            <a:ext cx="1779601" cy="5438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467">
                <a:solidFill>
                  <a:prstClr val="black"/>
                </a:solidFill>
                <a:latin typeface="Calibri"/>
              </a:rPr>
              <a:t>Неопределённость в решении</a:t>
            </a:r>
            <a:endParaRPr lang="ru-RU" sz="1467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8916F3C-8152-1512-191F-CE7F650FA39D}"/>
              </a:ext>
            </a:extLst>
          </p:cNvPr>
          <p:cNvSpPr txBox="1"/>
          <p:nvPr/>
        </p:nvSpPr>
        <p:spPr>
          <a:xfrm>
            <a:off x="489018" y="4444807"/>
            <a:ext cx="7750825" cy="77957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just" defTabSz="609585">
              <a:defRPr/>
            </a:pPr>
            <a:r>
              <a:rPr lang="ru-RU" sz="2133" dirty="0">
                <a:solidFill>
                  <a:prstClr val="black"/>
                </a:solidFill>
                <a:latin typeface="Calibri"/>
              </a:rPr>
              <a:t>Мы заставляем компьютер</a:t>
            </a:r>
            <a:r>
              <a:rPr lang="en-US" sz="2133" dirty="0">
                <a:solidFill>
                  <a:prstClr val="black"/>
                </a:solidFill>
                <a:latin typeface="Calibri"/>
              </a:rPr>
              <a:t> </a:t>
            </a:r>
            <a:r>
              <a:rPr lang="ru-RU" sz="2133" dirty="0">
                <a:solidFill>
                  <a:prstClr val="black"/>
                </a:solidFill>
                <a:latin typeface="Calibri"/>
              </a:rPr>
              <a:t>в автоматическом режиме говорить насколько он уверен в полученном ДУ!</a:t>
            </a:r>
            <a:endParaRPr lang="en-US" sz="2133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Заголовок 15">
            <a:extLst>
              <a:ext uri="{FF2B5EF4-FFF2-40B4-BE49-F238E27FC236}">
                <a16:creationId xmlns:a16="http://schemas.microsoft.com/office/drawing/2014/main" id="{B22505A0-DBD7-A1C1-0E2A-E00B802CE3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Post E-</a:t>
            </a:r>
            <a:r>
              <a:rPr lang="en-US" dirty="0" err="1"/>
              <a:t>SINDy</a:t>
            </a:r>
            <a:r>
              <a:rPr lang="ru-RU" dirty="0"/>
              <a:t> (</a:t>
            </a:r>
            <a:r>
              <a:rPr lang="en-US" dirty="0"/>
              <a:t>1/3</a:t>
            </a:r>
            <a:r>
              <a:rPr lang="ru-RU" dirty="0"/>
              <a:t>)</a:t>
            </a:r>
          </a:p>
        </p:txBody>
      </p:sp>
      <p:pic>
        <p:nvPicPr>
          <p:cNvPr id="18" name="Рисунок 17" descr="Изображение выглядит как текст, снимок экрана, Шрифт, число&#10;&#10;Автоматически созданное описание">
            <a:extLst>
              <a:ext uri="{FF2B5EF4-FFF2-40B4-BE49-F238E27FC236}">
                <a16:creationId xmlns:a16="http://schemas.microsoft.com/office/drawing/2014/main" id="{4176BA66-51FF-9016-A282-77884D12E6C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501" y="1142210"/>
            <a:ext cx="11815115" cy="5535545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2819A9E4-A486-7320-5E21-3A3BD5917AC6}"/>
              </a:ext>
            </a:extLst>
          </p:cNvPr>
          <p:cNvSpPr txBox="1"/>
          <p:nvPr/>
        </p:nvSpPr>
        <p:spPr>
          <a:xfrm>
            <a:off x="1840845" y="6190570"/>
            <a:ext cx="23482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Общая схема подхода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078C5A4-9DC8-2DFB-65D9-7611AD3A1E12}"/>
              </a:ext>
            </a:extLst>
          </p:cNvPr>
          <p:cNvSpPr txBox="1"/>
          <p:nvPr/>
        </p:nvSpPr>
        <p:spPr>
          <a:xfrm>
            <a:off x="11479075" y="6211018"/>
            <a:ext cx="434004" cy="3693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ru-RU" dirty="0"/>
              <a:t>13</a:t>
            </a:r>
          </a:p>
        </p:txBody>
      </p:sp>
    </p:spTree>
    <p:extLst>
      <p:ext uri="{BB962C8B-B14F-4D97-AF65-F5344CB8AC3E}">
        <p14:creationId xmlns:p14="http://schemas.microsoft.com/office/powerpoint/2010/main" val="13603475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Заголовок 15">
            <a:extLst>
              <a:ext uri="{FF2B5EF4-FFF2-40B4-BE49-F238E27FC236}">
                <a16:creationId xmlns:a16="http://schemas.microsoft.com/office/drawing/2014/main" id="{B22505A0-DBD7-A1C1-0E2A-E00B802CE3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Post E-</a:t>
            </a:r>
            <a:r>
              <a:rPr lang="en-US" dirty="0" err="1"/>
              <a:t>SINDy</a:t>
            </a:r>
            <a:r>
              <a:rPr lang="en-US" dirty="0"/>
              <a:t> (2/3)</a:t>
            </a:r>
            <a:endParaRPr lang="ru-RU" dirty="0"/>
          </a:p>
        </p:txBody>
      </p:sp>
      <p:pic>
        <p:nvPicPr>
          <p:cNvPr id="4" name="Рисунок 3" descr="Изображение выглядит как снимок экрана, круг, сфера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2B572CF9-D3C5-AEE0-59D0-ABEEBB6AEF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8281" y="1111625"/>
            <a:ext cx="5692094" cy="490697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F6C2E40E-FEA6-B4EB-3944-A6FDA6BB4944}"/>
              </a:ext>
            </a:extLst>
          </p:cNvPr>
          <p:cNvSpPr txBox="1"/>
          <p:nvPr/>
        </p:nvSpPr>
        <p:spPr>
          <a:xfrm>
            <a:off x="11479075" y="6211018"/>
            <a:ext cx="434004" cy="3693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ru-RU" dirty="0"/>
              <a:t>14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A14412D-0FB4-753A-BE40-A2ADF59D5B91}"/>
              </a:ext>
            </a:extLst>
          </p:cNvPr>
          <p:cNvSpPr txBox="1"/>
          <p:nvPr/>
        </p:nvSpPr>
        <p:spPr>
          <a:xfrm>
            <a:off x="7599055" y="1466352"/>
            <a:ext cx="4157874" cy="424731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cs typeface="Calibri"/>
              </a:rPr>
              <a:t>Байесовская сеть – модель многомерного условного распределения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cs typeface="Calibri"/>
              </a:rPr>
              <a:t>Каждый узел – признак</a:t>
            </a:r>
            <a:r>
              <a:rPr lang="en-US" dirty="0">
                <a:cs typeface="Calibri"/>
              </a:rPr>
              <a:t>/</a:t>
            </a:r>
            <a:r>
              <a:rPr lang="ru-RU" dirty="0">
                <a:cs typeface="Calibri"/>
              </a:rPr>
              <a:t>событие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cs typeface="Calibri"/>
              </a:rPr>
              <a:t>Связь – условная зависимость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cs typeface="Calibri"/>
              </a:rPr>
              <a:t>В каждом узле по данным моделируется многомерное условное распределение с учётом их условной зависимости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cs typeface="Calibri"/>
              </a:rPr>
              <a:t>В нашем случае узлы -  слагаемые дифференциального уравнения, связи – </a:t>
            </a:r>
            <a:r>
              <a:rPr lang="ru-RU" dirty="0" err="1">
                <a:cs typeface="Calibri"/>
              </a:rPr>
              <a:t>взаимовстречаемость</a:t>
            </a:r>
            <a:endParaRPr lang="ru-RU" dirty="0"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cs typeface="Calibri"/>
              </a:rPr>
              <a:t>Семплирование производится с произвольной «правой» части с коэффициентом 1.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348265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Заголовок 15">
            <a:extLst>
              <a:ext uri="{FF2B5EF4-FFF2-40B4-BE49-F238E27FC236}">
                <a16:creationId xmlns:a16="http://schemas.microsoft.com/office/drawing/2014/main" id="{B22505A0-DBD7-A1C1-0E2A-E00B802CE3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Post E-</a:t>
            </a:r>
            <a:r>
              <a:rPr lang="en-US" dirty="0" err="1"/>
              <a:t>SINDy</a:t>
            </a:r>
            <a:r>
              <a:rPr lang="en-US" dirty="0"/>
              <a:t> (3/3)</a:t>
            </a:r>
            <a:endParaRPr lang="ru-RU" dirty="0"/>
          </a:p>
        </p:txBody>
      </p:sp>
      <p:pic>
        <p:nvPicPr>
          <p:cNvPr id="5" name="Рисунок 4" descr="Изображение выглядит как текст, График, линия, диаграмма&#10;&#10;Автоматически созданное описание">
            <a:extLst>
              <a:ext uri="{FF2B5EF4-FFF2-40B4-BE49-F238E27FC236}">
                <a16:creationId xmlns:a16="http://schemas.microsoft.com/office/drawing/2014/main" id="{E4897526-52CA-BCD9-C8AA-18E8D31A06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451" y="1311274"/>
            <a:ext cx="6006245" cy="428942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A6AA4EB-AA00-9F9E-3FAD-A013FA9C72BC}"/>
              </a:ext>
            </a:extLst>
          </p:cNvPr>
          <p:cNvSpPr txBox="1"/>
          <p:nvPr/>
        </p:nvSpPr>
        <p:spPr>
          <a:xfrm>
            <a:off x="848322" y="5594256"/>
            <a:ext cx="600624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Arial" panose="020B0604020202020204" pitchFamily="34" charset="0"/>
              </a:rPr>
              <a:t>Решения систем, </a:t>
            </a:r>
            <a:r>
              <a:rPr lang="ru-RU" dirty="0" err="1">
                <a:latin typeface="Arial" panose="020B0604020202020204" pitchFamily="34" charset="0"/>
              </a:rPr>
              <a:t>семплированных</a:t>
            </a:r>
            <a:r>
              <a:rPr lang="ru-RU" dirty="0">
                <a:latin typeface="Arial" panose="020B0604020202020204" pitchFamily="34" charset="0"/>
              </a:rPr>
              <a:t> с помощью байесовской сети</a:t>
            </a:r>
            <a:endParaRPr lang="ru-RU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FD8811B0-F6A8-98BA-E54F-AA4B2F6C8901}"/>
                  </a:ext>
                </a:extLst>
              </p:cNvPr>
              <p:cNvSpPr txBox="1"/>
              <p:nvPr/>
            </p:nvSpPr>
            <p:spPr>
              <a:xfrm>
                <a:off x="6505135" y="1489529"/>
                <a:ext cx="5671430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ru-RU" dirty="0"/>
                  <a:t>Алгоритм </a:t>
                </a:r>
                <a:r>
                  <a:rPr lang="en-US" dirty="0"/>
                  <a:t>EPDE </a:t>
                </a:r>
                <a:r>
                  <a:rPr lang="ru-RU" dirty="0"/>
                  <a:t>знает только значения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effectLst/>
                        <a:latin typeface="Cambria Math" panose="02040503050406030204" pitchFamily="18" charset="0"/>
                      </a:rPr>
                      <m:t>𝑢</m:t>
                    </m:r>
                    <m:r>
                      <a:rPr lang="en-US" b="0" i="1" dirty="0" smtClean="0">
                        <a:effectLst/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b="0" i="1" dirty="0" smtClean="0">
                        <a:effectLst/>
                        <a:latin typeface="Cambria Math" panose="02040503050406030204" pitchFamily="18" charset="0"/>
                      </a:rPr>
                      <m:t>𝑣</m:t>
                    </m:r>
                  </m:oMath>
                </a14:m>
                <a:r>
                  <a:rPr lang="en-US" b="0" i="0" dirty="0">
                    <a:effectLst/>
                    <a:latin typeface="Arial" panose="020B0604020202020204" pitchFamily="34" charset="0"/>
                  </a:rPr>
                  <a:t> </a:t>
                </a:r>
                <a:r>
                  <a:rPr lang="ru-RU" dirty="0"/>
                  <a:t>и</a:t>
                </a:r>
                <a:r>
                  <a:rPr lang="en-US" b="0" i="0" dirty="0">
                    <a:effectLst/>
                    <a:latin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̇"/>
                        <m:ctrlPr>
                          <a:rPr lang="en-US" b="0" i="1" smtClean="0">
                            <a:effectLst/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effectLst/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</m:acc>
                    <m:r>
                      <a:rPr lang="en-US" b="0" i="1" dirty="0" smtClean="0">
                        <a:effectLst/>
                        <a:latin typeface="Cambria Math" panose="02040503050406030204" pitchFamily="18" charset="0"/>
                      </a:rPr>
                      <m:t>,</m:t>
                    </m:r>
                    <m:acc>
                      <m:accPr>
                        <m:chr m:val="̇"/>
                        <m:ctrlPr>
                          <a:rPr lang="en-US" b="0" i="1" dirty="0" smtClean="0">
                            <a:effectLst/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dirty="0" smtClean="0">
                            <a:effectLst/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</m:acc>
                  </m:oMath>
                </a14:m>
                <a:r>
                  <a:rPr lang="en-US" dirty="0"/>
                  <a:t> </a:t>
                </a:r>
                <a:r>
                  <a:rPr lang="ru-RU" dirty="0"/>
                  <a:t>и способен получить систему Лотка-Вольтерра в виде</a:t>
                </a:r>
                <a:endParaRPr lang="en-US" baseline="-25000" dirty="0"/>
              </a:p>
            </p:txBody>
          </p:sp>
        </mc:Choice>
        <mc:Fallback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FD8811B0-F6A8-98BA-E54F-AA4B2F6C89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05135" y="1489529"/>
                <a:ext cx="5671430" cy="646331"/>
              </a:xfrm>
              <a:prstGeom prst="rect">
                <a:avLst/>
              </a:prstGeom>
              <a:blipFill>
                <a:blip r:embed="rId3"/>
                <a:stretch>
                  <a:fillRect l="-645" t="-4717" b="-14151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2" name="Объект 1">
            <a:extLst>
              <a:ext uri="{FF2B5EF4-FFF2-40B4-BE49-F238E27FC236}">
                <a16:creationId xmlns:a16="http://schemas.microsoft.com/office/drawing/2014/main" id="{48A04971-DFDD-8316-5095-7C9F4857747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740650" y="2246313"/>
          <a:ext cx="2895600" cy="1371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2895480" imgH="1371600" progId="Equation.DSMT4">
                  <p:embed/>
                </p:oleObj>
              </mc:Choice>
              <mc:Fallback>
                <p:oleObj name="Equation" r:id="rId4" imgW="2895480" imgH="1371600" progId="Equation.DSMT4">
                  <p:embed/>
                  <p:pic>
                    <p:nvPicPr>
                      <p:cNvPr id="2" name="Объект 1">
                        <a:extLst>
                          <a:ext uri="{FF2B5EF4-FFF2-40B4-BE49-F238E27FC236}">
                            <a16:creationId xmlns:a16="http://schemas.microsoft.com/office/drawing/2014/main" id="{48A04971-DFDD-8316-5095-7C9F4857747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7740650" y="2246313"/>
                        <a:ext cx="2895600" cy="1371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701EAADE-0C0D-9271-82A3-7B8A06622907}"/>
              </a:ext>
            </a:extLst>
          </p:cNvPr>
          <p:cNvSpPr txBox="1"/>
          <p:nvPr/>
        </p:nvSpPr>
        <p:spPr>
          <a:xfrm>
            <a:off x="6686550" y="3723980"/>
            <a:ext cx="51689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Ничего другого алгоритм не знает</a:t>
            </a:r>
            <a:r>
              <a:rPr lang="en-US" dirty="0"/>
              <a:t>(!)</a:t>
            </a:r>
            <a:endParaRPr lang="en-US" baseline="-25000" dirty="0"/>
          </a:p>
        </p:txBody>
      </p:sp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id="{C0DED2A8-D14B-9E9E-E71A-5B6B75E0501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686550" y="4775199"/>
          <a:ext cx="2654300" cy="939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2654280" imgH="939600" progId="Equation.DSMT4">
                  <p:embed/>
                </p:oleObj>
              </mc:Choice>
              <mc:Fallback>
                <p:oleObj name="Equation" r:id="rId6" imgW="2654280" imgH="939600" progId="Equation.DSMT4">
                  <p:embed/>
                  <p:pic>
                    <p:nvPicPr>
                      <p:cNvPr id="4" name="Объект 3">
                        <a:extLst>
                          <a:ext uri="{FF2B5EF4-FFF2-40B4-BE49-F238E27FC236}">
                            <a16:creationId xmlns:a16="http://schemas.microsoft.com/office/drawing/2014/main" id="{C0DED2A8-D14B-9E9E-E71A-5B6B75E0501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6686550" y="4775199"/>
                        <a:ext cx="2654300" cy="939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Объект 5">
            <a:extLst>
              <a:ext uri="{FF2B5EF4-FFF2-40B4-BE49-F238E27FC236}">
                <a16:creationId xmlns:a16="http://schemas.microsoft.com/office/drawing/2014/main" id="{A7030E98-8E3C-A96E-C65D-1502A55D375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9442450" y="4889499"/>
          <a:ext cx="2654300" cy="711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2654280" imgH="711000" progId="Equation.DSMT4">
                  <p:embed/>
                </p:oleObj>
              </mc:Choice>
              <mc:Fallback>
                <p:oleObj name="Equation" r:id="rId8" imgW="2654280" imgH="711000" progId="Equation.DSMT4">
                  <p:embed/>
                  <p:pic>
                    <p:nvPicPr>
                      <p:cNvPr id="6" name="Объект 5">
                        <a:extLst>
                          <a:ext uri="{FF2B5EF4-FFF2-40B4-BE49-F238E27FC236}">
                            <a16:creationId xmlns:a16="http://schemas.microsoft.com/office/drawing/2014/main" id="{A7030E98-8E3C-A96E-C65D-1502A55D375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9442450" y="4889499"/>
                        <a:ext cx="2654300" cy="711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9" name="Прямая со стрелкой 8">
            <a:extLst>
              <a:ext uri="{FF2B5EF4-FFF2-40B4-BE49-F238E27FC236}">
                <a16:creationId xmlns:a16="http://schemas.microsoft.com/office/drawing/2014/main" id="{BB62C6CE-466F-F0E3-9767-AF107B60D0F8}"/>
              </a:ext>
            </a:extLst>
          </p:cNvPr>
          <p:cNvCxnSpPr/>
          <p:nvPr/>
        </p:nvCxnSpPr>
        <p:spPr>
          <a:xfrm>
            <a:off x="8216900" y="4705350"/>
            <a:ext cx="2247900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01D6A89A-9FFE-134D-119C-B6F1283EA4D8}"/>
              </a:ext>
            </a:extLst>
          </p:cNvPr>
          <p:cNvSpPr txBox="1"/>
          <p:nvPr/>
        </p:nvSpPr>
        <p:spPr>
          <a:xfrm>
            <a:off x="7404100" y="4313793"/>
            <a:ext cx="51689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E-</a:t>
            </a:r>
            <a:r>
              <a:rPr lang="en-US" dirty="0" err="1"/>
              <a:t>SINDy</a:t>
            </a:r>
            <a:r>
              <a:rPr lang="en-US" dirty="0"/>
              <a:t> </a:t>
            </a:r>
            <a:r>
              <a:rPr lang="ru-RU" dirty="0"/>
              <a:t>использует заготовку и получает</a:t>
            </a:r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DDAF25D-52C8-B8B2-552B-21057CEED468}"/>
              </a:ext>
            </a:extLst>
          </p:cNvPr>
          <p:cNvSpPr txBox="1"/>
          <p:nvPr/>
        </p:nvSpPr>
        <p:spPr>
          <a:xfrm>
            <a:off x="11482417" y="6357483"/>
            <a:ext cx="48098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15</a:t>
            </a:r>
          </a:p>
        </p:txBody>
      </p:sp>
    </p:spTree>
    <p:extLst>
      <p:ext uri="{BB962C8B-B14F-4D97-AF65-F5344CB8AC3E}">
        <p14:creationId xmlns:p14="http://schemas.microsoft.com/office/powerpoint/2010/main" val="8123334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E99C3A46-2796-9F69-CF68-25A4AEF249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Итоги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F7F1CDE1-F38F-750E-CE81-9EF62E9D96B8}"/>
              </a:ext>
            </a:extLst>
          </p:cNvPr>
          <p:cNvSpPr txBox="1">
            <a:spLocks/>
          </p:cNvSpPr>
          <p:nvPr/>
        </p:nvSpPr>
        <p:spPr>
          <a:xfrm>
            <a:off x="371509" y="1091228"/>
            <a:ext cx="11472000" cy="5104479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10000"/>
          </a:bodyPr>
          <a:lstStyle>
            <a:lvl1pPr marL="457189" indent="-457189" algn="l" defTabSz="609585" rtl="0" eaLnBrk="1" latinLnBrk="0" hangingPunct="1">
              <a:spcBef>
                <a:spcPct val="20000"/>
              </a:spcBef>
              <a:buSzPct val="100000"/>
              <a:buFontTx/>
              <a:buBlip>
                <a:blip r:embed="rId3"/>
              </a:buBlip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90575" indent="-380990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23962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33547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131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800" dirty="0">
                <a:solidFill>
                  <a:srgbClr val="222222"/>
                </a:solidFill>
                <a:latin typeface="+mj-lt"/>
              </a:rPr>
              <a:t>Поиск уравнений: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err="1">
                <a:solidFill>
                  <a:srgbClr val="222222"/>
                </a:solidFill>
                <a:latin typeface="+mj-lt"/>
              </a:rPr>
              <a:t>Maslyaev</a:t>
            </a:r>
            <a:r>
              <a:rPr lang="en-US" sz="2800" dirty="0">
                <a:solidFill>
                  <a:srgbClr val="222222"/>
                </a:solidFill>
                <a:latin typeface="+mj-lt"/>
              </a:rPr>
              <a:t> M., Hvatov A., </a:t>
            </a:r>
            <a:r>
              <a:rPr lang="en-US" sz="2800" dirty="0" err="1">
                <a:solidFill>
                  <a:srgbClr val="222222"/>
                </a:solidFill>
                <a:latin typeface="+mj-lt"/>
              </a:rPr>
              <a:t>Kalyuzhnaya</a:t>
            </a:r>
            <a:r>
              <a:rPr lang="en-US" sz="2800" dirty="0">
                <a:solidFill>
                  <a:srgbClr val="222222"/>
                </a:solidFill>
                <a:latin typeface="+mj-lt"/>
              </a:rPr>
              <a:t> A. V. Partial differential equations discovery with EPDE framework: application for real and synthetic data //Journal of Computational Science. – 2021. – </a:t>
            </a:r>
            <a:r>
              <a:rPr lang="ru-RU" sz="2800" dirty="0">
                <a:solidFill>
                  <a:srgbClr val="222222"/>
                </a:solidFill>
                <a:latin typeface="+mj-lt"/>
              </a:rPr>
              <a:t>С. 101345.</a:t>
            </a:r>
            <a:endParaRPr lang="en-US" sz="2800" dirty="0">
              <a:solidFill>
                <a:srgbClr val="222222"/>
              </a:solidFill>
              <a:latin typeface="+mj-lt"/>
            </a:endParaRPr>
          </a:p>
          <a:p>
            <a:pPr marL="0" indent="0">
              <a:buNone/>
            </a:pPr>
            <a:r>
              <a:rPr lang="ru-RU" sz="2800" dirty="0">
                <a:latin typeface="+mj-lt"/>
                <a:ea typeface="+mn-lt"/>
                <a:cs typeface="+mn-lt"/>
              </a:rPr>
              <a:t>Решение: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+mj-lt"/>
                <a:ea typeface="+mn-lt"/>
                <a:cs typeface="+mn-lt"/>
              </a:rPr>
              <a:t>Hvatov A. Automated differential equation solver based on the parametric approximation optimization //Mathematics. – 2023. – Т. 11. – №. 8. – С. 1787.</a:t>
            </a:r>
          </a:p>
          <a:p>
            <a:pPr marL="0" indent="0">
              <a:buNone/>
            </a:pPr>
            <a:r>
              <a:rPr lang="en-US" sz="2800" dirty="0">
                <a:latin typeface="+mj-lt"/>
                <a:ea typeface="+mn-lt"/>
                <a:cs typeface="+mn-lt"/>
              </a:rPr>
              <a:t>Git: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+mj-lt"/>
                <a:ea typeface="+mn-lt"/>
                <a:cs typeface="+mn-lt"/>
                <a:hlinkClick r:id="rId4"/>
              </a:rPr>
              <a:t>https://github.com/ITMO-NSS-team/torch_DE_solver/</a:t>
            </a:r>
            <a:endParaRPr lang="en-US" sz="2800" dirty="0">
              <a:latin typeface="+mj-lt"/>
              <a:ea typeface="+mn-lt"/>
              <a:cs typeface="+mn-lt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+mj-lt"/>
                <a:ea typeface="+mn-lt"/>
                <a:cs typeface="+mn-lt"/>
                <a:hlinkClick r:id="rId5"/>
              </a:rPr>
              <a:t>https://github.com/ITMO-NSS-team/EPDE</a:t>
            </a:r>
            <a:r>
              <a:rPr lang="en-US" sz="2800" dirty="0">
                <a:latin typeface="+mj-lt"/>
                <a:ea typeface="+mn-lt"/>
                <a:cs typeface="+mn-lt"/>
              </a:rPr>
              <a:t> </a:t>
            </a:r>
          </a:p>
          <a:p>
            <a:pPr marL="0" indent="0">
              <a:buNone/>
            </a:pPr>
            <a:r>
              <a:rPr lang="ru-RU" sz="2800" dirty="0">
                <a:latin typeface="+mj-lt"/>
                <a:ea typeface="+mn-lt"/>
                <a:cs typeface="+mn-lt"/>
              </a:rPr>
              <a:t>Сайт лаборатории</a:t>
            </a:r>
            <a:r>
              <a:rPr lang="en-US" sz="2800" dirty="0">
                <a:latin typeface="+mj-lt"/>
                <a:ea typeface="+mn-lt"/>
                <a:cs typeface="+mn-lt"/>
              </a:rPr>
              <a:t>:</a:t>
            </a:r>
            <a:endParaRPr lang="ru-RU" sz="2800" dirty="0">
              <a:latin typeface="+mj-lt"/>
              <a:ea typeface="+mn-lt"/>
              <a:cs typeface="+mn-lt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+mj-lt"/>
                <a:ea typeface="+mn-lt"/>
                <a:cs typeface="+mn-lt"/>
              </a:rPr>
              <a:t>https://itmo-nss-team.github.io</a:t>
            </a:r>
            <a:endParaRPr lang="ru-RU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2800" dirty="0">
              <a:ea typeface="+mn-lt"/>
              <a:cs typeface="+mn-lt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2800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481721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806245" y="3429000"/>
            <a:ext cx="10579509" cy="939800"/>
          </a:xfrm>
        </p:spPr>
        <p:txBody>
          <a:bodyPr>
            <a:noAutofit/>
          </a:bodyPr>
          <a:lstStyle/>
          <a:p>
            <a:pPr algn="ctr"/>
            <a:r>
              <a:rPr lang="ru-RU" sz="4800" dirty="0">
                <a:solidFill>
                  <a:schemeClr val="bg1"/>
                </a:solidFill>
              </a:rPr>
              <a:t>Спасибо за внимание!</a:t>
            </a:r>
            <a:endParaRPr lang="en-US" sz="4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733337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806245" y="3022964"/>
            <a:ext cx="10579509" cy="939800"/>
          </a:xfrm>
        </p:spPr>
        <p:txBody>
          <a:bodyPr>
            <a:noAutofit/>
          </a:bodyPr>
          <a:lstStyle/>
          <a:p>
            <a:pPr algn="ctr"/>
            <a:r>
              <a:rPr lang="en-US" sz="4800" dirty="0">
                <a:solidFill>
                  <a:schemeClr val="bg1"/>
                </a:solidFill>
              </a:rPr>
              <a:t>Robust equation discovery as a machine learning method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101E2BE-B032-2546-EE8C-2F8A6AF0E0EE}"/>
              </a:ext>
            </a:extLst>
          </p:cNvPr>
          <p:cNvSpPr txBox="1"/>
          <p:nvPr/>
        </p:nvSpPr>
        <p:spPr>
          <a:xfrm>
            <a:off x="4967230" y="6073958"/>
            <a:ext cx="23582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8F8F8"/>
                </a:solidFill>
                <a:effectLst/>
                <a:uLnTx/>
                <a:uFillTx/>
                <a:latin typeface="Golos Text" panose="020B0503020202020204"/>
                <a:ea typeface="+mn-ea"/>
                <a:cs typeface="+mn-cs"/>
              </a:rPr>
              <a:t>DLCP 2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F8F8F8"/>
                </a:solidFill>
                <a:effectLst/>
                <a:uLnTx/>
                <a:uFillTx/>
                <a:latin typeface="Golos Text" panose="020B0503020202020204"/>
                <a:ea typeface="+mn-ea"/>
                <a:cs typeface="+mn-cs"/>
              </a:rPr>
              <a:t>2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8F8F8"/>
                </a:solidFill>
                <a:effectLst/>
                <a:uLnTx/>
                <a:uFillTx/>
                <a:latin typeface="Golos Text" panose="020B0503020202020204"/>
                <a:ea typeface="+mn-ea"/>
                <a:cs typeface="+mn-cs"/>
              </a:rPr>
              <a:t>.06.202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F8F8F8"/>
                </a:solidFill>
                <a:effectLst/>
                <a:uLnTx/>
                <a:uFillTx/>
                <a:latin typeface="Golos Text" panose="020B0503020202020204"/>
                <a:ea typeface="+mn-ea"/>
                <a:cs typeface="+mn-cs"/>
              </a:rPr>
              <a:t>3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6C62B3D-9E40-BE69-5D7D-062453844823}"/>
              </a:ext>
            </a:extLst>
          </p:cNvPr>
          <p:cNvSpPr txBox="1">
            <a:spLocks/>
          </p:cNvSpPr>
          <p:nvPr/>
        </p:nvSpPr>
        <p:spPr>
          <a:xfrm>
            <a:off x="1505367" y="4479978"/>
            <a:ext cx="9181266" cy="926626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85000" lnSpcReduction="20000"/>
          </a:bodyPr>
          <a:lstStyle>
            <a:lvl1pPr marL="0" indent="0" algn="l" defTabSz="609585" rtl="0" eaLnBrk="1" latinLnBrk="0" hangingPunct="1">
              <a:spcBef>
                <a:spcPct val="20000"/>
              </a:spcBef>
              <a:buSzPct val="100000"/>
              <a:buFont typeface="Arial" panose="020B0604020202020204" pitchFamily="34" charset="0"/>
              <a:buNone/>
              <a:defRPr sz="2667" kern="1200">
                <a:solidFill>
                  <a:schemeClr val="tx1"/>
                </a:solidFill>
                <a:latin typeface="Golos Text" panose="020B0503020202020204" pitchFamily="34" charset="-52"/>
                <a:ea typeface="+mn-ea"/>
                <a:cs typeface="Golos Text" panose="020B0503020202020204" pitchFamily="34" charset="-52"/>
              </a:defRPr>
            </a:lvl1pPr>
            <a:lvl2pPr marL="990575" indent="-380990" algn="l" defTabSz="60958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Golos Text" panose="020B0503020202020204" pitchFamily="34" charset="-52"/>
                <a:ea typeface="+mn-ea"/>
                <a:cs typeface="Golos Text" panose="020B0503020202020204" pitchFamily="34" charset="-52"/>
              </a:defRPr>
            </a:lvl2pPr>
            <a:lvl3pPr marL="1523962" indent="-304792" algn="l" defTabSz="60958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133" kern="1200">
                <a:solidFill>
                  <a:schemeClr val="tx1"/>
                </a:solidFill>
                <a:latin typeface="Golos Text" panose="020B0503020202020204" pitchFamily="34" charset="-52"/>
                <a:ea typeface="+mn-ea"/>
                <a:cs typeface="Golos Text" panose="020B0503020202020204" pitchFamily="34" charset="-52"/>
              </a:defRPr>
            </a:lvl3pPr>
            <a:lvl4pPr marL="2133547" indent="-304792" algn="l" defTabSz="60958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133" kern="1200">
                <a:solidFill>
                  <a:schemeClr val="tx1"/>
                </a:solidFill>
                <a:latin typeface="Golos Text" panose="020B0503020202020204" pitchFamily="34" charset="-52"/>
                <a:ea typeface="+mn-ea"/>
                <a:cs typeface="Golos Text" panose="020B0503020202020204" pitchFamily="34" charset="-52"/>
              </a:defRPr>
            </a:lvl4pPr>
            <a:lvl5pPr marL="2438339" indent="0" algn="l" defTabSz="609585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133" kern="1200">
                <a:solidFill>
                  <a:schemeClr val="tx1"/>
                </a:solidFill>
                <a:latin typeface="Golos Text" panose="020B0503020202020204" pitchFamily="34" charset="-52"/>
                <a:ea typeface="+mn-ea"/>
                <a:cs typeface="Golos Text" panose="020B0503020202020204" pitchFamily="34" charset="-52"/>
              </a:defRPr>
            </a:lvl5pPr>
            <a:lvl6pPr marL="335271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los Text" panose="020B0503020202020204" pitchFamily="34" charset="-52"/>
                <a:ea typeface="+mn-ea"/>
              </a:rPr>
              <a:t>Alexander Hvatov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los Text" panose="020B0503020202020204" pitchFamily="34" charset="-52"/>
                <a:ea typeface="+mn-ea"/>
              </a:rPr>
              <a:t>,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los Text" panose="020B0503020202020204" pitchFamily="34" charset="-52"/>
                <a:ea typeface="+mn-ea"/>
              </a:rPr>
              <a:t>Mikhail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los Text" panose="020B0503020202020204" pitchFamily="34" charset="-52"/>
                <a:ea typeface="+mn-ea"/>
              </a:rPr>
              <a:t>Maslyaev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los Text" panose="020B0503020202020204" pitchFamily="34" charset="-52"/>
                <a:ea typeface="+mn-ea"/>
              </a:rPr>
              <a:t>,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los Text" panose="020B0503020202020204" pitchFamily="34" charset="-52"/>
                <a:ea typeface="+mn-ea"/>
              </a:rPr>
              <a:t>Roman Titov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los Text" panose="020B0503020202020204" pitchFamily="34" charset="-52"/>
                <a:ea typeface="+mn-ea"/>
              </a:rPr>
              <a:t>,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los Text" panose="020B0503020202020204" pitchFamily="34" charset="-52"/>
                <a:ea typeface="+mn-ea"/>
              </a:rPr>
              <a:t>Damir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los Text" panose="020B0503020202020204" pitchFamily="34" charset="-52"/>
                <a:ea typeface="+mn-ea"/>
              </a:rPr>
              <a:t>Aminev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los Text" panose="020B0503020202020204" pitchFamily="34" charset="-52"/>
                <a:ea typeface="+mn-ea"/>
              </a:rPr>
              <a:t>,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los Text" panose="020B0503020202020204" pitchFamily="34" charset="-52"/>
                <a:ea typeface="+mn-ea"/>
              </a:rPr>
              <a:t>Julia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los Text" panose="020B0503020202020204" pitchFamily="34" charset="-52"/>
                <a:ea typeface="+mn-ea"/>
              </a:rPr>
              <a:t>Schvartsberg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los Text" panose="020B0503020202020204" pitchFamily="34" charset="-52"/>
                <a:ea typeface="+mn-ea"/>
              </a:rPr>
              <a:t>,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los Text" panose="020B0503020202020204" pitchFamily="34" charset="-52"/>
                <a:ea typeface="+mn-ea"/>
              </a:rPr>
              <a:t>Nikita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los Text" panose="020B0503020202020204" pitchFamily="34" charset="-52"/>
                <a:ea typeface="+mn-ea"/>
              </a:rPr>
              <a:t>Demyanchuk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los Text" panose="020B0503020202020204" pitchFamily="34" charset="-52"/>
                <a:ea typeface="+mn-ea"/>
              </a:rPr>
              <a:t>,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los Text" panose="020B0503020202020204" pitchFamily="34" charset="-52"/>
                <a:ea typeface="+mn-ea"/>
              </a:rPr>
              <a:t>Elizaveta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los Text" panose="020B0503020202020204" pitchFamily="34" charset="-52"/>
                <a:ea typeface="+mn-ea"/>
              </a:rPr>
              <a:t>Ivanchik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los Text" panose="020B0503020202020204" pitchFamily="34" charset="-52"/>
                <a:ea typeface="+mn-ea"/>
              </a:rPr>
              <a:t>,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los Text" panose="020B0503020202020204" pitchFamily="34" charset="-52"/>
                <a:ea typeface="+mn-ea"/>
              </a:rPr>
              <a:t>Ilya Markov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olos Text" panose="020B0503020202020204" pitchFamily="34" charset="-52"/>
              <a:ea typeface="+mn-ea"/>
            </a:endParaRPr>
          </a:p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</a:rPr>
              <a:t>mailto:alex_hvatov@itmo.ru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olos Text" panose="020B0503020202020204" pitchFamily="34" charset="-52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8139790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14E413EC-F552-95DF-200D-74B74DD94D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4400" dirty="0">
                <a:ea typeface="+mj-lt"/>
                <a:cs typeface="+mj-lt"/>
              </a:rPr>
              <a:t>Модели на данных</a:t>
            </a:r>
            <a:endParaRPr lang="ru-RU" dirty="0"/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A5CD0889-378E-AA67-5FC7-6C269CCAF1CA}"/>
              </a:ext>
            </a:extLst>
          </p:cNvPr>
          <p:cNvSpPr txBox="1">
            <a:spLocks/>
          </p:cNvSpPr>
          <p:nvPr/>
        </p:nvSpPr>
        <p:spPr>
          <a:xfrm>
            <a:off x="240925" y="1111625"/>
            <a:ext cx="8389254" cy="511728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457189" indent="-457189" algn="l" defTabSz="609585" rtl="0" eaLnBrk="1" latinLnBrk="0" hangingPunct="1">
              <a:spcBef>
                <a:spcPct val="20000"/>
              </a:spcBef>
              <a:buSzPct val="100000"/>
              <a:buFontTx/>
              <a:buBlip>
                <a:blip r:embed="rId3"/>
              </a:buBlip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90575" indent="-380990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23962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33547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131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ru-RU" sz="2000" u="sng" dirty="0">
                <a:ea typeface="+mn-lt"/>
                <a:cs typeface="+mn-lt"/>
              </a:rPr>
              <a:t>Классические модели</a:t>
            </a:r>
            <a:r>
              <a:rPr lang="ru-RU" sz="2000" dirty="0">
                <a:ea typeface="+mn-lt"/>
                <a:cs typeface="+mn-lt"/>
              </a:rPr>
              <a:t>: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2000" dirty="0">
                <a:solidFill>
                  <a:srgbClr val="00B050"/>
                </a:solidFill>
                <a:ea typeface="+mn-lt"/>
                <a:cs typeface="+mn-lt"/>
              </a:rPr>
              <a:t>«+»</a:t>
            </a:r>
            <a:r>
              <a:rPr lang="ru-RU" sz="2000" dirty="0">
                <a:ea typeface="+mn-lt"/>
                <a:cs typeface="+mn-lt"/>
              </a:rPr>
              <a:t>: интерпретируемость, широкая применимость</a:t>
            </a:r>
            <a:r>
              <a:rPr lang="en-US" sz="2000" dirty="0">
                <a:ea typeface="+mn-lt"/>
                <a:cs typeface="+mn-lt"/>
              </a:rPr>
              <a:t>, </a:t>
            </a:r>
            <a:r>
              <a:rPr lang="ru-RU" sz="2000" dirty="0">
                <a:ea typeface="+mn-lt"/>
                <a:cs typeface="+mn-lt"/>
              </a:rPr>
              <a:t>воспроизводимость и т.д., всё идеально, но…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2000" dirty="0">
                <a:solidFill>
                  <a:srgbClr val="FF0000"/>
                </a:solidFill>
                <a:ea typeface="+mn-lt"/>
                <a:cs typeface="+mn-lt"/>
              </a:rPr>
              <a:t>«-»</a:t>
            </a:r>
            <a:r>
              <a:rPr lang="ru-RU" sz="2000" dirty="0">
                <a:ea typeface="+mn-lt"/>
                <a:cs typeface="+mn-lt"/>
              </a:rPr>
              <a:t>: трудно получить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2000" u="sng" dirty="0">
                <a:ea typeface="+mn-lt"/>
                <a:cs typeface="+mn-lt"/>
              </a:rPr>
              <a:t>Нейронные сети</a:t>
            </a:r>
            <a:r>
              <a:rPr lang="ru-RU" sz="2000" dirty="0">
                <a:ea typeface="+mn-lt"/>
                <a:cs typeface="+mn-lt"/>
              </a:rPr>
              <a:t>: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2000" dirty="0">
                <a:solidFill>
                  <a:srgbClr val="00B050"/>
                </a:solidFill>
                <a:ea typeface="+mn-lt"/>
                <a:cs typeface="+mn-lt"/>
              </a:rPr>
              <a:t>«+»</a:t>
            </a:r>
            <a:r>
              <a:rPr lang="ru-RU" sz="2000" dirty="0">
                <a:ea typeface="+mn-lt"/>
                <a:cs typeface="+mn-lt"/>
              </a:rPr>
              <a:t>: воспроизводят довольно сложные явления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2000" dirty="0">
                <a:solidFill>
                  <a:srgbClr val="FF0000"/>
                </a:solidFill>
                <a:ea typeface="+mn-lt"/>
                <a:cs typeface="+mn-lt"/>
              </a:rPr>
              <a:t>«-»</a:t>
            </a:r>
            <a:r>
              <a:rPr lang="ru-RU" sz="2000" dirty="0">
                <a:ea typeface="+mn-lt"/>
                <a:cs typeface="+mn-lt"/>
              </a:rPr>
              <a:t>: (почти не) интерпретируемы, зависят от данных, воспроизводят только частные закономерности</a:t>
            </a:r>
            <a:endParaRPr lang="en-US" sz="2000" dirty="0">
              <a:ea typeface="+mn-lt"/>
              <a:cs typeface="+mn-lt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2000" u="sng" dirty="0">
                <a:ea typeface="+mn-lt"/>
                <a:cs typeface="+mn-lt"/>
              </a:rPr>
              <a:t>Регрессия</a:t>
            </a:r>
            <a:r>
              <a:rPr lang="ru-RU" sz="2000" dirty="0">
                <a:ea typeface="+mn-lt"/>
                <a:cs typeface="+mn-lt"/>
              </a:rPr>
              <a:t>: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2000" dirty="0">
                <a:solidFill>
                  <a:srgbClr val="00B050"/>
                </a:solidFill>
                <a:ea typeface="+mn-lt"/>
                <a:cs typeface="+mn-lt"/>
              </a:rPr>
              <a:t>«+»</a:t>
            </a:r>
            <a:r>
              <a:rPr lang="ru-RU" sz="2000" dirty="0">
                <a:ea typeface="+mn-lt"/>
                <a:cs typeface="+mn-lt"/>
              </a:rPr>
              <a:t>: простота получения, (частичная) интерпретируемость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2000" dirty="0">
                <a:solidFill>
                  <a:srgbClr val="FF0000"/>
                </a:solidFill>
                <a:ea typeface="+mn-lt"/>
                <a:cs typeface="+mn-lt"/>
              </a:rPr>
              <a:t>«-»</a:t>
            </a:r>
            <a:r>
              <a:rPr lang="ru-RU" sz="2000" dirty="0">
                <a:ea typeface="+mn-lt"/>
                <a:cs typeface="+mn-lt"/>
              </a:rPr>
              <a:t>: относительная простота модели (воспроизводит узкий круг явлений)</a:t>
            </a:r>
            <a:endParaRPr lang="en" sz="2400" dirty="0">
              <a:cs typeface="Calibri"/>
            </a:endParaRPr>
          </a:p>
        </p:txBody>
      </p:sp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3A03C7FB-D436-6C60-CE7F-2E7D32E0A6D2}"/>
              </a:ext>
            </a:extLst>
          </p:cNvPr>
          <p:cNvSpPr/>
          <p:nvPr/>
        </p:nvSpPr>
        <p:spPr>
          <a:xfrm>
            <a:off x="1" y="5433734"/>
            <a:ext cx="4145782" cy="1424265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43" name="Группа 42">
            <a:extLst>
              <a:ext uri="{FF2B5EF4-FFF2-40B4-BE49-F238E27FC236}">
                <a16:creationId xmlns:a16="http://schemas.microsoft.com/office/drawing/2014/main" id="{C7663230-74EC-6872-40B3-0791ED93242E}"/>
              </a:ext>
            </a:extLst>
          </p:cNvPr>
          <p:cNvGrpSpPr/>
          <p:nvPr/>
        </p:nvGrpSpPr>
        <p:grpSpPr>
          <a:xfrm>
            <a:off x="8642950" y="1188425"/>
            <a:ext cx="4721959" cy="5277791"/>
            <a:chOff x="8447396" y="911579"/>
            <a:chExt cx="5041602" cy="5635060"/>
          </a:xfrm>
        </p:grpSpPr>
        <p:pic>
          <p:nvPicPr>
            <p:cNvPr id="30" name="Picture 2" descr="Легенду об упавшем яблоке Исаак Ньютон придумал для племянницы">
              <a:extLst>
                <a:ext uri="{FF2B5EF4-FFF2-40B4-BE49-F238E27FC236}">
                  <a16:creationId xmlns:a16="http://schemas.microsoft.com/office/drawing/2014/main" id="{00467D39-7707-0945-7E95-4F70A14E610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95229" y="911579"/>
              <a:ext cx="2483846" cy="16558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Picture 4" descr="Линейная регрессия: примеры и вычисление функции потерь">
              <a:extLst>
                <a:ext uri="{FF2B5EF4-FFF2-40B4-BE49-F238E27FC236}">
                  <a16:creationId xmlns:a16="http://schemas.microsoft.com/office/drawing/2014/main" id="{32A8B668-CA15-3C98-8A80-B9DDA691834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24610" y="2957514"/>
              <a:ext cx="2602584" cy="14639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32" name="Прямая со стрелкой 31">
              <a:extLst>
                <a:ext uri="{FF2B5EF4-FFF2-40B4-BE49-F238E27FC236}">
                  <a16:creationId xmlns:a16="http://schemas.microsoft.com/office/drawing/2014/main" id="{FB7A0204-9D90-35AA-A750-70811A5BC827}"/>
                </a:ext>
              </a:extLst>
            </p:cNvPr>
            <p:cNvCxnSpPr>
              <a:cxnSpLocks/>
            </p:cNvCxnSpPr>
            <p:nvPr/>
          </p:nvCxnSpPr>
          <p:spPr>
            <a:xfrm>
              <a:off x="10324046" y="2567477"/>
              <a:ext cx="0" cy="390037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33" name="Picture 6">
              <a:extLst>
                <a:ext uri="{FF2B5EF4-FFF2-40B4-BE49-F238E27FC236}">
                  <a16:creationId xmlns:a16="http://schemas.microsoft.com/office/drawing/2014/main" id="{C49E42A4-6447-8501-7954-AC10132F32D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3140"/>
            <a:stretch/>
          </p:blipFill>
          <p:spPr bwMode="auto">
            <a:xfrm>
              <a:off x="8824610" y="4692649"/>
              <a:ext cx="2731850" cy="17119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34" name="Прямая со стрелкой 33">
              <a:extLst>
                <a:ext uri="{FF2B5EF4-FFF2-40B4-BE49-F238E27FC236}">
                  <a16:creationId xmlns:a16="http://schemas.microsoft.com/office/drawing/2014/main" id="{6F614EEE-7FDD-9846-000D-AA65BE75FD94}"/>
                </a:ext>
              </a:extLst>
            </p:cNvPr>
            <p:cNvCxnSpPr>
              <a:cxnSpLocks/>
            </p:cNvCxnSpPr>
            <p:nvPr/>
          </p:nvCxnSpPr>
          <p:spPr>
            <a:xfrm>
              <a:off x="10324046" y="4267200"/>
              <a:ext cx="0" cy="445124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Прямоугольник 34">
              <a:extLst>
                <a:ext uri="{FF2B5EF4-FFF2-40B4-BE49-F238E27FC236}">
                  <a16:creationId xmlns:a16="http://schemas.microsoft.com/office/drawing/2014/main" id="{19325404-D901-952B-9AD6-C885F7B3CC22}"/>
                </a:ext>
              </a:extLst>
            </p:cNvPr>
            <p:cNvSpPr/>
            <p:nvPr/>
          </p:nvSpPr>
          <p:spPr>
            <a:xfrm>
              <a:off x="8824610" y="6315807"/>
              <a:ext cx="4664388" cy="2308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900" dirty="0" err="1"/>
                <a:t>src</a:t>
              </a:r>
              <a:r>
                <a:rPr lang="en-US" sz="900" dirty="0"/>
                <a:t>:</a:t>
              </a:r>
              <a:r>
                <a:rPr lang="ru-RU" sz="900" dirty="0"/>
                <a:t>https://www.asimovinstitute.org/neural-network-zoo/</a:t>
              </a:r>
            </a:p>
          </p:txBody>
        </p:sp>
        <p:grpSp>
          <p:nvGrpSpPr>
            <p:cNvPr id="36" name="Группа 35">
              <a:extLst>
                <a:ext uri="{FF2B5EF4-FFF2-40B4-BE49-F238E27FC236}">
                  <a16:creationId xmlns:a16="http://schemas.microsoft.com/office/drawing/2014/main" id="{85186847-1090-0DC4-207A-75DA6EE010A1}"/>
                </a:ext>
              </a:extLst>
            </p:cNvPr>
            <p:cNvGrpSpPr/>
            <p:nvPr/>
          </p:nvGrpSpPr>
          <p:grpSpPr>
            <a:xfrm rot="5400000">
              <a:off x="10150269" y="3722750"/>
              <a:ext cx="3577497" cy="369332"/>
              <a:chOff x="4260715" y="6103983"/>
              <a:chExt cx="3577497" cy="369332"/>
            </a:xfrm>
          </p:grpSpPr>
          <p:cxnSp>
            <p:nvCxnSpPr>
              <p:cNvPr id="37" name="Прямая со стрелкой 36">
                <a:extLst>
                  <a:ext uri="{FF2B5EF4-FFF2-40B4-BE49-F238E27FC236}">
                    <a16:creationId xmlns:a16="http://schemas.microsoft.com/office/drawing/2014/main" id="{02D55378-7156-3780-139C-49C23D6940A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260715" y="6467150"/>
                <a:ext cx="3577497" cy="0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99009376-B43C-74B5-8AB1-E329705411A7}"/>
                  </a:ext>
                </a:extLst>
              </p:cNvPr>
              <p:cNvSpPr txBox="1"/>
              <p:nvPr/>
            </p:nvSpPr>
            <p:spPr>
              <a:xfrm>
                <a:off x="5309021" y="6103983"/>
                <a:ext cx="252919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dirty="0"/>
                  <a:t>Сложность</a:t>
                </a:r>
              </a:p>
            </p:txBody>
          </p:sp>
        </p:grpSp>
        <p:grpSp>
          <p:nvGrpSpPr>
            <p:cNvPr id="39" name="Группа 38">
              <a:extLst>
                <a:ext uri="{FF2B5EF4-FFF2-40B4-BE49-F238E27FC236}">
                  <a16:creationId xmlns:a16="http://schemas.microsoft.com/office/drawing/2014/main" id="{945ACED3-A45D-4A5F-C3B0-26F99ABD3FA1}"/>
                </a:ext>
              </a:extLst>
            </p:cNvPr>
            <p:cNvGrpSpPr/>
            <p:nvPr/>
          </p:nvGrpSpPr>
          <p:grpSpPr>
            <a:xfrm rot="16200000">
              <a:off x="6843313" y="3718832"/>
              <a:ext cx="3577497" cy="369332"/>
              <a:chOff x="4260715" y="6117209"/>
              <a:chExt cx="3577497" cy="369332"/>
            </a:xfrm>
          </p:grpSpPr>
          <p:cxnSp>
            <p:nvCxnSpPr>
              <p:cNvPr id="40" name="Прямая со стрелкой 39">
                <a:extLst>
                  <a:ext uri="{FF2B5EF4-FFF2-40B4-BE49-F238E27FC236}">
                    <a16:creationId xmlns:a16="http://schemas.microsoft.com/office/drawing/2014/main" id="{E1E9FC56-2AA9-CA4B-C8AF-FD079ED0BBF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260715" y="6467150"/>
                <a:ext cx="3577497" cy="0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prstDash val="dash"/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210A3EB4-8C7F-140F-E1E0-4EA75593A0AD}"/>
                  </a:ext>
                </a:extLst>
              </p:cNvPr>
              <p:cNvSpPr txBox="1"/>
              <p:nvPr/>
            </p:nvSpPr>
            <p:spPr>
              <a:xfrm>
                <a:off x="4856294" y="6117209"/>
                <a:ext cx="252919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dirty="0"/>
                  <a:t>Интерпретируемость</a:t>
                </a:r>
              </a:p>
            </p:txBody>
          </p:sp>
        </p:grp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C3CBEF2F-5EA6-F1D0-EAC2-D3D4DC91DF3A}"/>
              </a:ext>
            </a:extLst>
          </p:cNvPr>
          <p:cNvSpPr txBox="1"/>
          <p:nvPr/>
        </p:nvSpPr>
        <p:spPr>
          <a:xfrm>
            <a:off x="247307" y="4542608"/>
            <a:ext cx="838925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dirty="0"/>
              <a:t>К сожалению, мат. модель для многих задач </a:t>
            </a:r>
            <a:r>
              <a:rPr lang="ru-RU" sz="2000" b="1" dirty="0"/>
              <a:t>не доступна </a:t>
            </a:r>
            <a:r>
              <a:rPr lang="ru-RU" sz="2000" dirty="0"/>
              <a:t>или слишком общая или интегрируется очень долго. Поэтому приходится выбирать модели на данных.</a:t>
            </a:r>
          </a:p>
          <a:p>
            <a:pPr algn="just"/>
            <a:r>
              <a:rPr lang="ru-RU" sz="2000" dirty="0"/>
              <a:t>В моделях на данных для физических процессов приходится балансировать между </a:t>
            </a:r>
            <a:r>
              <a:rPr lang="ru-RU" sz="2000" b="1" dirty="0"/>
              <a:t>сложностью</a:t>
            </a:r>
            <a:r>
              <a:rPr lang="ru-RU" sz="2000" dirty="0"/>
              <a:t> (уровнем воспроизводимого явления) и </a:t>
            </a:r>
            <a:r>
              <a:rPr lang="ru-RU" sz="2000" b="1" dirty="0"/>
              <a:t>интерпретируемостью</a:t>
            </a:r>
            <a:r>
              <a:rPr lang="ru-RU" sz="2000" dirty="0"/>
              <a:t> (может ли эксперт сказать, что делает именно этот параметр в данном случае)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5322354-514E-C10F-2BF4-78E35F887C53}"/>
              </a:ext>
            </a:extLst>
          </p:cNvPr>
          <p:cNvSpPr txBox="1"/>
          <p:nvPr/>
        </p:nvSpPr>
        <p:spPr>
          <a:xfrm>
            <a:off x="11479195" y="6402510"/>
            <a:ext cx="434004" cy="3693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ru-RU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3794101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4196180E-B5A1-49CC-973F-8E5DE9DC559F}"/>
              </a:ext>
            </a:extLst>
          </p:cNvPr>
          <p:cNvSpPr/>
          <p:nvPr/>
        </p:nvSpPr>
        <p:spPr>
          <a:xfrm>
            <a:off x="1" y="5433734"/>
            <a:ext cx="4145782" cy="1424265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E9BBF4E-A630-4568-8E4E-493EAE7111F5}"/>
              </a:ext>
            </a:extLst>
          </p:cNvPr>
          <p:cNvSpPr txBox="1">
            <a:spLocks/>
          </p:cNvSpPr>
          <p:nvPr/>
        </p:nvSpPr>
        <p:spPr>
          <a:xfrm>
            <a:off x="178287" y="-81811"/>
            <a:ext cx="10079885" cy="84538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609585" rtl="0" eaLnBrk="1" latinLnBrk="0" hangingPunct="1">
              <a:spcBef>
                <a:spcPct val="0"/>
              </a:spcBef>
              <a:buNone/>
              <a:defRPr sz="4267" b="0" i="0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000" dirty="0">
                <a:ea typeface="+mj-lt"/>
                <a:cs typeface="+mj-lt"/>
              </a:rPr>
              <a:t>Получение мат. моделей методами МО</a:t>
            </a:r>
            <a:endParaRPr lang="ru-RU" sz="4000" dirty="0">
              <a:cs typeface="Calibri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101887" y="790104"/>
            <a:ext cx="8860530" cy="6067895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spcBef>
                <a:spcPts val="0"/>
              </a:spcBef>
            </a:pPr>
            <a:r>
              <a:rPr lang="ru-RU" sz="2000" dirty="0">
                <a:ea typeface="+mn-lt"/>
                <a:cs typeface="+mn-lt"/>
              </a:rPr>
              <a:t>Модели, которые воспроизводят </a:t>
            </a:r>
            <a:r>
              <a:rPr lang="ru-RU" sz="2000" b="1" dirty="0">
                <a:ea typeface="+mn-lt"/>
                <a:cs typeface="+mn-lt"/>
              </a:rPr>
              <a:t>физику</a:t>
            </a:r>
            <a:r>
              <a:rPr lang="ru-RU" sz="2000" dirty="0">
                <a:ea typeface="+mn-lt"/>
                <a:cs typeface="+mn-lt"/>
              </a:rPr>
              <a:t> явления могут иметь различную форму, в зависимости от типа и масштаба описываемого явления. Для каждого типа существуют рабочие алгоритмы, позволяющие по данным наблюдений получить выражение с помощью методов МО </a:t>
            </a:r>
            <a:endParaRPr lang="ru-RU" sz="2000" dirty="0"/>
          </a:p>
          <a:p>
            <a:pPr marL="342900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sz="2000" u="sng" dirty="0">
                <a:ea typeface="+mn-lt"/>
                <a:cs typeface="+mn-lt"/>
              </a:rPr>
              <a:t>Алгебраические </a:t>
            </a:r>
            <a:r>
              <a:rPr lang="ru-RU" sz="2000" dirty="0">
                <a:ea typeface="+mn-lt"/>
                <a:cs typeface="+mn-lt"/>
              </a:rPr>
              <a:t>(иногда с расширением на специальные функции) уравнения и системы</a:t>
            </a:r>
            <a:endParaRPr lang="en-US" sz="2000" dirty="0">
              <a:ea typeface="+mn-lt"/>
              <a:cs typeface="+mn-lt"/>
            </a:endParaRPr>
          </a:p>
          <a:p>
            <a:pPr>
              <a:spcBef>
                <a:spcPts val="0"/>
              </a:spcBef>
            </a:pPr>
            <a:r>
              <a:rPr lang="ru-RU" sz="2000" dirty="0">
                <a:ea typeface="+mn-lt"/>
                <a:cs typeface="+mn-lt"/>
              </a:rPr>
              <a:t>Например, известно выведение закона всемирного тяготения по данным передвижения планет. В целом, можно описать любое неизменяющееся явление или связь между величинами</a:t>
            </a:r>
            <a:r>
              <a:rPr lang="en-US" sz="2000" dirty="0">
                <a:ea typeface="+mn-lt"/>
                <a:cs typeface="+mn-lt"/>
              </a:rPr>
              <a:t> [1]</a:t>
            </a:r>
            <a:r>
              <a:rPr lang="ru-RU" sz="2000" dirty="0">
                <a:ea typeface="+mn-lt"/>
                <a:cs typeface="+mn-lt"/>
              </a:rPr>
              <a:t>.</a:t>
            </a:r>
          </a:p>
          <a:p>
            <a:pPr>
              <a:spcBef>
                <a:spcPts val="0"/>
              </a:spcBef>
            </a:pPr>
            <a:r>
              <a:rPr lang="ru-RU" sz="2000" dirty="0">
                <a:ea typeface="+mn-lt"/>
                <a:cs typeface="+mn-lt"/>
              </a:rPr>
              <a:t>С точки зрения МО достаточно обычной регрессии, зачастую даже линейной.</a:t>
            </a:r>
          </a:p>
          <a:p>
            <a:pPr marL="342900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sz="2000" u="sng" dirty="0">
                <a:cs typeface="Calibri"/>
              </a:rPr>
              <a:t>Обыкновенные</a:t>
            </a:r>
            <a:r>
              <a:rPr lang="ru-RU" sz="2000" dirty="0">
                <a:cs typeface="Calibri"/>
              </a:rPr>
              <a:t> дифференциальные уравнения (</a:t>
            </a:r>
            <a:r>
              <a:rPr lang="ru-RU" sz="2000" u="sng" dirty="0">
                <a:cs typeface="Calibri"/>
              </a:rPr>
              <a:t>ОДУ</a:t>
            </a:r>
            <a:r>
              <a:rPr lang="ru-RU" sz="2000" dirty="0">
                <a:cs typeface="Calibri"/>
              </a:rPr>
              <a:t>)</a:t>
            </a:r>
          </a:p>
          <a:p>
            <a:pPr>
              <a:spcBef>
                <a:spcPts val="0"/>
              </a:spcBef>
            </a:pPr>
            <a:r>
              <a:rPr lang="ru-RU" sz="2000" dirty="0">
                <a:cs typeface="Calibri"/>
              </a:rPr>
              <a:t>Очевидно, можно учитывать зависимость от одной переменной. На этом же уровне можно рассматривать например, модель в виде функции зависящей, например, от времени. </a:t>
            </a:r>
          </a:p>
          <a:p>
            <a:pPr>
              <a:spcBef>
                <a:spcPts val="0"/>
              </a:spcBef>
            </a:pPr>
            <a:r>
              <a:rPr lang="ru-RU" sz="2000" dirty="0">
                <a:cs typeface="Calibri"/>
              </a:rPr>
              <a:t>С точки зрения МО так же достаточно регрессии, в данном случае разреженной</a:t>
            </a:r>
            <a:r>
              <a:rPr lang="en-US" sz="2000" dirty="0">
                <a:cs typeface="Calibri"/>
              </a:rPr>
              <a:t> [2].</a:t>
            </a:r>
            <a:endParaRPr lang="ru-RU" sz="2000" dirty="0">
              <a:cs typeface="Calibri"/>
            </a:endParaRPr>
          </a:p>
          <a:p>
            <a:pPr marL="342900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sz="2000" dirty="0">
                <a:cs typeface="Calibri"/>
              </a:rPr>
              <a:t>ДУ в </a:t>
            </a:r>
            <a:r>
              <a:rPr lang="ru-RU" sz="2000" u="sng" dirty="0">
                <a:cs typeface="Calibri"/>
              </a:rPr>
              <a:t>частных производных</a:t>
            </a:r>
            <a:r>
              <a:rPr lang="en-US" sz="2000" dirty="0">
                <a:cs typeface="Calibri"/>
              </a:rPr>
              <a:t> (</a:t>
            </a:r>
            <a:r>
              <a:rPr lang="ru-RU" sz="2000" dirty="0">
                <a:cs typeface="Calibri"/>
              </a:rPr>
              <a:t>ДУЧП</a:t>
            </a:r>
            <a:r>
              <a:rPr lang="en-US" sz="2000" dirty="0">
                <a:cs typeface="Calibri"/>
              </a:rPr>
              <a:t>)</a:t>
            </a:r>
            <a:endParaRPr lang="ru-RU" sz="2000" dirty="0">
              <a:cs typeface="Calibri"/>
            </a:endParaRPr>
          </a:p>
          <a:p>
            <a:pPr>
              <a:spcBef>
                <a:spcPts val="0"/>
              </a:spcBef>
            </a:pPr>
            <a:r>
              <a:rPr lang="ru-RU" sz="2000" dirty="0">
                <a:cs typeface="Calibri"/>
              </a:rPr>
              <a:t>Один из наиболее общих способов описать процесс. Можно использовать для получения различных зависимостей</a:t>
            </a:r>
            <a:r>
              <a:rPr lang="en-US" sz="2000" dirty="0">
                <a:cs typeface="Calibri"/>
              </a:rPr>
              <a:t> [3]</a:t>
            </a:r>
            <a:r>
              <a:rPr lang="ru-RU" sz="2000" dirty="0">
                <a:cs typeface="Calibri"/>
              </a:rPr>
              <a:t>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30B3914E-7979-4B23-975A-C38A12E0EC56}"/>
                  </a:ext>
                </a:extLst>
              </p:cNvPr>
              <p:cNvSpPr txBox="1"/>
              <p:nvPr/>
            </p:nvSpPr>
            <p:spPr>
              <a:xfrm>
                <a:off x="9345037" y="1245139"/>
                <a:ext cx="2042809" cy="5648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𝐹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𝐺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num>
                        <m:den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30B3914E-7979-4B23-975A-C38A12E0EC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45037" y="1245139"/>
                <a:ext cx="2042809" cy="564898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" name="Прямая со стрелкой 8">
            <a:extLst>
              <a:ext uri="{FF2B5EF4-FFF2-40B4-BE49-F238E27FC236}">
                <a16:creationId xmlns:a16="http://schemas.microsoft.com/office/drawing/2014/main" id="{A9C573B3-EEB8-4CF4-AA8A-80938D9CF887}"/>
              </a:ext>
            </a:extLst>
          </p:cNvPr>
          <p:cNvCxnSpPr>
            <a:cxnSpLocks/>
          </p:cNvCxnSpPr>
          <p:nvPr/>
        </p:nvCxnSpPr>
        <p:spPr>
          <a:xfrm flipH="1">
            <a:off x="9870332" y="1885890"/>
            <a:ext cx="521564" cy="34498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 стрелкой 9">
            <a:extLst>
              <a:ext uri="{FF2B5EF4-FFF2-40B4-BE49-F238E27FC236}">
                <a16:creationId xmlns:a16="http://schemas.microsoft.com/office/drawing/2014/main" id="{9F598BA8-2173-468D-9A29-5EA075893FB6}"/>
              </a:ext>
            </a:extLst>
          </p:cNvPr>
          <p:cNvCxnSpPr>
            <a:cxnSpLocks/>
          </p:cNvCxnSpPr>
          <p:nvPr/>
        </p:nvCxnSpPr>
        <p:spPr>
          <a:xfrm>
            <a:off x="10391896" y="1885890"/>
            <a:ext cx="554964" cy="34498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0AE4B430-1FB2-4240-BB32-8252CC008BAE}"/>
                  </a:ext>
                </a:extLst>
              </p:cNvPr>
              <p:cNvSpPr txBox="1"/>
              <p:nvPr/>
            </p:nvSpPr>
            <p:spPr>
              <a:xfrm>
                <a:off x="8068729" y="2284758"/>
                <a:ext cx="293151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𝐴</m:t>
                      </m:r>
                      <m:func>
                        <m:func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𝜔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+…</m:t>
                          </m:r>
                        </m:e>
                      </m:func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0AE4B430-1FB2-4240-BB32-8252CC008BA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68729" y="2284758"/>
                <a:ext cx="2931512" cy="369332"/>
              </a:xfrm>
              <a:prstGeom prst="rect">
                <a:avLst/>
              </a:prstGeom>
              <a:blipFill>
                <a:blip r:embed="rId4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E6D4ADF2-CCCF-4C60-B3CA-94A8E70A94C5}"/>
                  </a:ext>
                </a:extLst>
              </p:cNvPr>
              <p:cNvSpPr txBox="1"/>
              <p:nvPr/>
            </p:nvSpPr>
            <p:spPr>
              <a:xfrm>
                <a:off x="9870332" y="2284758"/>
                <a:ext cx="2931512" cy="3860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̈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</m:acc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E6D4ADF2-CCCF-4C60-B3CA-94A8E70A94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70332" y="2284758"/>
                <a:ext cx="2931512" cy="386003"/>
              </a:xfrm>
              <a:prstGeom prst="rect">
                <a:avLst/>
              </a:prstGeom>
              <a:blipFill>
                <a:blip r:embed="rId5"/>
                <a:stretch>
                  <a:fillRect b="-12698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6" name="Прямая со стрелкой 15">
            <a:extLst>
              <a:ext uri="{FF2B5EF4-FFF2-40B4-BE49-F238E27FC236}">
                <a16:creationId xmlns:a16="http://schemas.microsoft.com/office/drawing/2014/main" id="{437BCEA8-0639-4F91-AD0B-98B56F8BB126}"/>
              </a:ext>
            </a:extLst>
          </p:cNvPr>
          <p:cNvCxnSpPr>
            <a:cxnSpLocks/>
          </p:cNvCxnSpPr>
          <p:nvPr/>
        </p:nvCxnSpPr>
        <p:spPr>
          <a:xfrm>
            <a:off x="10450747" y="2717352"/>
            <a:ext cx="0" cy="71164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8" name="Рисунок 8" descr="Изображение выглядит как объект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FADFE768-18CB-440E-AEA3-9EF141552F6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92978" y="3456433"/>
            <a:ext cx="3397836" cy="591249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7AD18624-F6DB-4101-9674-EBCAA713C529}"/>
              </a:ext>
            </a:extLst>
          </p:cNvPr>
          <p:cNvSpPr txBox="1"/>
          <p:nvPr/>
        </p:nvSpPr>
        <p:spPr>
          <a:xfrm>
            <a:off x="11479075" y="6211018"/>
            <a:ext cx="434004" cy="3693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ru-RU" dirty="0"/>
              <a:t>3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661D79F9-83AF-461C-B31F-7BB954AB4B90}"/>
              </a:ext>
            </a:extLst>
          </p:cNvPr>
          <p:cNvSpPr/>
          <p:nvPr/>
        </p:nvSpPr>
        <p:spPr>
          <a:xfrm>
            <a:off x="8876157" y="4281278"/>
            <a:ext cx="3315843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srgbClr val="222222"/>
                </a:solidFill>
                <a:latin typeface="Arial" panose="020B0604020202020204" pitchFamily="34" charset="0"/>
              </a:rPr>
              <a:t>[1] Schmidt M., Lipson H. Distilling free-form natural laws from experimental data // Science. – 2009. – Т. 324. – №. 5923. – С. 81-85.</a:t>
            </a:r>
          </a:p>
          <a:p>
            <a:r>
              <a:rPr lang="en-US" sz="1100" dirty="0">
                <a:solidFill>
                  <a:srgbClr val="222222"/>
                </a:solidFill>
                <a:latin typeface="Arial" panose="020B0604020202020204" pitchFamily="34" charset="0"/>
              </a:rPr>
              <a:t>[2] Brunton S. L., Proctor J. L., </a:t>
            </a:r>
            <a:r>
              <a:rPr lang="en-US" sz="1100" dirty="0" err="1">
                <a:solidFill>
                  <a:srgbClr val="222222"/>
                </a:solidFill>
                <a:latin typeface="Arial" panose="020B0604020202020204" pitchFamily="34" charset="0"/>
              </a:rPr>
              <a:t>Kutz</a:t>
            </a:r>
            <a:r>
              <a:rPr lang="en-US" sz="1100" dirty="0">
                <a:solidFill>
                  <a:srgbClr val="222222"/>
                </a:solidFill>
                <a:latin typeface="Arial" panose="020B0604020202020204" pitchFamily="34" charset="0"/>
              </a:rPr>
              <a:t> J. N. Discovering governing equations from data by sparse identification of nonlinear dynamical systems //Proceedings of the national academy of sciences. – 2016. – Т. 113. – №. 15. – С. 3932-3937.</a:t>
            </a:r>
          </a:p>
          <a:p>
            <a:r>
              <a:rPr lang="en-US" sz="1100" dirty="0">
                <a:solidFill>
                  <a:srgbClr val="222222"/>
                </a:solidFill>
                <a:latin typeface="Arial" panose="020B0604020202020204" pitchFamily="34" charset="0"/>
              </a:rPr>
              <a:t>[3] Rudy S. H. et al. Data-driven discovery of partial differential equations //Science Advances. – 2017. – Т. 3. – №. 4. – С. e1602614.</a:t>
            </a:r>
            <a:endParaRPr lang="ru-RU" sz="1100" dirty="0"/>
          </a:p>
        </p:txBody>
      </p:sp>
    </p:spTree>
    <p:extLst>
      <p:ext uri="{BB962C8B-B14F-4D97-AF65-F5344CB8AC3E}">
        <p14:creationId xmlns:p14="http://schemas.microsoft.com/office/powerpoint/2010/main" val="1482262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E99C3A46-2796-9F69-CF68-25A4AEF249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4400" dirty="0">
                <a:ea typeface="+mj-lt"/>
                <a:cs typeface="+mj-lt"/>
              </a:rPr>
              <a:t>ДУ и разреженная регрессия (1</a:t>
            </a:r>
            <a:r>
              <a:rPr lang="en-US" sz="4400" dirty="0">
                <a:ea typeface="+mj-lt"/>
                <a:cs typeface="+mj-lt"/>
              </a:rPr>
              <a:t>/2</a:t>
            </a:r>
            <a:r>
              <a:rPr lang="ru-RU" sz="4400" dirty="0">
                <a:ea typeface="+mj-lt"/>
                <a:cs typeface="+mj-lt"/>
              </a:rPr>
              <a:t>)</a:t>
            </a:r>
            <a:endParaRPr lang="ru-RU" dirty="0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68FEDB66-0BBE-AC07-D98F-1A5291D404A0}"/>
              </a:ext>
            </a:extLst>
          </p:cNvPr>
          <p:cNvSpPr txBox="1">
            <a:spLocks/>
          </p:cNvSpPr>
          <p:nvPr/>
        </p:nvSpPr>
        <p:spPr>
          <a:xfrm>
            <a:off x="373450" y="1220387"/>
            <a:ext cx="7881279" cy="37516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457189" indent="-457189" algn="l" defTabSz="609585" rtl="0" eaLnBrk="1" latinLnBrk="0" hangingPunct="1">
              <a:spcBef>
                <a:spcPct val="20000"/>
              </a:spcBef>
              <a:buSzPct val="100000"/>
              <a:buFontTx/>
              <a:buBlip>
                <a:blip r:embed="rId3"/>
              </a:buBlip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90575" indent="-380990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23962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33547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131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000" dirty="0">
                <a:ea typeface="+mn-lt"/>
                <a:cs typeface="+mn-lt"/>
              </a:rPr>
              <a:t>Более требовательный к подготовке путь – разреженная регрессия по заданному набору слагаемых. В качестве примера берём </a:t>
            </a:r>
            <a:r>
              <a:rPr lang="en-US" sz="2000" dirty="0" err="1">
                <a:ea typeface="+mn-lt"/>
                <a:cs typeface="+mn-lt"/>
              </a:rPr>
              <a:t>PDEfind</a:t>
            </a:r>
            <a:endParaRPr lang="ru-RU" sz="2000" dirty="0">
              <a:ea typeface="+mn-lt"/>
              <a:cs typeface="+mn-lt"/>
            </a:endParaRPr>
          </a:p>
          <a:p>
            <a:pPr marL="0" indent="0">
              <a:buNone/>
            </a:pPr>
            <a:r>
              <a:rPr lang="ru-RU" sz="2000" dirty="0">
                <a:ea typeface="+mn-lt"/>
                <a:cs typeface="+mn-lt"/>
              </a:rPr>
              <a:t>Цель – получить с одной стороны самое «простое» выражение, а с другой наиболее близкое к данным из заданного набора слагаемых</a:t>
            </a:r>
            <a:endParaRPr lang="ru-RU" sz="2000" dirty="0"/>
          </a:p>
          <a:p>
            <a:pPr marL="0" indent="0">
              <a:spcBef>
                <a:spcPts val="0"/>
              </a:spcBef>
              <a:buNone/>
            </a:pPr>
            <a:r>
              <a:rPr lang="ru-RU" sz="2000" dirty="0">
                <a:solidFill>
                  <a:srgbClr val="00B050"/>
                </a:solidFill>
                <a:ea typeface="+mn-lt"/>
                <a:cs typeface="+mn-lt"/>
              </a:rPr>
              <a:t>«+»</a:t>
            </a:r>
            <a:r>
              <a:rPr lang="ru-RU" sz="2000" dirty="0">
                <a:ea typeface="+mn-lt"/>
                <a:cs typeface="+mn-lt"/>
              </a:rPr>
              <a:t>:  решается довольно общая задача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2000" dirty="0">
                <a:solidFill>
                  <a:srgbClr val="FF0000"/>
                </a:solidFill>
                <a:ea typeface="+mn-lt"/>
                <a:cs typeface="+mn-lt"/>
              </a:rPr>
              <a:t>«-»</a:t>
            </a:r>
            <a:r>
              <a:rPr lang="ru-RU" sz="2000" dirty="0">
                <a:ea typeface="+mn-lt"/>
                <a:cs typeface="+mn-lt"/>
              </a:rPr>
              <a:t>: зависит от заранее заданного набора слагаемых, так же требует фильтр или устойчивую к шуму схему дифференцирования</a:t>
            </a:r>
            <a:endParaRPr lang="en-US" sz="2000" dirty="0">
              <a:ea typeface="+mn-lt"/>
              <a:cs typeface="+mn-lt"/>
            </a:endParaRPr>
          </a:p>
          <a:p>
            <a:pPr marL="0" indent="0">
              <a:buNone/>
            </a:pPr>
            <a:r>
              <a:rPr lang="ru-RU" sz="2000" dirty="0">
                <a:ea typeface="+mn-lt"/>
                <a:cs typeface="+mn-lt"/>
              </a:rPr>
              <a:t>Здесь мы ограничены заранее заданным набором данных. Если набор достаточно широк, поиск оптимального выражения занимает довольно длительное время.</a:t>
            </a:r>
            <a:endParaRPr lang="en-US" sz="2000" dirty="0">
              <a:ea typeface="+mn-lt"/>
              <a:cs typeface="+mn-lt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A71A6B1-5361-08BA-7DD0-22C0925188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58332" y="953633"/>
            <a:ext cx="1495172" cy="1456192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F8D2473-41FB-60C5-5485-DD97DFED0C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13278" y="2486647"/>
            <a:ext cx="2966002" cy="1765477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60C8CAF-8A7E-9D57-59C6-B122E94C30A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35943" y="4286298"/>
            <a:ext cx="2120672" cy="93059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8D22A09-E880-CD1B-EDB9-362BC8B52A7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20224" y="5246229"/>
            <a:ext cx="1675895" cy="1316276"/>
          </a:xfrm>
          <a:prstGeom prst="rect">
            <a:avLst/>
          </a:prstGeom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A004D736-00D3-6AB5-9D13-40090B9E3AD9}"/>
              </a:ext>
            </a:extLst>
          </p:cNvPr>
          <p:cNvSpPr/>
          <p:nvPr/>
        </p:nvSpPr>
        <p:spPr>
          <a:xfrm>
            <a:off x="3586013" y="6077907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dirty="0">
                <a:solidFill>
                  <a:srgbClr val="222222"/>
                </a:solidFill>
                <a:latin typeface="Arial" panose="020B0604020202020204" pitchFamily="34" charset="0"/>
              </a:rPr>
              <a:t>Rudy S. H. et al. Data-driven discovery of partial differential equations //Science Advances. – 2017. – Т. 3. – №. 4. – С. e1602614.</a:t>
            </a:r>
            <a:endParaRPr lang="ru-RU" sz="1200" dirty="0">
              <a:solidFill>
                <a:srgbClr val="222222"/>
              </a:solidFill>
              <a:latin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433F5E1-945B-5DF6-D1D3-1F8A94A7BB01}"/>
              </a:ext>
            </a:extLst>
          </p:cNvPr>
          <p:cNvSpPr txBox="1"/>
          <p:nvPr/>
        </p:nvSpPr>
        <p:spPr>
          <a:xfrm>
            <a:off x="11479075" y="6211018"/>
            <a:ext cx="434004" cy="3693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ru-RU" dirty="0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6634739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E99C3A46-2796-9F69-CF68-25A4AEF249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4400" dirty="0">
                <a:ea typeface="+mj-lt"/>
                <a:cs typeface="+mj-lt"/>
              </a:rPr>
              <a:t>ДУ и разреженная регрессия (2</a:t>
            </a:r>
            <a:r>
              <a:rPr lang="en-US" sz="4400" dirty="0">
                <a:ea typeface="+mj-lt"/>
                <a:cs typeface="+mj-lt"/>
              </a:rPr>
              <a:t>/2</a:t>
            </a:r>
            <a:r>
              <a:rPr lang="ru-RU" sz="4400" dirty="0">
                <a:ea typeface="+mj-lt"/>
                <a:cs typeface="+mj-lt"/>
              </a:rPr>
              <a:t>)</a:t>
            </a:r>
            <a:endParaRPr lang="ru-RU"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277EEC59-536F-BF6E-9900-100E328E1D65}"/>
              </a:ext>
            </a:extLst>
          </p:cNvPr>
          <p:cNvSpPr txBox="1">
            <a:spLocks/>
          </p:cNvSpPr>
          <p:nvPr/>
        </p:nvSpPr>
        <p:spPr>
          <a:xfrm>
            <a:off x="7135950" y="1253968"/>
            <a:ext cx="4710718" cy="447589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457189" indent="-457189" algn="l" defTabSz="609585" rtl="0" eaLnBrk="1" latinLnBrk="0" hangingPunct="1">
              <a:spcBef>
                <a:spcPct val="20000"/>
              </a:spcBef>
              <a:buSzPct val="100000"/>
              <a:buFontTx/>
              <a:buBlip>
                <a:blip r:embed="rId3"/>
              </a:buBlip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90575" indent="-380990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23962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33547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131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000" dirty="0">
                <a:ea typeface="+mn-lt"/>
                <a:cs typeface="+mn-lt"/>
              </a:rPr>
              <a:t>Алгоритм выбирает наиболее представительный набор слагаемых с помощью разреженной регрессии.</a:t>
            </a:r>
          </a:p>
          <a:p>
            <a:pPr marL="0" indent="0">
              <a:buNone/>
            </a:pPr>
            <a:r>
              <a:rPr lang="ru-RU" sz="2000" dirty="0">
                <a:ea typeface="+mn-lt"/>
                <a:cs typeface="+mn-lt"/>
              </a:rPr>
              <a:t>Основные выводы: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>
                <a:ea typeface="+mn-lt"/>
                <a:cs typeface="+mn-lt"/>
              </a:rPr>
              <a:t>Если есть необходимые слагаемые, то трудно придумать что-то более быстрое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>
                <a:ea typeface="+mn-lt"/>
                <a:cs typeface="+mn-lt"/>
              </a:rPr>
              <a:t>Достаточно стабильный алгоритм, что хорошо для воспроизведения заранее заданных уравнений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>
                <a:ea typeface="+mn-lt"/>
                <a:cs typeface="+mn-lt"/>
              </a:rPr>
              <a:t>Можно регулировать «подробность» модели с помощью параметра разреженности</a:t>
            </a:r>
            <a:endParaRPr lang="en" sz="2400" dirty="0">
              <a:cs typeface="Calibri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721B41C1-0443-72CA-9C2F-2FFCE718E779}"/>
              </a:ext>
            </a:extLst>
          </p:cNvPr>
          <p:cNvSpPr txBox="1">
            <a:spLocks/>
          </p:cNvSpPr>
          <p:nvPr/>
        </p:nvSpPr>
        <p:spPr>
          <a:xfrm>
            <a:off x="178287" y="-81811"/>
            <a:ext cx="10079885" cy="84538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609585" rtl="0" eaLnBrk="1" latinLnBrk="0" hangingPunct="1">
              <a:spcBef>
                <a:spcPct val="0"/>
              </a:spcBef>
              <a:buNone/>
              <a:defRPr sz="4267" b="0" i="0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4000" dirty="0">
              <a:cs typeface="Calibri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E1D0A10-520E-58EA-8501-8D75ECE7CF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0384" y="1460146"/>
            <a:ext cx="6766755" cy="3222101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DF2A6751-43E7-443C-DA13-1B194E6F8E70}"/>
              </a:ext>
            </a:extLst>
          </p:cNvPr>
          <p:cNvSpPr/>
          <p:nvPr/>
        </p:nvSpPr>
        <p:spPr>
          <a:xfrm>
            <a:off x="3586013" y="6077907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dirty="0">
                <a:solidFill>
                  <a:srgbClr val="222222"/>
                </a:solidFill>
                <a:latin typeface="Arial" panose="020B0604020202020204" pitchFamily="34" charset="0"/>
              </a:rPr>
              <a:t>Rudy S. H. et al. Data-driven discovery of partial differential equations //Science Advances. – 2017. – Т. 3. – №. 4. – С. e1602614.</a:t>
            </a:r>
            <a:endParaRPr lang="ru-RU" sz="1200" dirty="0">
              <a:solidFill>
                <a:srgbClr val="222222"/>
              </a:solidFill>
              <a:latin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58DAB7B-CB17-D22C-A4DA-FCC07076F4A2}"/>
              </a:ext>
            </a:extLst>
          </p:cNvPr>
          <p:cNvSpPr txBox="1"/>
          <p:nvPr/>
        </p:nvSpPr>
        <p:spPr>
          <a:xfrm>
            <a:off x="11479075" y="6211018"/>
            <a:ext cx="434004" cy="3693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ru-RU" dirty="0"/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34095519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2B84F293-CEDE-B9D6-078B-81B1D98221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4400" dirty="0">
                <a:ea typeface="+mj-lt"/>
                <a:cs typeface="+mj-lt"/>
              </a:rPr>
              <a:t>ДУ и нейронные сети (1</a:t>
            </a:r>
            <a:r>
              <a:rPr lang="en-US" sz="4400" dirty="0">
                <a:ea typeface="+mj-lt"/>
                <a:cs typeface="+mj-lt"/>
              </a:rPr>
              <a:t>/2</a:t>
            </a:r>
            <a:r>
              <a:rPr lang="ru-RU" sz="4400" dirty="0">
                <a:ea typeface="+mj-lt"/>
                <a:cs typeface="+mj-lt"/>
              </a:rPr>
              <a:t>)</a:t>
            </a:r>
            <a:endParaRPr lang="ru-RU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26A8B9D-AB5A-5967-6C26-7FC4D43787DC}"/>
              </a:ext>
            </a:extLst>
          </p:cNvPr>
          <p:cNvSpPr txBox="1"/>
          <p:nvPr/>
        </p:nvSpPr>
        <p:spPr>
          <a:xfrm>
            <a:off x="11479075" y="6211018"/>
            <a:ext cx="434004" cy="3693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ru-RU" dirty="0">
                <a:cs typeface="Calibri"/>
              </a:rPr>
              <a:t>6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 Placeholder 2">
                <a:extLst>
                  <a:ext uri="{FF2B5EF4-FFF2-40B4-BE49-F238E27FC236}">
                    <a16:creationId xmlns:a16="http://schemas.microsoft.com/office/drawing/2014/main" id="{30672161-B987-D132-597F-BCDBA966FF4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78921" y="1171629"/>
                <a:ext cx="8209666" cy="5277791"/>
              </a:xfrm>
              <a:prstGeom prst="rect">
                <a:avLst/>
              </a:prstGeom>
            </p:spPr>
            <p:txBody>
              <a:bodyPr vert="horz" lIns="91440" tIns="45720" rIns="91440" bIns="45720" rtlCol="0" anchor="t">
                <a:normAutofit/>
              </a:bodyPr>
              <a:lstStyle>
                <a:lvl1pPr marL="457189" indent="-457189" algn="l" defTabSz="609585" rtl="0" eaLnBrk="1" latinLnBrk="0" hangingPunct="1">
                  <a:spcBef>
                    <a:spcPct val="20000"/>
                  </a:spcBef>
                  <a:buSzPct val="100000"/>
                  <a:buFontTx/>
                  <a:buBlip>
                    <a:blip r:embed="rId3"/>
                  </a:buBlip>
                  <a:defRPr sz="2667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990575" indent="-380990" algn="l" defTabSz="609585" rtl="0" eaLnBrk="1" latinLnBrk="0" hangingPunct="1">
                  <a:spcBef>
                    <a:spcPct val="20000"/>
                  </a:spcBef>
                  <a:buFont typeface="Arial"/>
                  <a:buChar char="•"/>
                  <a:defRPr sz="2667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523962" indent="-304792" algn="l" defTabSz="609585" rtl="0" eaLnBrk="1" latinLnBrk="0" hangingPunct="1">
                  <a:spcBef>
                    <a:spcPct val="20000"/>
                  </a:spcBef>
                  <a:buFont typeface="Arial"/>
                  <a:buChar char="•"/>
                  <a:defRPr sz="213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133547" indent="-304792" algn="l" defTabSz="609585" rtl="0" eaLnBrk="1" latinLnBrk="0" hangingPunct="1">
                  <a:spcBef>
                    <a:spcPct val="20000"/>
                  </a:spcBef>
                  <a:buFont typeface="Arial"/>
                  <a:buChar char="•"/>
                  <a:defRPr sz="213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43131" indent="-304792" algn="l" defTabSz="609585" rtl="0" eaLnBrk="1" latinLnBrk="0" hangingPunct="1">
                  <a:spcBef>
                    <a:spcPct val="20000"/>
                  </a:spcBef>
                  <a:buFont typeface="Arial"/>
                  <a:buChar char="•"/>
                  <a:defRPr sz="213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352716" indent="-304792" algn="l" defTabSz="609585" rtl="0" eaLnBrk="1" latinLnBrk="0" hangingPunct="1">
                  <a:spcBef>
                    <a:spcPct val="20000"/>
                  </a:spcBef>
                  <a:buFont typeface="Arial"/>
                  <a:buChar char="•"/>
                  <a:defRPr sz="2667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962301" indent="-304792" algn="l" defTabSz="609585" rtl="0" eaLnBrk="1" latinLnBrk="0" hangingPunct="1">
                  <a:spcBef>
                    <a:spcPct val="20000"/>
                  </a:spcBef>
                  <a:buFont typeface="Arial"/>
                  <a:buChar char="•"/>
                  <a:defRPr sz="2667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571886" indent="-304792" algn="l" defTabSz="609585" rtl="0" eaLnBrk="1" latinLnBrk="0" hangingPunct="1">
                  <a:spcBef>
                    <a:spcPct val="20000"/>
                  </a:spcBef>
                  <a:buFont typeface="Arial"/>
                  <a:buChar char="•"/>
                  <a:defRPr sz="2667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181470" indent="-304792" algn="l" defTabSz="609585" rtl="0" eaLnBrk="1" latinLnBrk="0" hangingPunct="1">
                  <a:spcBef>
                    <a:spcPct val="20000"/>
                  </a:spcBef>
                  <a:buFont typeface="Arial"/>
                  <a:buChar char="•"/>
                  <a:defRPr sz="2667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ru-RU" sz="2000" dirty="0">
                    <a:ea typeface="+mn-lt"/>
                    <a:cs typeface="+mn-lt"/>
                  </a:rPr>
                  <a:t>Самый «простой» путь – обучить нейронную сеть. В качестве примера берём </a:t>
                </a:r>
                <a:r>
                  <a:rPr lang="en-US" sz="2000" dirty="0" err="1">
                    <a:ea typeface="+mn-lt"/>
                    <a:cs typeface="+mn-lt"/>
                  </a:rPr>
                  <a:t>PDEnet</a:t>
                </a:r>
                <a:r>
                  <a:rPr lang="en-US" sz="2000" dirty="0">
                    <a:ea typeface="+mn-lt"/>
                    <a:cs typeface="+mn-lt"/>
                  </a:rPr>
                  <a:t> 2.0</a:t>
                </a:r>
                <a:endParaRPr lang="ru-RU" sz="2000" dirty="0">
                  <a:ea typeface="+mn-lt"/>
                  <a:cs typeface="+mn-lt"/>
                </a:endParaRPr>
              </a:p>
              <a:p>
                <a:pPr marL="0" indent="0">
                  <a:buNone/>
                </a:pPr>
                <a:r>
                  <a:rPr lang="ru-RU" sz="2000" dirty="0">
                    <a:ea typeface="+mn-lt"/>
                    <a:cs typeface="+mn-lt"/>
                  </a:rPr>
                  <a:t>Цель – предсказывать с определённым горизонтом</a:t>
                </a:r>
                <a:endParaRPr lang="ru-RU" sz="2000" dirty="0"/>
              </a:p>
              <a:p>
                <a:pPr marL="0" indent="0">
                  <a:spcBef>
                    <a:spcPts val="0"/>
                  </a:spcBef>
                  <a:buNone/>
                </a:pPr>
                <a:r>
                  <a:rPr lang="ru-RU" sz="2000" dirty="0">
                    <a:solidFill>
                      <a:srgbClr val="00B050"/>
                    </a:solidFill>
                    <a:ea typeface="+mn-lt"/>
                    <a:cs typeface="+mn-lt"/>
                  </a:rPr>
                  <a:t>«+»</a:t>
                </a:r>
                <a:r>
                  <a:rPr lang="ru-RU" sz="2000" dirty="0">
                    <a:ea typeface="+mn-lt"/>
                    <a:cs typeface="+mn-lt"/>
                  </a:rPr>
                  <a:t>:  частная задача под конкретные данные – решается быстро и качественно</a:t>
                </a:r>
              </a:p>
              <a:p>
                <a:pPr marL="0" indent="0">
                  <a:spcBef>
                    <a:spcPts val="0"/>
                  </a:spcBef>
                  <a:buNone/>
                </a:pPr>
                <a:r>
                  <a:rPr lang="ru-RU" sz="2000" dirty="0">
                    <a:solidFill>
                      <a:srgbClr val="FF0000"/>
                    </a:solidFill>
                    <a:ea typeface="+mn-lt"/>
                    <a:cs typeface="+mn-lt"/>
                  </a:rPr>
                  <a:t>«-»</a:t>
                </a:r>
                <a:r>
                  <a:rPr lang="ru-RU" sz="2000" dirty="0">
                    <a:ea typeface="+mn-lt"/>
                    <a:cs typeface="+mn-lt"/>
                  </a:rPr>
                  <a:t>: ограничения в типе уравнения 2</a:t>
                </a:r>
                <a:r>
                  <a:rPr lang="en-US" sz="2000" dirty="0">
                    <a:ea typeface="+mn-lt"/>
                    <a:cs typeface="+mn-lt"/>
                  </a:rPr>
                  <a:t>D</a:t>
                </a:r>
                <a:r>
                  <a:rPr lang="ru-RU" sz="2000" dirty="0">
                    <a:ea typeface="+mn-lt"/>
                    <a:cs typeface="+mn-lt"/>
                  </a:rPr>
                  <a:t>-пространство</a:t>
                </a:r>
                <a:r>
                  <a:rPr lang="en-US" sz="2000" dirty="0">
                    <a:ea typeface="+mn-lt"/>
                    <a:cs typeface="+mn-lt"/>
                  </a:rPr>
                  <a:t>+</a:t>
                </a:r>
                <a:r>
                  <a:rPr lang="ru-RU" sz="2000" dirty="0">
                    <a:ea typeface="+mn-lt"/>
                    <a:cs typeface="+mn-lt"/>
                  </a:rPr>
                  <a:t>время, только «параболический» тип (первая производная по времени приравнивается полиному по степеням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smtClean="0">
                        <a:latin typeface="Cambria Math" panose="02040503050406030204" pitchFamily="18" charset="0"/>
                        <a:ea typeface="+mn-lt"/>
                        <a:cs typeface="+mn-lt"/>
                      </a:rPr>
                      <m:t>∇</m:t>
                    </m:r>
                  </m:oMath>
                </a14:m>
                <a:r>
                  <a:rPr lang="ru-RU" sz="2000" dirty="0">
                    <a:ea typeface="+mn-lt"/>
                    <a:cs typeface="+mn-lt"/>
                  </a:rPr>
                  <a:t> ), новые данные = новая задача</a:t>
                </a:r>
                <a:endParaRPr lang="en-US" sz="2000" dirty="0">
                  <a:ea typeface="+mn-lt"/>
                  <a:cs typeface="+mn-lt"/>
                </a:endParaRPr>
              </a:p>
              <a:p>
                <a:pPr marL="0" indent="0">
                  <a:buNone/>
                </a:pPr>
                <a:r>
                  <a:rPr lang="ru-RU" sz="2000" dirty="0">
                    <a:ea typeface="+mn-lt"/>
                    <a:cs typeface="+mn-lt"/>
                  </a:rPr>
                  <a:t>Таким образом временная зависимость сильно ограничена, хотя и круг процессов весьма широкий.</a:t>
                </a:r>
              </a:p>
              <a:p>
                <a:pPr marL="0" indent="0">
                  <a:buNone/>
                </a:pPr>
                <a:r>
                  <a:rPr lang="ru-RU" sz="2000" dirty="0">
                    <a:ea typeface="+mn-lt"/>
                    <a:cs typeface="+mn-lt"/>
                  </a:rPr>
                  <a:t>Нейронные сети сильно зависят от качества данных поэтому требуется фильтрация (в </a:t>
                </a:r>
                <a:r>
                  <a:rPr lang="en-US" sz="2000" dirty="0" err="1">
                    <a:ea typeface="+mn-lt"/>
                    <a:cs typeface="+mn-lt"/>
                  </a:rPr>
                  <a:t>PDEnet</a:t>
                </a:r>
                <a:r>
                  <a:rPr lang="en-US" sz="2000" dirty="0">
                    <a:ea typeface="+mn-lt"/>
                    <a:cs typeface="+mn-lt"/>
                  </a:rPr>
                  <a:t> </a:t>
                </a:r>
                <a:r>
                  <a:rPr lang="ru-RU" sz="2000" dirty="0">
                    <a:ea typeface="+mn-lt"/>
                    <a:cs typeface="+mn-lt"/>
                  </a:rPr>
                  <a:t>это делается с помощью другой нейронной сети)</a:t>
                </a:r>
              </a:p>
              <a:p>
                <a:pPr marL="0" indent="0">
                  <a:buNone/>
                </a:pPr>
                <a:r>
                  <a:rPr lang="ru-RU" sz="2000" dirty="0">
                    <a:ea typeface="+mn-lt"/>
                    <a:cs typeface="+mn-lt"/>
                  </a:rPr>
                  <a:t>Чем сложнее уравнение, тем больше требуется данных. </a:t>
                </a:r>
              </a:p>
              <a:p>
                <a:pPr marL="0" indent="0">
                  <a:buNone/>
                </a:pPr>
                <a:r>
                  <a:rPr lang="ru-RU" sz="2000" dirty="0">
                    <a:ea typeface="+mn-lt"/>
                    <a:cs typeface="+mn-lt"/>
                  </a:rPr>
                  <a:t>Можно ли рассматривать «гиперболические» уравнения? С виду просто, но на деле всё не так – дело в граничных условиях.</a:t>
                </a:r>
                <a:endParaRPr lang="en-GB" sz="2000" dirty="0">
                  <a:cs typeface="Calibri"/>
                </a:endParaRPr>
              </a:p>
            </p:txBody>
          </p:sp>
        </mc:Choice>
        <mc:Fallback xmlns="">
          <p:sp>
            <p:nvSpPr>
              <p:cNvPr id="8" name="Text Placeholder 2">
                <a:extLst>
                  <a:ext uri="{FF2B5EF4-FFF2-40B4-BE49-F238E27FC236}">
                    <a16:creationId xmlns:a16="http://schemas.microsoft.com/office/drawing/2014/main" id="{30672161-B987-D132-597F-BCDBA966FF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8921" y="1171629"/>
                <a:ext cx="8209666" cy="5277791"/>
              </a:xfrm>
              <a:prstGeom prst="rect">
                <a:avLst/>
              </a:prstGeom>
              <a:blipFill>
                <a:blip r:embed="rId4"/>
                <a:stretch>
                  <a:fillRect l="-817" t="-577" r="-743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4F0224D-1424-6E6B-3A0A-D4907B62FF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39581" y="998078"/>
            <a:ext cx="3048001" cy="1850332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56EE2CF-CC0E-0E61-1B4E-60102E93087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88587" y="3235563"/>
            <a:ext cx="3298995" cy="1245646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B934DD38-0390-4AA0-3C14-733E67BCC1A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14083" y="5231525"/>
            <a:ext cx="3298996" cy="294028"/>
          </a:xfrm>
          <a:prstGeom prst="rect">
            <a:avLst/>
          </a:prstGeom>
        </p:spPr>
      </p:pic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A98ED9D3-53CB-ADAD-21CE-42C11B8B6815}"/>
              </a:ext>
            </a:extLst>
          </p:cNvPr>
          <p:cNvSpPr/>
          <p:nvPr/>
        </p:nvSpPr>
        <p:spPr>
          <a:xfrm>
            <a:off x="5600077" y="6190242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dirty="0">
                <a:solidFill>
                  <a:srgbClr val="222222"/>
                </a:solidFill>
                <a:latin typeface="Arial" panose="020B0604020202020204" pitchFamily="34" charset="0"/>
              </a:rPr>
              <a:t>Long Z., Lu Y., Dong B. PDE-Net 2.0: Learning PDEs from data with a numeric-symbolic hybrid deep network //Journal of Computational Physics. – 2019. – Т. 399. – С. 108925.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38563427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Заголовок 15">
            <a:extLst>
              <a:ext uri="{FF2B5EF4-FFF2-40B4-BE49-F238E27FC236}">
                <a16:creationId xmlns:a16="http://schemas.microsoft.com/office/drawing/2014/main" id="{6B4B0641-73FD-9D6C-13F9-15F5E56AC0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4400" dirty="0">
                <a:ea typeface="+mj-lt"/>
                <a:cs typeface="+mj-lt"/>
              </a:rPr>
              <a:t>ДУ и нейронные сети</a:t>
            </a:r>
            <a:r>
              <a:rPr lang="en-US" sz="4400" dirty="0">
                <a:ea typeface="+mj-lt"/>
                <a:cs typeface="+mj-lt"/>
              </a:rPr>
              <a:t> (2/2)</a:t>
            </a:r>
            <a:endParaRPr lang="ru-RU" dirty="0"/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6627D488-D6D6-BD48-BD56-6655DB53167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432"/>
          <a:stretch/>
        </p:blipFill>
        <p:spPr>
          <a:xfrm>
            <a:off x="178287" y="1433415"/>
            <a:ext cx="6881463" cy="1470494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F1A98D7A-9201-77B0-302C-530A4923F1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0491" y="3083614"/>
            <a:ext cx="6682343" cy="2438517"/>
          </a:xfrm>
          <a:prstGeom prst="rect">
            <a:avLst/>
          </a:prstGeom>
        </p:spPr>
      </p:pic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79DFCEC2-F4B5-C684-916A-9D913C80751A}"/>
              </a:ext>
            </a:extLst>
          </p:cNvPr>
          <p:cNvSpPr txBox="1">
            <a:spLocks/>
          </p:cNvSpPr>
          <p:nvPr/>
        </p:nvSpPr>
        <p:spPr>
          <a:xfrm>
            <a:off x="7059750" y="1048022"/>
            <a:ext cx="5132250" cy="527779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457189" indent="-457189" algn="l" defTabSz="609585" rtl="0" eaLnBrk="1" latinLnBrk="0" hangingPunct="1">
              <a:spcBef>
                <a:spcPct val="20000"/>
              </a:spcBef>
              <a:buSzPct val="100000"/>
              <a:buFontTx/>
              <a:buBlip>
                <a:blip r:embed="rId5"/>
              </a:buBlip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90575" indent="-380990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23962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33547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131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000" dirty="0">
                <a:ea typeface="+mn-lt"/>
                <a:cs typeface="+mn-lt"/>
              </a:rPr>
              <a:t>Нейронная сеть что-то предсказывает, с переменным успехом.</a:t>
            </a:r>
          </a:p>
          <a:p>
            <a:pPr marL="0" indent="0">
              <a:buNone/>
            </a:pPr>
            <a:r>
              <a:rPr lang="ru-RU" sz="2000" dirty="0">
                <a:ea typeface="+mn-lt"/>
                <a:cs typeface="+mn-lt"/>
              </a:rPr>
              <a:t>Основные выводы: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>
                <a:ea typeface="+mn-lt"/>
                <a:cs typeface="+mn-lt"/>
              </a:rPr>
              <a:t>Не все задачи можно решить нейронной сетью (только оптимизация предсказания)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>
                <a:ea typeface="+mn-lt"/>
                <a:cs typeface="+mn-lt"/>
              </a:rPr>
              <a:t>Трудно интерпретировать это с точки зрения итогового ДУ (что будет, если закрыть верхнюю строчку, какое уравнение выбрать?)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>
                <a:ea typeface="+mn-lt"/>
                <a:cs typeface="+mn-lt"/>
              </a:rPr>
              <a:t>Решение справедливо только для конкретного набора данных – другие данные влекут за собой обучение фильтра и «обучение» предсказательной модели заново </a:t>
            </a:r>
            <a:endParaRPr lang="en-GB" sz="2000" dirty="0">
              <a:cs typeface="Calibri"/>
            </a:endParaRPr>
          </a:p>
          <a:p>
            <a:endParaRPr lang="en" sz="2400" dirty="0">
              <a:cs typeface="Calibri"/>
            </a:endParaRPr>
          </a:p>
          <a:p>
            <a:pPr marL="457200" indent="-457200">
              <a:buFont typeface="Arial"/>
              <a:buChar char="•"/>
            </a:pPr>
            <a:endParaRPr lang="en" sz="2400" dirty="0">
              <a:cs typeface="Calibri"/>
            </a:endParaRPr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9E7D1802-360E-1DB1-DE46-C8E2719FED94}"/>
              </a:ext>
            </a:extLst>
          </p:cNvPr>
          <p:cNvSpPr/>
          <p:nvPr/>
        </p:nvSpPr>
        <p:spPr>
          <a:xfrm>
            <a:off x="5600077" y="6166687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dirty="0">
                <a:solidFill>
                  <a:srgbClr val="222222"/>
                </a:solidFill>
                <a:latin typeface="Arial" panose="020B0604020202020204" pitchFamily="34" charset="0"/>
              </a:rPr>
              <a:t>Long Z., Lu Y., Dong B. PDE-Net 2.0: Learning PDEs from data with a numeric-symbolic hybrid deep network //Journal of Computational Physics. – 2019. – Т. 399. – С. 108925.</a:t>
            </a:r>
            <a:endParaRPr lang="ru-RU" sz="12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277442B-817E-5695-5C88-9F100432F28E}"/>
              </a:ext>
            </a:extLst>
          </p:cNvPr>
          <p:cNvSpPr txBox="1"/>
          <p:nvPr/>
        </p:nvSpPr>
        <p:spPr>
          <a:xfrm>
            <a:off x="11479075" y="6211018"/>
            <a:ext cx="434004" cy="3693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ru-RU" dirty="0"/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33263210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E99C3A46-2796-9F69-CF68-25A4AEF249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4400" dirty="0">
                <a:ea typeface="+mj-lt"/>
                <a:cs typeface="+mj-lt"/>
              </a:rPr>
              <a:t>ДУ и генетические алгоритмы (1</a:t>
            </a:r>
            <a:r>
              <a:rPr lang="en-US" sz="4400" dirty="0">
                <a:ea typeface="+mj-lt"/>
                <a:cs typeface="+mj-lt"/>
              </a:rPr>
              <a:t>/2</a:t>
            </a:r>
            <a:r>
              <a:rPr lang="ru-RU" sz="4400" dirty="0">
                <a:ea typeface="+mj-lt"/>
                <a:cs typeface="+mj-lt"/>
              </a:rPr>
              <a:t>)</a:t>
            </a:r>
            <a:endParaRPr lang="ru-RU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FA6BD74D-3736-DD1E-EB69-C8FB25DD5489}"/>
              </a:ext>
            </a:extLst>
          </p:cNvPr>
          <p:cNvSpPr txBox="1">
            <a:spLocks/>
          </p:cNvSpPr>
          <p:nvPr/>
        </p:nvSpPr>
        <p:spPr>
          <a:xfrm>
            <a:off x="358425" y="1276165"/>
            <a:ext cx="7881279" cy="354040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457189" indent="-457189" algn="l" defTabSz="609585" rtl="0" eaLnBrk="1" latinLnBrk="0" hangingPunct="1">
              <a:spcBef>
                <a:spcPct val="20000"/>
              </a:spcBef>
              <a:buSzPct val="100000"/>
              <a:buFontTx/>
              <a:buBlip>
                <a:blip r:embed="rId3"/>
              </a:buBlip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90575" indent="-380990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23962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33547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131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000" dirty="0">
                <a:ea typeface="+mn-lt"/>
                <a:cs typeface="+mn-lt"/>
              </a:rPr>
              <a:t>Наиболее требовательный к настройке – генетический алгоритм. В работу включается эволюционная оптимизация. </a:t>
            </a:r>
          </a:p>
          <a:p>
            <a:pPr marL="0" indent="0">
              <a:buNone/>
            </a:pPr>
            <a:r>
              <a:rPr lang="ru-RU" sz="2000" dirty="0">
                <a:ea typeface="+mn-lt"/>
                <a:cs typeface="+mn-lt"/>
              </a:rPr>
              <a:t>Цель – предсказывать наиболее подходящую комбинацию из заданных дифференциальных операторов</a:t>
            </a:r>
            <a:endParaRPr lang="ru-RU" sz="2000" dirty="0"/>
          </a:p>
          <a:p>
            <a:pPr marL="0" indent="0">
              <a:spcBef>
                <a:spcPts val="0"/>
              </a:spcBef>
              <a:buNone/>
            </a:pPr>
            <a:r>
              <a:rPr lang="ru-RU" sz="2000" dirty="0">
                <a:solidFill>
                  <a:srgbClr val="00B050"/>
                </a:solidFill>
                <a:ea typeface="+mn-lt"/>
                <a:cs typeface="+mn-lt"/>
              </a:rPr>
              <a:t>«+»</a:t>
            </a:r>
            <a:r>
              <a:rPr lang="ru-RU" sz="2000" dirty="0">
                <a:ea typeface="+mn-lt"/>
                <a:cs typeface="+mn-lt"/>
              </a:rPr>
              <a:t>:  наиболее широкий набор итоговых моделей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2000" dirty="0">
                <a:solidFill>
                  <a:srgbClr val="FF0000"/>
                </a:solidFill>
                <a:ea typeface="+mn-lt"/>
                <a:cs typeface="+mn-lt"/>
              </a:rPr>
              <a:t>«-»</a:t>
            </a:r>
            <a:r>
              <a:rPr lang="ru-RU" sz="2000" dirty="0">
                <a:ea typeface="+mn-lt"/>
                <a:cs typeface="+mn-lt"/>
              </a:rPr>
              <a:t>:  модель разрастается с каждым поколением, нужно ограничивать рост, а, следовательно и сложность итоговой модели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2000" dirty="0">
                <a:ea typeface="+mn-lt"/>
                <a:cs typeface="+mn-lt"/>
              </a:rPr>
              <a:t>Таким образом мы можем получить сложную модель, однако со сложностью растёт число «неподходящих» элементов. То есть, «значимая» часть иногда заменяется сложной комбинацией, которая чуть хуже.</a:t>
            </a:r>
            <a:endParaRPr lang="en" sz="2400" dirty="0">
              <a:cs typeface="Calibri"/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C2719491-45A3-E8B8-C096-12BAFB14E445}"/>
              </a:ext>
            </a:extLst>
          </p:cNvPr>
          <p:cNvSpPr/>
          <p:nvPr/>
        </p:nvSpPr>
        <p:spPr>
          <a:xfrm>
            <a:off x="3105786" y="6101098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dirty="0">
                <a:solidFill>
                  <a:srgbClr val="222222"/>
                </a:solidFill>
                <a:latin typeface="Arial" panose="020B0604020202020204" pitchFamily="34" charset="0"/>
              </a:rPr>
              <a:t>Atkinson S. et al. Data-driven discovery of free-form governing differential equations //</a:t>
            </a:r>
            <a:r>
              <a:rPr lang="en-US" sz="1200" dirty="0" err="1">
                <a:solidFill>
                  <a:srgbClr val="222222"/>
                </a:solidFill>
                <a:latin typeface="Arial" panose="020B0604020202020204" pitchFamily="34" charset="0"/>
              </a:rPr>
              <a:t>arXiv</a:t>
            </a:r>
            <a:r>
              <a:rPr lang="en-US" sz="1200" dirty="0">
                <a:solidFill>
                  <a:srgbClr val="222222"/>
                </a:solidFill>
                <a:latin typeface="Arial" panose="020B0604020202020204" pitchFamily="34" charset="0"/>
              </a:rPr>
              <a:t> preprint arXiv:1910.05117. – 2019.</a:t>
            </a:r>
            <a:endParaRPr lang="ru-RU" sz="1200" dirty="0">
              <a:solidFill>
                <a:srgbClr val="222222"/>
              </a:solidFill>
              <a:latin typeface="Arial" panose="020B0604020202020204" pitchFamily="34" charset="0"/>
            </a:endParaRPr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59F40DDA-0A72-5A24-6CFB-78EC672221BB}"/>
              </a:ext>
            </a:extLst>
          </p:cNvPr>
          <p:cNvGrpSpPr/>
          <p:nvPr/>
        </p:nvGrpSpPr>
        <p:grpSpPr>
          <a:xfrm>
            <a:off x="8372782" y="1277245"/>
            <a:ext cx="4052714" cy="4755892"/>
            <a:chOff x="8353732" y="820045"/>
            <a:chExt cx="4052714" cy="4755892"/>
          </a:xfrm>
        </p:grpSpPr>
        <p:pic>
          <p:nvPicPr>
            <p:cNvPr id="4" name="Рисунок 3">
              <a:extLst>
                <a:ext uri="{FF2B5EF4-FFF2-40B4-BE49-F238E27FC236}">
                  <a16:creationId xmlns:a16="http://schemas.microsoft.com/office/drawing/2014/main" id="{82A83A4A-30C0-6CC6-9FA8-CCDBEE37501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805961" y="2967904"/>
              <a:ext cx="3436653" cy="1478560"/>
            </a:xfrm>
            <a:prstGeom prst="rect">
              <a:avLst/>
            </a:prstGeom>
          </p:spPr>
        </p:pic>
        <p:pic>
          <p:nvPicPr>
            <p:cNvPr id="16" name="Рисунок 3">
              <a:extLst>
                <a:ext uri="{FF2B5EF4-FFF2-40B4-BE49-F238E27FC236}">
                  <a16:creationId xmlns:a16="http://schemas.microsoft.com/office/drawing/2014/main" id="{6F534570-9803-310F-99B4-ABC79E55730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716972" y="820045"/>
              <a:ext cx="1344667" cy="962043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4742A3E9-69D6-EF3E-826A-E127A02A6451}"/>
                </a:ext>
              </a:extLst>
            </p:cNvPr>
            <p:cNvSpPr txBox="1"/>
            <p:nvPr/>
          </p:nvSpPr>
          <p:spPr>
            <a:xfrm>
              <a:off x="8465819" y="1760374"/>
              <a:ext cx="3940627" cy="369332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ru-RU" dirty="0" err="1">
                  <a:cs typeface="Calibri"/>
                </a:rPr>
                <a:t>Data</a:t>
              </a:r>
              <a:r>
                <a:rPr lang="ru-RU" dirty="0">
                  <a:cs typeface="Calibri"/>
                </a:rPr>
                <a:t> (</a:t>
              </a:r>
              <a:r>
                <a:rPr lang="ru-RU" dirty="0" err="1">
                  <a:cs typeface="Calibri"/>
                </a:rPr>
                <a:t>measurements</a:t>
              </a:r>
              <a:r>
                <a:rPr lang="ru-RU" dirty="0">
                  <a:cs typeface="Calibri"/>
                </a:rPr>
                <a:t>)</a:t>
              </a:r>
              <a:endParaRPr lang="ru-RU" dirty="0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5B4E7371-DDCD-036A-D59A-A0157EAC1AA5}"/>
                </a:ext>
              </a:extLst>
            </p:cNvPr>
            <p:cNvSpPr txBox="1"/>
            <p:nvPr/>
          </p:nvSpPr>
          <p:spPr>
            <a:xfrm>
              <a:off x="8465819" y="2412394"/>
              <a:ext cx="3940627" cy="369332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dirty="0">
                  <a:cs typeface="Calibri"/>
                </a:rPr>
                <a:t>Models</a:t>
              </a:r>
              <a:endParaRPr lang="ru-RU" dirty="0"/>
            </a:p>
          </p:txBody>
        </p:sp>
        <p:cxnSp>
          <p:nvCxnSpPr>
            <p:cNvPr id="19" name="Прямая со стрелкой 18">
              <a:extLst>
                <a:ext uri="{FF2B5EF4-FFF2-40B4-BE49-F238E27FC236}">
                  <a16:creationId xmlns:a16="http://schemas.microsoft.com/office/drawing/2014/main" id="{748E8759-4CA0-2363-86C0-E2646FE5D0A6}"/>
                </a:ext>
              </a:extLst>
            </p:cNvPr>
            <p:cNvCxnSpPr>
              <a:cxnSpLocks/>
            </p:cNvCxnSpPr>
            <p:nvPr/>
          </p:nvCxnSpPr>
          <p:spPr>
            <a:xfrm>
              <a:off x="10436132" y="2772885"/>
              <a:ext cx="0" cy="390037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Прямая со стрелкой 19">
              <a:extLst>
                <a:ext uri="{FF2B5EF4-FFF2-40B4-BE49-F238E27FC236}">
                  <a16:creationId xmlns:a16="http://schemas.microsoft.com/office/drawing/2014/main" id="{9E4F9B65-C16E-02D4-39C4-708EC6BAFEED}"/>
                </a:ext>
              </a:extLst>
            </p:cNvPr>
            <p:cNvCxnSpPr>
              <a:cxnSpLocks/>
            </p:cNvCxnSpPr>
            <p:nvPr/>
          </p:nvCxnSpPr>
          <p:spPr>
            <a:xfrm>
              <a:off x="10436132" y="2064776"/>
              <a:ext cx="0" cy="390037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Прямая со стрелкой 20">
              <a:extLst>
                <a:ext uri="{FF2B5EF4-FFF2-40B4-BE49-F238E27FC236}">
                  <a16:creationId xmlns:a16="http://schemas.microsoft.com/office/drawing/2014/main" id="{8CB3DF60-A370-FEA2-FDD4-661C88BE6243}"/>
                </a:ext>
              </a:extLst>
            </p:cNvPr>
            <p:cNvCxnSpPr>
              <a:cxnSpLocks/>
            </p:cNvCxnSpPr>
            <p:nvPr/>
          </p:nvCxnSpPr>
          <p:spPr>
            <a:xfrm>
              <a:off x="10436132" y="4816568"/>
              <a:ext cx="0" cy="390037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E31F97EE-13CB-C7F6-5D5D-01CE209F600D}"/>
                </a:ext>
              </a:extLst>
            </p:cNvPr>
            <p:cNvSpPr txBox="1"/>
            <p:nvPr/>
          </p:nvSpPr>
          <p:spPr>
            <a:xfrm>
              <a:off x="8353732" y="4374368"/>
              <a:ext cx="3940627" cy="369332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dirty="0">
                  <a:cs typeface="Calibri"/>
                </a:rPr>
                <a:t>Genetic programming</a:t>
              </a:r>
              <a:endParaRPr lang="ru-RU" dirty="0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5E72B46A-72C6-86B0-CD31-DBE95DC8F3AC}"/>
                </a:ext>
              </a:extLst>
            </p:cNvPr>
            <p:cNvSpPr txBox="1"/>
            <p:nvPr/>
          </p:nvSpPr>
          <p:spPr>
            <a:xfrm>
              <a:off x="8418991" y="5206605"/>
              <a:ext cx="3940627" cy="369332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dirty="0">
                  <a:cs typeface="Calibri"/>
                </a:rPr>
                <a:t>Resulting equation</a:t>
              </a:r>
              <a:endParaRPr lang="ru-RU" dirty="0"/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F8794098-9272-F684-D017-1CD879DB1111}"/>
              </a:ext>
            </a:extLst>
          </p:cNvPr>
          <p:cNvSpPr txBox="1"/>
          <p:nvPr/>
        </p:nvSpPr>
        <p:spPr>
          <a:xfrm>
            <a:off x="11479075" y="6211018"/>
            <a:ext cx="434004" cy="3693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ru-RU" dirty="0"/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37331396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E99C3A46-2796-9F69-CF68-25A4AEF249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4400" dirty="0">
                <a:ea typeface="+mj-lt"/>
                <a:cs typeface="+mj-lt"/>
              </a:rPr>
              <a:t>ДУ и генетические алгоритмы (1</a:t>
            </a:r>
            <a:r>
              <a:rPr lang="en-US" sz="4400" dirty="0">
                <a:ea typeface="+mj-lt"/>
                <a:cs typeface="+mj-lt"/>
              </a:rPr>
              <a:t>/2</a:t>
            </a:r>
            <a:r>
              <a:rPr lang="ru-RU" sz="4400" dirty="0">
                <a:ea typeface="+mj-lt"/>
                <a:cs typeface="+mj-lt"/>
              </a:rPr>
              <a:t>)</a:t>
            </a:r>
            <a:endParaRPr lang="ru-RU"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C6E139B5-6087-44B0-4999-11FF3B1A6C93}"/>
              </a:ext>
            </a:extLst>
          </p:cNvPr>
          <p:cNvSpPr txBox="1">
            <a:spLocks/>
          </p:cNvSpPr>
          <p:nvPr/>
        </p:nvSpPr>
        <p:spPr>
          <a:xfrm>
            <a:off x="7116900" y="1302559"/>
            <a:ext cx="4710718" cy="527779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457189" indent="-457189" algn="l" defTabSz="609585" rtl="0" eaLnBrk="1" latinLnBrk="0" hangingPunct="1">
              <a:spcBef>
                <a:spcPct val="20000"/>
              </a:spcBef>
              <a:buSzPct val="100000"/>
              <a:buFontTx/>
              <a:buBlip>
                <a:blip r:embed="rId3"/>
              </a:buBlip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90575" indent="-380990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23962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33547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131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000" dirty="0">
                <a:ea typeface="+mn-lt"/>
                <a:cs typeface="+mn-lt"/>
              </a:rPr>
              <a:t>Качество символьной регрессии довольно высокое, но требуется  «очистка» модели и дополнительные методы для обеспечения устойчивости модели.</a:t>
            </a:r>
          </a:p>
          <a:p>
            <a:pPr marL="0" indent="0">
              <a:buNone/>
            </a:pPr>
            <a:r>
              <a:rPr lang="ru-RU" sz="2000" dirty="0">
                <a:ea typeface="+mn-lt"/>
                <a:cs typeface="+mn-lt"/>
              </a:rPr>
              <a:t>Основные выводы: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>
                <a:ea typeface="+mn-lt"/>
                <a:cs typeface="+mn-lt"/>
              </a:rPr>
              <a:t>Можно подобрать произвольную модель, если задать подходящее пространство поиска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>
                <a:ea typeface="+mn-lt"/>
                <a:cs typeface="+mn-lt"/>
              </a:rPr>
              <a:t>Поиск неустойчив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>
                <a:ea typeface="+mn-lt"/>
                <a:cs typeface="+mn-lt"/>
              </a:rPr>
              <a:t>Требуется регуляризация модели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" sz="2000" dirty="0">
              <a:ea typeface="+mn-lt"/>
              <a:cs typeface="+mn-lt"/>
            </a:endParaRPr>
          </a:p>
          <a:p>
            <a:pPr marL="457200" indent="-457200">
              <a:buFont typeface="Arial"/>
              <a:buChar char="•"/>
            </a:pPr>
            <a:endParaRPr lang="en" sz="2400" dirty="0">
              <a:cs typeface="Calibri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1FB91C6-C6D6-88CE-642B-0062E4BEBDE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6533"/>
          <a:stretch/>
        </p:blipFill>
        <p:spPr>
          <a:xfrm>
            <a:off x="235437" y="1367425"/>
            <a:ext cx="6216685" cy="99222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FFAEFDA-D654-8090-A416-D90A8D1B18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1" y="2454365"/>
            <a:ext cx="5749100" cy="2535925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47001893-DA2A-CD43-3160-BD14D6B8B8AA}"/>
              </a:ext>
            </a:extLst>
          </p:cNvPr>
          <p:cNvSpPr/>
          <p:nvPr/>
        </p:nvSpPr>
        <p:spPr>
          <a:xfrm>
            <a:off x="3105786" y="6101098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dirty="0">
                <a:solidFill>
                  <a:srgbClr val="222222"/>
                </a:solidFill>
                <a:latin typeface="Arial" panose="020B0604020202020204" pitchFamily="34" charset="0"/>
              </a:rPr>
              <a:t>Atkinson S. et al. Data-driven discovery of free-form governing differential equations //</a:t>
            </a:r>
            <a:r>
              <a:rPr lang="en-US" sz="1200" dirty="0" err="1">
                <a:solidFill>
                  <a:srgbClr val="222222"/>
                </a:solidFill>
                <a:latin typeface="Arial" panose="020B0604020202020204" pitchFamily="34" charset="0"/>
              </a:rPr>
              <a:t>arXiv</a:t>
            </a:r>
            <a:r>
              <a:rPr lang="en-US" sz="1200" dirty="0">
                <a:solidFill>
                  <a:srgbClr val="222222"/>
                </a:solidFill>
                <a:latin typeface="Arial" panose="020B0604020202020204" pitchFamily="34" charset="0"/>
              </a:rPr>
              <a:t> preprint arXiv:1910.05117. – 2019.</a:t>
            </a:r>
            <a:endParaRPr lang="ru-RU" sz="1200" dirty="0">
              <a:solidFill>
                <a:srgbClr val="222222"/>
              </a:solidFill>
              <a:latin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90716B6-44E1-6F5D-0BFE-33C88A18260F}"/>
              </a:ext>
            </a:extLst>
          </p:cNvPr>
          <p:cNvSpPr txBox="1"/>
          <p:nvPr/>
        </p:nvSpPr>
        <p:spPr>
          <a:xfrm>
            <a:off x="11479075" y="6211018"/>
            <a:ext cx="434004" cy="3693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ru-RU" dirty="0"/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3126470947"/>
      </p:ext>
    </p:extLst>
  </p:cSld>
  <p:clrMapOvr>
    <a:masterClrMapping/>
  </p:clrMapOvr>
</p:sld>
</file>

<file path=ppt/theme/theme1.xml><?xml version="1.0" encoding="utf-8"?>
<a:theme xmlns:a="http://schemas.openxmlformats.org/drawingml/2006/main" name="Cover">
  <a:themeElements>
    <a:clrScheme name="Серая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Тема1">
  <a:themeElements>
    <a:clrScheme name="Другая 1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EC0B43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Шаблон_презентации_ИТМО_на_русском_языке_1.potx" id="{04D98408-3BA9-424F-B326-65F3740158B2}" vid="{3B3B63EA-EC4C-4401-A3EE-2840E803763F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e9d961fc-2795-46a9-b348-070d2e88cc69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FEA20C3CE59B814B9DB86E130D3CC823" ma:contentTypeVersion="15" ma:contentTypeDescription="Создание документа." ma:contentTypeScope="" ma:versionID="5fbee5b2cd1e0033f4060ba13694ada3">
  <xsd:schema xmlns:xsd="http://www.w3.org/2001/XMLSchema" xmlns:xs="http://www.w3.org/2001/XMLSchema" xmlns:p="http://schemas.microsoft.com/office/2006/metadata/properties" xmlns:ns3="e9d961fc-2795-46a9-b348-070d2e88cc69" xmlns:ns4="59d0c82d-80a9-4c9b-a9cf-68ef296d3714" targetNamespace="http://schemas.microsoft.com/office/2006/metadata/properties" ma:root="true" ma:fieldsID="b78e87fe2a88d90850f0b45ffaa66d24" ns3:_="" ns4:_="">
    <xsd:import namespace="e9d961fc-2795-46a9-b348-070d2e88cc69"/>
    <xsd:import namespace="59d0c82d-80a9-4c9b-a9cf-68ef296d3714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EventHashCode" minOccurs="0"/>
                <xsd:element ref="ns3:MediaServiceGenerationTime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KeyPoints" minOccurs="0"/>
                <xsd:element ref="ns3:MediaServiceKeyPoints" minOccurs="0"/>
                <xsd:element ref="ns3:MediaServiceDateTaken" minOccurs="0"/>
                <xsd:element ref="ns3:MediaLengthInSeconds" minOccurs="0"/>
                <xsd:element ref="ns3:MediaServiceAutoTags" minOccurs="0"/>
                <xsd:element ref="ns3:_activity" minOccurs="0"/>
                <xsd:element ref="ns3:MediaServiceOCR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9d961fc-2795-46a9-b348-070d2e88cc6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EventHashCode" ma:index="10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Tags" ma:index="19" nillable="true" ma:displayName="Tags" ma:internalName="MediaServiceAutoTags" ma:readOnly="true">
      <xsd:simpleType>
        <xsd:restriction base="dms:Text"/>
      </xsd:simpleType>
    </xsd:element>
    <xsd:element name="_activity" ma:index="20" nillable="true" ma:displayName="_activity" ma:hidden="true" ma:internalName="_activity">
      <xsd:simpleType>
        <xsd:restriction base="dms:Note"/>
      </xsd:simpleType>
    </xsd:element>
    <xsd:element name="MediaServiceOCR" ma:index="2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2" nillable="true" ma:displayName="Location" ma:description="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9d0c82d-80a9-4c9b-a9cf-68ef296d3714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Общий доступ с использованием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Совместно с подробностями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4" nillable="true" ma:displayName="Хэш подсказки о совместном доступе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B5968AE-DFF0-4694-B0DD-A9C61E73A646}">
  <ds:schemaRefs>
    <ds:schemaRef ds:uri="http://purl.org/dc/terms/"/>
    <ds:schemaRef ds:uri="http://www.w3.org/XML/1998/namespace"/>
    <ds:schemaRef ds:uri="http://schemas.microsoft.com/office/2006/documentManagement/types"/>
    <ds:schemaRef ds:uri="http://schemas.microsoft.com/office/2006/metadata/properties"/>
    <ds:schemaRef ds:uri="e9d961fc-2795-46a9-b348-070d2e88cc69"/>
    <ds:schemaRef ds:uri="http://purl.org/dc/elements/1.1/"/>
    <ds:schemaRef ds:uri="http://schemas.microsoft.com/office/infopath/2007/PartnerControls"/>
    <ds:schemaRef ds:uri="http://schemas.openxmlformats.org/package/2006/metadata/core-properties"/>
    <ds:schemaRef ds:uri="59d0c82d-80a9-4c9b-a9cf-68ef296d3714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D41C6872-C87B-4642-94CA-E7D87038209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BEC9D7E-4E5E-4346-B1E1-BEB6510AB69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9d961fc-2795-46a9-b348-070d2e88cc69"/>
    <ds:schemaRef ds:uri="59d0c82d-80a9-4c9b-a9cf-68ef296d371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7289</TotalTime>
  <Words>1925</Words>
  <Application>Microsoft Office PowerPoint</Application>
  <PresentationFormat>Широкоэкранный</PresentationFormat>
  <Paragraphs>177</Paragraphs>
  <Slides>18</Slides>
  <Notes>12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2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7" baseType="lpstr">
      <vt:lpstr>ALS Gorizont Bold Expanded</vt:lpstr>
      <vt:lpstr>Arial</vt:lpstr>
      <vt:lpstr>Calibri</vt:lpstr>
      <vt:lpstr>Cambria Math</vt:lpstr>
      <vt:lpstr>Golos Text</vt:lpstr>
      <vt:lpstr>Golos Text DemiBold</vt:lpstr>
      <vt:lpstr>Cover</vt:lpstr>
      <vt:lpstr>Тема1</vt:lpstr>
      <vt:lpstr>Equation</vt:lpstr>
      <vt:lpstr>Robust equation discovery as a machine learning method</vt:lpstr>
      <vt:lpstr>Модели на данных</vt:lpstr>
      <vt:lpstr>Презентация PowerPoint</vt:lpstr>
      <vt:lpstr>ДУ и разреженная регрессия (1/2)</vt:lpstr>
      <vt:lpstr>ДУ и разреженная регрессия (2/2)</vt:lpstr>
      <vt:lpstr>ДУ и нейронные сети (1/2)</vt:lpstr>
      <vt:lpstr>ДУ и нейронные сети (2/2)</vt:lpstr>
      <vt:lpstr>ДУ и генетические алгоритмы (1/2)</vt:lpstr>
      <vt:lpstr>ДУ и генетические алгоритмы (1/2)</vt:lpstr>
      <vt:lpstr>Концепция E-SINDy (1/2)</vt:lpstr>
      <vt:lpstr>Концепция E-SINDy (2/2)</vt:lpstr>
      <vt:lpstr>Что можно предложить?</vt:lpstr>
      <vt:lpstr>Post E-SINDy (1/3)</vt:lpstr>
      <vt:lpstr>Post E-SINDy (2/3)</vt:lpstr>
      <vt:lpstr>Post E-SINDy (3/3)</vt:lpstr>
      <vt:lpstr>Итоги</vt:lpstr>
      <vt:lpstr>Спасибо за внимание!</vt:lpstr>
      <vt:lpstr>Robust equation discovery as a machine learning method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Discovery of the stable data-driven models of continuous metocean process</dc:title>
  <dc:creator>Mikle</dc:creator>
  <cp:lastModifiedBy>Хватов Александр Александрович</cp:lastModifiedBy>
  <cp:revision>17</cp:revision>
  <dcterms:created xsi:type="dcterms:W3CDTF">2018-12-19T16:56:05Z</dcterms:created>
  <dcterms:modified xsi:type="dcterms:W3CDTF">2023-06-21T12:46:29Z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0x010100FEA20C3CE59B814B9DB86E130D3CC823</vt:lpwstr>
  </property>
</Properties>
</file>