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9"/>
  </p:notesMasterIdLst>
  <p:sldIdLst>
    <p:sldId id="256" r:id="rId2"/>
    <p:sldId id="276" r:id="rId3"/>
    <p:sldId id="257" r:id="rId4"/>
    <p:sldId id="259" r:id="rId5"/>
    <p:sldId id="277" r:id="rId6"/>
    <p:sldId id="278" r:id="rId7"/>
    <p:sldId id="294" r:id="rId8"/>
    <p:sldId id="295" r:id="rId9"/>
    <p:sldId id="296" r:id="rId10"/>
    <p:sldId id="290" r:id="rId11"/>
    <p:sldId id="282" r:id="rId12"/>
    <p:sldId id="299" r:id="rId13"/>
    <p:sldId id="300" r:id="rId14"/>
    <p:sldId id="287" r:id="rId15"/>
    <p:sldId id="283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94628"/>
  </p:normalViewPr>
  <p:slideViewPr>
    <p:cSldViewPr snapToGrid="0">
      <p:cViewPr varScale="1">
        <p:scale>
          <a:sx n="111" d="100"/>
          <a:sy n="111" d="100"/>
        </p:scale>
        <p:origin x="248" y="3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FB8B-E62A-4C40-9F35-D33D2E16C92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D3279-07EA-42B1-B93F-50FD4A10E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2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87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5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6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2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5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8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3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8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9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8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82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D3279-07EA-42B1-B93F-50FD4A10EF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DE22DE-4493-CF4B-9451-1FA5E1055C07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60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6CA3-F511-C74E-8281-BB491E8F6351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CDE7-C03C-1044-988D-75320D55A4EB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1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83E4-0941-0441-9C9E-4C401F5BCD45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DA7A-D57C-384B-AD7B-39065D52CB16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61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DCFA-DE75-0243-A2F4-9EDC0F87F817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2D88-AD38-0945-B2C9-7A2DFC13D7F0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4B1-1C47-9F40-8947-2601BBD8E720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2FEA-BED4-4C4B-93CE-9FBB7FC6FFBF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7B4-E45B-3C46-90F0-D42A5CF72468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BF39-D6D0-364B-BFC9-EE81C118C9DC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6A2C7E0-6FB0-9745-88FD-F1CE3AF7DA29}" type="datetime1">
              <a:rPr lang="ru-RU" smtClean="0"/>
              <a:t>23.06.2023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cean.ru/index.php/novosti-left/smi-o-deyatelnosti-instituta/item/1748-s-chernym-morem-chto-to-ne-tak-v-krymu-i-na-kubani-gibnut-krasnoknizhnye-delfiny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0F96-A4C9-44CC-BA8B-94894189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96" y="2205676"/>
            <a:ext cx="9966960" cy="2926080"/>
          </a:xfrm>
        </p:spPr>
        <p:txBody>
          <a:bodyPr>
            <a:noAutofit/>
          </a:bodyPr>
          <a:lstStyle/>
          <a:p>
            <a:pPr algn="ctr"/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методов идентификации аномалий на примере задачи поиска мелкомасштабных изображений дельфинов в учетных фотографиях высокого разрешения</a:t>
            </a:r>
            <a:b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861B01-269C-4539-A575-4D0EC9613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18" y="4616779"/>
            <a:ext cx="8767860" cy="138816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Ильдар </a:t>
            </a:r>
            <a:r>
              <a:rPr lang="ru-RU" sz="2400" b="1" dirty="0" err="1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Хабутдинов</a:t>
            </a:r>
            <a:endParaRPr lang="ru-RU" sz="2400" b="1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группа Б03-914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CC201-E117-4878-A935-71E26F1552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30" y="0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DA9A9-76CA-4616-8232-EAB41B284602}"/>
              </a:ext>
            </a:extLst>
          </p:cNvPr>
          <p:cNvSpPr txBox="1"/>
          <p:nvPr/>
        </p:nvSpPr>
        <p:spPr>
          <a:xfrm>
            <a:off x="3684910" y="6107353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Кафедра </a:t>
            </a:r>
            <a:r>
              <a:rPr lang="ru-RU" sz="1800" b="1" dirty="0" err="1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термогидромеханики</a:t>
            </a:r>
            <a: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океана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B0EE4-8139-42FF-A6AB-4D821B34CDB5}"/>
              </a:ext>
            </a:extLst>
          </p:cNvPr>
          <p:cNvSpPr txBox="1"/>
          <p:nvPr/>
        </p:nvSpPr>
        <p:spPr>
          <a:xfrm>
            <a:off x="2785625" y="6394428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en-US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Криницкий Михаил Алексеевич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3A6A49-8BDE-4CF2-B9DD-832BAE60CE54}"/>
              </a:ext>
            </a:extLst>
          </p:cNvPr>
          <p:cNvCxnSpPr>
            <a:cxnSpLocks/>
          </p:cNvCxnSpPr>
          <p:nvPr/>
        </p:nvCxnSpPr>
        <p:spPr>
          <a:xfrm>
            <a:off x="420069" y="5965678"/>
            <a:ext cx="10911017" cy="2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8" y="314152"/>
            <a:ext cx="1727390" cy="1057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7CE8-DF95-3CFC-6CC2-33AD69A0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6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72384" y="-207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4DF99-E68D-489C-3D2E-7086C4D4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3" y="2032245"/>
            <a:ext cx="3844778" cy="383923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275BEAD0-4756-4ECE-1F71-7F27C597D0B5}"/>
              </a:ext>
            </a:extLst>
          </p:cNvPr>
          <p:cNvSpPr/>
          <p:nvPr/>
        </p:nvSpPr>
        <p:spPr>
          <a:xfrm>
            <a:off x="5041723" y="3709547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B5DFC-AFAE-E00E-546A-1364B5913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03" y="2032245"/>
            <a:ext cx="3852521" cy="38392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F75F2-F2D5-87D8-C0FA-0F8AD727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2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1032966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48F34-728D-E38D-43BF-E6DC28F83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860" y="1885061"/>
            <a:ext cx="7127085" cy="3181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540978-827F-374A-768E-D3CE4D623478}"/>
              </a:ext>
            </a:extLst>
          </p:cNvPr>
          <p:cNvSpPr txBox="1"/>
          <p:nvPr/>
        </p:nvSpPr>
        <p:spPr>
          <a:xfrm>
            <a:off x="6430945" y="2974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FF7D1-8878-E736-CE15-301C82E49AEF}"/>
              </a:ext>
            </a:extLst>
          </p:cNvPr>
          <p:cNvSpPr txBox="1"/>
          <p:nvPr/>
        </p:nvSpPr>
        <p:spPr>
          <a:xfrm>
            <a:off x="1032965" y="5146702"/>
            <a:ext cx="1008244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Пример восстановления исходного объекта с помощью обученных моделей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</a:t>
            </a:r>
            <a:endParaRPr lang="en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4849984A-C26C-8B43-0B7D-D3E902EE5561}"/>
              </a:ext>
            </a:extLst>
          </p:cNvPr>
          <p:cNvSpPr txBox="1">
            <a:spLocks/>
          </p:cNvSpPr>
          <p:nvPr/>
        </p:nvSpPr>
        <p:spPr>
          <a:xfrm>
            <a:off x="972384" y="-207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DCF1ED5-6A88-C5A8-0E53-066CF030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8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1032966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40978-827F-374A-768E-D3CE4D623478}"/>
              </a:ext>
            </a:extLst>
          </p:cNvPr>
          <p:cNvSpPr txBox="1"/>
          <p:nvPr/>
        </p:nvSpPr>
        <p:spPr>
          <a:xfrm>
            <a:off x="6430945" y="2974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4849984A-C26C-8B43-0B7D-D3E902EE5561}"/>
              </a:ext>
            </a:extLst>
          </p:cNvPr>
          <p:cNvSpPr txBox="1">
            <a:spLocks/>
          </p:cNvSpPr>
          <p:nvPr/>
        </p:nvSpPr>
        <p:spPr>
          <a:xfrm>
            <a:off x="972384" y="-207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1BBCA-4180-9A38-4F54-42E68248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48" y="1415812"/>
            <a:ext cx="10362216" cy="1827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9BD0E-0980-D553-8B5E-BCBEC34E30C9}"/>
                  </a:ext>
                </a:extLst>
              </p:cNvPr>
              <p:cNvSpPr txBox="1"/>
              <p:nvPr/>
            </p:nvSpPr>
            <p:spPr>
              <a:xfrm>
                <a:off x="579948" y="3886481"/>
                <a:ext cx="6104372" cy="1482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Происходит оптимизация по сетке следующих значений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RU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p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 3, 4, 5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Перцентиль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IoU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9BD0E-0980-D553-8B5E-BCBEC34E3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8" y="3886481"/>
                <a:ext cx="6104372" cy="1482265"/>
              </a:xfrm>
              <a:prstGeom prst="rect">
                <a:avLst/>
              </a:prstGeom>
              <a:blipFill>
                <a:blip r:embed="rId5"/>
                <a:stretch>
                  <a:fillRect l="-830" t="-2564" b="-512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DC64E4D-93B4-0D23-9F2D-E665BA15C497}"/>
              </a:ext>
            </a:extLst>
          </p:cNvPr>
          <p:cNvSpPr txBox="1"/>
          <p:nvPr/>
        </p:nvSpPr>
        <p:spPr>
          <a:xfrm>
            <a:off x="518720" y="3125840"/>
            <a:ext cx="10605082" cy="60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Схема работы алгоритма идентификации аномалий с использованием методов, основанных на искусственных нейронных сетях. Этап валидации.</a:t>
            </a:r>
            <a:endParaRPr lang="en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3D43D5-9F24-6A82-8BDC-554C67B6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2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1032966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40978-827F-374A-768E-D3CE4D623478}"/>
              </a:ext>
            </a:extLst>
          </p:cNvPr>
          <p:cNvSpPr txBox="1"/>
          <p:nvPr/>
        </p:nvSpPr>
        <p:spPr>
          <a:xfrm>
            <a:off x="6430945" y="2974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FF7D1-8878-E736-CE15-301C82E49AEF}"/>
              </a:ext>
            </a:extLst>
          </p:cNvPr>
          <p:cNvSpPr txBox="1"/>
          <p:nvPr/>
        </p:nvSpPr>
        <p:spPr>
          <a:xfrm>
            <a:off x="364518" y="3022542"/>
            <a:ext cx="10892487" cy="94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Схема работы алгоритма идентификации аномалий с использованием методов, основанных на искусственных нейронных сетях. Этап применения.</a:t>
            </a:r>
            <a:endParaRPr lang="en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4849984A-C26C-8B43-0B7D-D3E902EE5561}"/>
              </a:ext>
            </a:extLst>
          </p:cNvPr>
          <p:cNvSpPr txBox="1">
            <a:spLocks/>
          </p:cNvSpPr>
          <p:nvPr/>
        </p:nvSpPr>
        <p:spPr>
          <a:xfrm>
            <a:off x="972384" y="-207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9BD0E-0980-D553-8B5E-BCBEC34E30C9}"/>
                  </a:ext>
                </a:extLst>
              </p:cNvPr>
              <p:cNvSpPr txBox="1"/>
              <p:nvPr/>
            </p:nvSpPr>
            <p:spPr>
              <a:xfrm>
                <a:off x="434455" y="3964659"/>
                <a:ext cx="6104372" cy="1482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Оптимальные значения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Перцентиль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СА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U-Net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0.0001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9BD0E-0980-D553-8B5E-BCBEC34E3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5" y="3964659"/>
                <a:ext cx="6104372" cy="1482265"/>
              </a:xfrm>
              <a:prstGeom prst="rect">
                <a:avLst/>
              </a:prstGeom>
              <a:blipFill>
                <a:blip r:embed="rId4"/>
                <a:stretch>
                  <a:fillRect l="-830" t="-1695" b="-423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C686CB9-B19B-CA32-6CBF-25D946CB5B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84" b="7253"/>
          <a:stretch/>
        </p:blipFill>
        <p:spPr>
          <a:xfrm>
            <a:off x="434455" y="1341199"/>
            <a:ext cx="10729653" cy="1609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7C8FC-3B38-EE8B-4628-62B86AAF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9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402F0-F99B-0ECE-2641-EBE9596D960F}"/>
              </a:ext>
            </a:extLst>
          </p:cNvPr>
          <p:cNvSpPr txBox="1"/>
          <p:nvPr/>
        </p:nvSpPr>
        <p:spPr>
          <a:xfrm>
            <a:off x="3203075" y="4893184"/>
            <a:ext cx="513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результата функционирования детектора аномалий. Красным квадратом отмечен патч, сочтенный аномальным; розовыми квадратами отмечены дельфины, выделенные экспертом при разметке изображений набора данных.</a:t>
            </a:r>
            <a:r>
              <a:rPr lang="en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6DF0B-122F-2B2C-7C73-71ADA6AF72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33" y="1423042"/>
            <a:ext cx="5475423" cy="3470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2B4F1-2921-D9B2-FE14-4188E41C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2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качества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CBFF70-72A0-B8AA-0779-C431A9B137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188684"/>
                  </p:ext>
                </p:extLst>
              </p:nvPr>
            </p:nvGraphicFramePr>
            <p:xfrm>
              <a:off x="2294689" y="2097294"/>
              <a:ext cx="6791499" cy="30994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59774">
                      <a:extLst>
                        <a:ext uri="{9D8B030D-6E8A-4147-A177-3AD203B41FA5}">
                          <a16:colId xmlns:a16="http://schemas.microsoft.com/office/drawing/2014/main" val="2398344284"/>
                        </a:ext>
                      </a:extLst>
                    </a:gridCol>
                    <a:gridCol w="3631725">
                      <a:extLst>
                        <a:ext uri="{9D8B030D-6E8A-4147-A177-3AD203B41FA5}">
                          <a16:colId xmlns:a16="http://schemas.microsoft.com/office/drawing/2014/main" val="4183491738"/>
                        </a:ext>
                      </a:extLst>
                    </a:gridCol>
                  </a:tblGrid>
                  <a:tr h="4888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02870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Используемый метод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𝑠𝑐𝑜𝑟𝑒</m:t>
                                </m:r>
                              </m:oMath>
                            </m:oMathPara>
                          </a14:m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83402198"/>
                      </a:ext>
                    </a:extLst>
                  </a:tr>
                  <a:tr h="659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Случайный классификатор 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0.0055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87361493"/>
                      </a:ext>
                    </a:extLst>
                  </a:tr>
                  <a:tr h="4469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Константный классификатор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0.0059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3186309"/>
                      </a:ext>
                    </a:extLst>
                  </a:tr>
                  <a:tr h="4704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08077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Классический метод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0.0059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9342979"/>
                      </a:ext>
                    </a:extLst>
                  </a:tr>
                  <a:tr h="659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Сверточный автокодировщик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0.0062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812288"/>
                      </a:ext>
                    </a:extLst>
                  </a:tr>
                  <a:tr h="320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U-Net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0.0069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97366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CBFF70-72A0-B8AA-0779-C431A9B137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188684"/>
                  </p:ext>
                </p:extLst>
              </p:nvPr>
            </p:nvGraphicFramePr>
            <p:xfrm>
              <a:off x="2294689" y="2097294"/>
              <a:ext cx="6791499" cy="30994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59774">
                      <a:extLst>
                        <a:ext uri="{9D8B030D-6E8A-4147-A177-3AD203B41FA5}">
                          <a16:colId xmlns:a16="http://schemas.microsoft.com/office/drawing/2014/main" val="2398344284"/>
                        </a:ext>
                      </a:extLst>
                    </a:gridCol>
                    <a:gridCol w="3631725">
                      <a:extLst>
                        <a:ext uri="{9D8B030D-6E8A-4147-A177-3AD203B41FA5}">
                          <a16:colId xmlns:a16="http://schemas.microsoft.com/office/drawing/2014/main" val="4183491738"/>
                        </a:ext>
                      </a:extLst>
                    </a:gridCol>
                  </a:tblGrid>
                  <a:tr h="4888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02870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Используемый метод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6760" t="-15385" r="-697" b="-5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402198"/>
                      </a:ext>
                    </a:extLst>
                  </a:tr>
                  <a:tr h="659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Случайный классификатор 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0.0055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87361493"/>
                      </a:ext>
                    </a:extLst>
                  </a:tr>
                  <a:tr h="5012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Константный классификатор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0.0059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3186309"/>
                      </a:ext>
                    </a:extLst>
                  </a:tr>
                  <a:tr h="4704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080770" algn="l"/>
                            </a:tabLst>
                          </a:pPr>
                          <a:r>
                            <a:rPr lang="ru-RU" sz="1400">
                              <a:effectLst/>
                            </a:rPr>
                            <a:t>Классический метод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0.0059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9342979"/>
                      </a:ext>
                    </a:extLst>
                  </a:tr>
                  <a:tr h="6590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Сверточный автокодировщик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0.0062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812288"/>
                      </a:ext>
                    </a:extLst>
                  </a:tr>
                  <a:tr h="320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U-Net</a:t>
                          </a:r>
                          <a:endParaRPr lang="en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0.0069</a:t>
                          </a:r>
                          <a:endParaRPr lang="en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973662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9FBA3E7F-B78F-2A8C-6F14-4F002891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119" y="5142441"/>
            <a:ext cx="59347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Таб. 1. Сравнение качества алгоритмов идентификации аномалий</a:t>
            </a:r>
            <a:endParaRPr kumimoji="0" lang="ru-RU" altLang="en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1CAB06-4F47-7916-14F0-47AE461D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9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325562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77" y="1468174"/>
            <a:ext cx="9781843" cy="435133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наборе данных учетных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высокоразрешенных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фотографий поверхности моря размечены дельфины (для оценки качества алгоритмов);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оценка качества примитивных методов идентификации аномалий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F1-score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Сформулирован, реализован и оптимизирован классический метод идентификации аномалий по агрегированным цветовым критериям участков снимка; оценено качество метода в мере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F1-score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Сформулированы, реализованы и оптимизированы методы идентификации аномалий на основе ошибки реконструкции примеров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моделями; оценено качество метода для каждой модели в мере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F1-score;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Наилучшее качество показывает подход на основе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U-Net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качество в мере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F1-score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0.0069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можно рассматривать как не очень высокое. Это может означать, что предположение о том, что области изображения с дельфинами статистически сильно отличаются от изображений поверхности моря, слишком сильно.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B128-74B2-A455-B64B-38263CCF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7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Апробация результатов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МСОИ-2023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D0DE-88D9-1C32-D60E-53C55D61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5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F249A5-ACBA-411F-9F7E-02EAE00C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4" y="1445405"/>
            <a:ext cx="5676587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Bahnschrift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CCA83B-B92F-4A16-9EAB-8C27C2DD0CD1}"/>
              </a:ext>
            </a:extLst>
          </p:cNvPr>
          <p:cNvSpPr txBox="1">
            <a:spLocks/>
          </p:cNvSpPr>
          <p:nvPr/>
        </p:nvSpPr>
        <p:spPr>
          <a:xfrm>
            <a:off x="1085601" y="-20568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3684F1D-CFAE-9180-D190-5AF2AB6F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17" y="1282450"/>
            <a:ext cx="5676588" cy="3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AC781D6-FF13-0C86-EC33-7D77154A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835"/>
            <a:ext cx="5676587" cy="35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480BAF-DA8D-EF6F-63DA-6C371F53D69E}"/>
              </a:ext>
            </a:extLst>
          </p:cNvPr>
          <p:cNvSpPr txBox="1"/>
          <p:nvPr/>
        </p:nvSpPr>
        <p:spPr>
          <a:xfrm>
            <a:off x="3761016" y="4936910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1. </a:t>
            </a:r>
            <a:r>
              <a:rPr lang="ru-RU" dirty="0">
                <a:hlinkClick r:id="rId6"/>
              </a:rPr>
              <a:t>Проблема гибели дельфинов</a:t>
            </a:r>
            <a:endParaRPr lang="en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300CC-0CE6-A007-A5B9-FB7D8288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F249A5-ACBA-411F-9F7E-02EAE00C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4" y="1815520"/>
            <a:ext cx="5676587" cy="4351337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исследовании мы работаем с набором данных, полученным в ходе серии учетных морских экспедиций ИОРАН в Черном море в 2018-2019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Фотографии были сделаны с вертолета и имеют разрешение 8256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5504</a:t>
            </a:r>
            <a:r>
              <a:rPr lang="en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дельфин занимает в среднем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площади изображения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примерный размер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ельфина в среднем 70 х 70 пикселей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данный момент подсчет дельфинов в высокоразрешающих снимках поверхности океана осуществляется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представляет собой трудоемкий процесс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CCA83B-B92F-4A16-9EAB-8C27C2DD0CD1}"/>
              </a:ext>
            </a:extLst>
          </p:cNvPr>
          <p:cNvSpPr txBox="1">
            <a:spLocks/>
          </p:cNvSpPr>
          <p:nvPr/>
        </p:nvSpPr>
        <p:spPr>
          <a:xfrm>
            <a:off x="1085601" y="-20568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BAE85-6658-BA83-D664-8D63F88A4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1800"/>
            <a:ext cx="4975946" cy="4224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ED0D7D-42C1-2DFF-677E-BF2F088BE015}"/>
              </a:ext>
            </a:extLst>
          </p:cNvPr>
          <p:cNvSpPr txBox="1"/>
          <p:nvPr/>
        </p:nvSpPr>
        <p:spPr>
          <a:xfrm>
            <a:off x="7424853" y="5763055"/>
            <a:ext cx="31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области фотографии, содержащей дельфина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F8D54-3978-0545-8C45-F35A2B21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9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FAA2614E-6DAE-4EE6-AFE4-E47A587B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689" y="1810193"/>
            <a:ext cx="10068868" cy="11255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настоящего исследования является автоматизация поиска частей (патчей) изображения, в которых могут находиться дельфины.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C902F-1F15-0E3E-40B3-50DA17A87918}"/>
              </a:ext>
            </a:extLst>
          </p:cNvPr>
          <p:cNvSpPr txBox="1"/>
          <p:nvPr/>
        </p:nvSpPr>
        <p:spPr>
          <a:xfrm>
            <a:off x="969570" y="5150939"/>
            <a:ext cx="10013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патчи предполагается передавать на просмотр оператору для того, чтобы последний подтвердил или опроверг наличие дельфина.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BF2D5-93E5-861E-3058-AD0AD12E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70" y="2684966"/>
            <a:ext cx="2736993" cy="2323862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30D0ADD-E5F2-E741-D956-0E7855836C9C}"/>
              </a:ext>
            </a:extLst>
          </p:cNvPr>
          <p:cNvSpPr/>
          <p:nvPr/>
        </p:nvSpPr>
        <p:spPr>
          <a:xfrm>
            <a:off x="4049486" y="3653472"/>
            <a:ext cx="925285" cy="3483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AC564-B0DF-4391-1F11-5D23E203B628}"/>
              </a:ext>
            </a:extLst>
          </p:cNvPr>
          <p:cNvSpPr txBox="1"/>
          <p:nvPr/>
        </p:nvSpPr>
        <p:spPr>
          <a:xfrm>
            <a:off x="5628502" y="3632483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85ECF3-895E-E88E-F532-C758B0EFF7F3}"/>
              </a:ext>
            </a:extLst>
          </p:cNvPr>
          <p:cNvSpPr/>
          <p:nvPr/>
        </p:nvSpPr>
        <p:spPr>
          <a:xfrm>
            <a:off x="5292843" y="2862620"/>
            <a:ext cx="1899537" cy="1981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AED2AE2-9BB4-DA89-54FB-BBF7C72A5E33}"/>
              </a:ext>
            </a:extLst>
          </p:cNvPr>
          <p:cNvSpPr/>
          <p:nvPr/>
        </p:nvSpPr>
        <p:spPr>
          <a:xfrm>
            <a:off x="7331530" y="3058611"/>
            <a:ext cx="925285" cy="3483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C12EC2A-A2E1-F357-C101-D3828F3573FE}"/>
              </a:ext>
            </a:extLst>
          </p:cNvPr>
          <p:cNvSpPr/>
          <p:nvPr/>
        </p:nvSpPr>
        <p:spPr>
          <a:xfrm>
            <a:off x="7331530" y="4352154"/>
            <a:ext cx="925285" cy="3483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26448-2587-C225-6E5D-3A95947F89F1}"/>
              </a:ext>
            </a:extLst>
          </p:cNvPr>
          <p:cNvSpPr txBox="1"/>
          <p:nvPr/>
        </p:nvSpPr>
        <p:spPr>
          <a:xfrm>
            <a:off x="8550060" y="2989382"/>
            <a:ext cx="187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дельфин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CF09FF-A64D-36E2-00E1-AF8E3B8ED1DC}"/>
              </a:ext>
            </a:extLst>
          </p:cNvPr>
          <p:cNvSpPr/>
          <p:nvPr/>
        </p:nvSpPr>
        <p:spPr>
          <a:xfrm>
            <a:off x="8529407" y="2931638"/>
            <a:ext cx="1924823" cy="51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3F685E-1F79-0DF5-7AD5-2B4610ABDF79}"/>
              </a:ext>
            </a:extLst>
          </p:cNvPr>
          <p:cNvSpPr txBox="1"/>
          <p:nvPr/>
        </p:nvSpPr>
        <p:spPr>
          <a:xfrm>
            <a:off x="8555953" y="429863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дельфина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73AF3-FC6C-7CDB-99D3-A6F0BE78401B}"/>
              </a:ext>
            </a:extLst>
          </p:cNvPr>
          <p:cNvSpPr/>
          <p:nvPr/>
        </p:nvSpPr>
        <p:spPr>
          <a:xfrm>
            <a:off x="8529407" y="4222750"/>
            <a:ext cx="1924823" cy="51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7DE7A-B374-A4EC-BF00-6B030E81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7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Предобработка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61085-2C27-280B-2ED8-D4112B7C50E3}"/>
              </a:ext>
            </a:extLst>
          </p:cNvPr>
          <p:cNvSpPr txBox="1"/>
          <p:nvPr/>
        </p:nvSpPr>
        <p:spPr>
          <a:xfrm>
            <a:off x="342901" y="1595929"/>
            <a:ext cx="42944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набора данных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росмотр всех фотографий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Разметку фотографий с дельфинами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чистку от нерелевантных фотографий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которых видна только суша)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CEB382-A26F-4F5A-CA1E-C11D55DF6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951" y="1373618"/>
            <a:ext cx="2091257" cy="21077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1025D1-0C76-8653-28D2-CDFB5FB26B01}"/>
              </a:ext>
            </a:extLst>
          </p:cNvPr>
          <p:cNvSpPr txBox="1"/>
          <p:nvPr/>
        </p:nvSpPr>
        <p:spPr>
          <a:xfrm>
            <a:off x="342900" y="4781604"/>
            <a:ext cx="45242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очистки набор данных содержит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3730 фотографий всего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удалось разметить 341 дельфина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205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есть дельфины,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только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содержат дельфинов – маловероятное событие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AC57689-9371-E35D-A049-13D4A0FE1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094" y="1373620"/>
            <a:ext cx="2329593" cy="21077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A1E187-4448-7676-4396-BBF49A859FFD}"/>
              </a:ext>
            </a:extLst>
          </p:cNvPr>
          <p:cNvSpPr txBox="1"/>
          <p:nvPr/>
        </p:nvSpPr>
        <p:spPr>
          <a:xfrm>
            <a:off x="342899" y="3235794"/>
            <a:ext cx="481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фотографиях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помехи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Блики от солнца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Тень от вертолета</a:t>
            </a:r>
          </a:p>
          <a:p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EA750A-DACF-C753-EB6C-3C6CB0CCE943}"/>
              </a:ext>
            </a:extLst>
          </p:cNvPr>
          <p:cNvSpPr txBox="1"/>
          <p:nvPr/>
        </p:nvSpPr>
        <p:spPr>
          <a:xfrm>
            <a:off x="4867104" y="3502244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3. </a:t>
            </a:r>
            <a:r>
              <a:rPr lang="ru-RU" dirty="0"/>
              <a:t>Тень от вертолета</a:t>
            </a:r>
            <a:endParaRPr lang="en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B251E-DB07-6AA2-6E1F-E4C67C21B497}"/>
              </a:ext>
            </a:extLst>
          </p:cNvPr>
          <p:cNvSpPr txBox="1"/>
          <p:nvPr/>
        </p:nvSpPr>
        <p:spPr>
          <a:xfrm>
            <a:off x="8071819" y="350804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</a:t>
            </a:r>
            <a:r>
              <a:rPr lang="ru-RU" dirty="0"/>
              <a:t>4</a:t>
            </a:r>
            <a:r>
              <a:rPr lang="en-US" dirty="0"/>
              <a:t>. </a:t>
            </a:r>
            <a:r>
              <a:rPr lang="ru-RU" dirty="0"/>
              <a:t>Блики от солнца</a:t>
            </a:r>
            <a:endParaRPr lang="en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B4F73B-F731-2FDF-EB19-F0A25CC607B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1" t="61715"/>
          <a:stretch/>
        </p:blipFill>
        <p:spPr bwMode="auto">
          <a:xfrm>
            <a:off x="5232189" y="3835958"/>
            <a:ext cx="2322498" cy="2385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400F8-710A-79E9-BF00-DB7D8FD51C6C}"/>
              </a:ext>
            </a:extLst>
          </p:cNvPr>
          <p:cNvSpPr txBox="1"/>
          <p:nvPr/>
        </p:nvSpPr>
        <p:spPr>
          <a:xfrm>
            <a:off x="4998550" y="6221263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</a:t>
            </a:r>
            <a:r>
              <a:rPr lang="ru-RU" dirty="0"/>
              <a:t>5</a:t>
            </a:r>
            <a:r>
              <a:rPr lang="en-US" dirty="0"/>
              <a:t>. </a:t>
            </a:r>
            <a:r>
              <a:rPr lang="ru-RU" dirty="0"/>
              <a:t>Разметка дельфинов</a:t>
            </a:r>
            <a:endParaRPr lang="en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105FF-2673-12CE-4C28-C81E8D3E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методы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2FE3C-442E-1599-0B76-5F7657DF568A}"/>
              </a:ext>
            </a:extLst>
          </p:cNvPr>
          <p:cNvSpPr txBox="1"/>
          <p:nvPr/>
        </p:nvSpPr>
        <p:spPr>
          <a:xfrm>
            <a:off x="648514" y="1896530"/>
            <a:ext cx="995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дельфина является маловероятным событием, поэтому было решено подойти к данной задаче в постановке идентификации аномалий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514" y="2942878"/>
            <a:ext cx="953262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Подходы:</a:t>
            </a:r>
          </a:p>
          <a:p>
            <a:pPr>
              <a:lnSpc>
                <a:spcPct val="150000"/>
              </a:lnSpc>
            </a:pPr>
            <a:r>
              <a:rPr lang="ru-RU" dirty="0"/>
              <a:t>- примитивные (константный, случайный) методы идентификации аномалий;</a:t>
            </a:r>
          </a:p>
          <a:p>
            <a:pPr>
              <a:lnSpc>
                <a:spcPct val="150000"/>
              </a:lnSpc>
            </a:pP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классический метод идентификации аномалий по агрегированным цветовым критериям участков снимка;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методы идентификации аномалий на основе ошибки реконструкции примеров </a:t>
            </a:r>
            <a:r>
              <a:rPr lang="ru-RU" dirty="0" err="1"/>
              <a:t>нейросетевыми</a:t>
            </a:r>
            <a:r>
              <a:rPr lang="ru-RU" dirty="0"/>
              <a:t> моделями</a:t>
            </a:r>
            <a:r>
              <a:rPr lang="en-US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D64EE-6D79-8B7B-0DD2-FF2A490D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onfusion Matrix | Applied Deep Learning with Keras">
            <a:extLst>
              <a:ext uri="{FF2B5EF4-FFF2-40B4-BE49-F238E27FC236}">
                <a16:creationId xmlns:a16="http://schemas.microsoft.com/office/drawing/2014/main" id="{C82D4E0F-F465-068B-8BD2-D5B4DC1E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86" y="2282910"/>
            <a:ext cx="4780681" cy="24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3D7DB5-3D63-5C6F-FFAE-C8CAC601FED4}"/>
              </a:ext>
            </a:extLst>
          </p:cNvPr>
          <p:cNvSpPr txBox="1"/>
          <p:nvPr/>
        </p:nvSpPr>
        <p:spPr>
          <a:xfrm>
            <a:off x="3251952" y="4748455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6. </a:t>
            </a:r>
            <a:r>
              <a:rPr lang="ru-RU" dirty="0"/>
              <a:t>Матрица ошибок</a:t>
            </a:r>
            <a:endParaRPr lang="en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EA9A5-8B9C-B9A9-4AD4-8A0AA9592909}"/>
              </a:ext>
            </a:extLst>
          </p:cNvPr>
          <p:cNvSpPr txBox="1"/>
          <p:nvPr/>
        </p:nvSpPr>
        <p:spPr>
          <a:xfrm>
            <a:off x="3932837" y="1805902"/>
            <a:ext cx="1839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en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7AECB-FA73-EE13-2DF8-A88B84506ECB}"/>
              </a:ext>
            </a:extLst>
          </p:cNvPr>
          <p:cNvSpPr txBox="1"/>
          <p:nvPr/>
        </p:nvSpPr>
        <p:spPr>
          <a:xfrm>
            <a:off x="0" y="3414997"/>
            <a:ext cx="185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разметка</a:t>
            </a:r>
            <a:endParaRPr lang="en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machine learning - Intersection Over Union (IOU) ground truth in YOLO -  Stack Overflow">
            <a:extLst>
              <a:ext uri="{FF2B5EF4-FFF2-40B4-BE49-F238E27FC236}">
                <a16:creationId xmlns:a16="http://schemas.microsoft.com/office/drawing/2014/main" id="{1F22304B-7AA8-F058-2F5E-A7BE9B37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39" y="2401196"/>
            <a:ext cx="3023076" cy="23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AB2D20-9A21-DF28-65EF-40C5C744C247}"/>
              </a:ext>
            </a:extLst>
          </p:cNvPr>
          <p:cNvSpPr txBox="1"/>
          <p:nvPr/>
        </p:nvSpPr>
        <p:spPr>
          <a:xfrm>
            <a:off x="8922914" y="4748455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</a:t>
            </a:r>
            <a:r>
              <a:rPr lang="en-US" dirty="0"/>
              <a:t>. 7. </a:t>
            </a:r>
            <a:r>
              <a:rPr lang="en-US" dirty="0" err="1"/>
              <a:t>IoU</a:t>
            </a:r>
            <a:r>
              <a:rPr lang="en-US" dirty="0"/>
              <a:t> </a:t>
            </a:r>
            <a:endParaRPr lang="en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40C3511-08C6-8962-FB61-65ACB21CD0A6}"/>
              </a:ext>
            </a:extLst>
          </p:cNvPr>
          <p:cNvSpPr txBox="1">
            <a:spLocks/>
          </p:cNvSpPr>
          <p:nvPr/>
        </p:nvSpPr>
        <p:spPr>
          <a:xfrm>
            <a:off x="1078138" y="-1277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ошибок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1D7A2E-C7FE-F537-602F-683EF42E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6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925738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метод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1C7631-4B90-F51C-41A4-BA6F85A70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02" y="2928277"/>
            <a:ext cx="4178824" cy="39297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F6CB307-4116-A4B7-9E18-40659DD5103B}"/>
              </a:ext>
            </a:extLst>
          </p:cNvPr>
          <p:cNvSpPr txBox="1"/>
          <p:nvPr/>
        </p:nvSpPr>
        <p:spPr>
          <a:xfrm>
            <a:off x="4411226" y="5582537"/>
            <a:ext cx="5282682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Распределение средних значений в кодировке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RGB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каналу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Нижний перцентиль уровня 5%, соответствующий ему симметричный верхний перцентиль уровня 95%</a:t>
            </a:r>
            <a:endParaRPr lang="en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9409C0-3C7B-BDA0-5655-DDBFAB12E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2" y="1275463"/>
            <a:ext cx="8744841" cy="13928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5B5218C-9734-2A76-A468-8D72536C6599}"/>
              </a:ext>
            </a:extLst>
          </p:cNvPr>
          <p:cNvSpPr txBox="1"/>
          <p:nvPr/>
        </p:nvSpPr>
        <p:spPr>
          <a:xfrm>
            <a:off x="1064984" y="2524056"/>
            <a:ext cx="9049999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Схема работы алгоритма с использованием классического метода на этапе настройки.</a:t>
            </a:r>
            <a:endParaRPr lang="en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5A87F-05DC-1500-02D7-24467502A1E4}"/>
              </a:ext>
            </a:extLst>
          </p:cNvPr>
          <p:cNvSpPr txBox="1"/>
          <p:nvPr/>
        </p:nvSpPr>
        <p:spPr>
          <a:xfrm>
            <a:off x="4411226" y="3264048"/>
            <a:ext cx="6207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оптимизация по сетке следующих значений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Перцентиль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кодировках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HSV)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(медиана, дисперсия, среднее значение) по патчу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4883788-BED2-CB03-762F-3122FC0C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2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A5C389-7FD7-4486-B409-9D73AAF03926}"/>
              </a:ext>
            </a:extLst>
          </p:cNvPr>
          <p:cNvCxnSpPr>
            <a:cxnSpLocks/>
          </p:cNvCxnSpPr>
          <p:nvPr/>
        </p:nvCxnSpPr>
        <p:spPr>
          <a:xfrm>
            <a:off x="0" y="1245396"/>
            <a:ext cx="11257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0B90D-15DB-4EF9-A706-49EF693BB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252077"/>
            <a:ext cx="3124200" cy="169748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AD907F-9ADA-4442-B13A-10A15D521D62}"/>
              </a:ext>
            </a:extLst>
          </p:cNvPr>
          <p:cNvSpPr txBox="1">
            <a:spLocks/>
          </p:cNvSpPr>
          <p:nvPr/>
        </p:nvSpPr>
        <p:spPr>
          <a:xfrm>
            <a:off x="743663" y="-28017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метод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5218C-9734-2A76-A468-8D72536C6599}"/>
              </a:ext>
            </a:extLst>
          </p:cNvPr>
          <p:cNvSpPr txBox="1"/>
          <p:nvPr/>
        </p:nvSpPr>
        <p:spPr>
          <a:xfrm>
            <a:off x="1238959" y="3539782"/>
            <a:ext cx="9049999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Схема работы алгоритма с использованием классического метода на этапе применения.</a:t>
            </a:r>
            <a:endParaRPr lang="en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5A87F-05DC-1500-02D7-24467502A1E4}"/>
              </a:ext>
            </a:extLst>
          </p:cNvPr>
          <p:cNvSpPr txBox="1"/>
          <p:nvPr/>
        </p:nvSpPr>
        <p:spPr>
          <a:xfrm>
            <a:off x="743663" y="4207477"/>
            <a:ext cx="1020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значения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Перцентиль –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0.0001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EAE58-513F-A361-4F7F-9B39EA8B3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9330"/>
          <a:stretch/>
        </p:blipFill>
        <p:spPr>
          <a:xfrm>
            <a:off x="1238959" y="2304508"/>
            <a:ext cx="8946763" cy="12767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BEDB6-69EA-4CAE-EDA3-329377C6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53283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2935</TotalTime>
  <Words>796</Words>
  <Application>Microsoft Macintosh PowerPoint</Application>
  <PresentationFormat>Widescreen</PresentationFormat>
  <Paragraphs>140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Bahnschrift</vt:lpstr>
      <vt:lpstr>Bahnschrift SemiBold</vt:lpstr>
      <vt:lpstr>Calibri</vt:lpstr>
      <vt:lpstr>Cambria Math</vt:lpstr>
      <vt:lpstr>Century Schoolbook</vt:lpstr>
      <vt:lpstr>Times New Roman</vt:lpstr>
      <vt:lpstr>Wingdings 2</vt:lpstr>
      <vt:lpstr>Вид</vt:lpstr>
      <vt:lpstr>Сравнение методов идентификации аномалий на примере задачи поиска мелкомасштабных изображений дельфинов в учетных фотографиях высокого разрешения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  <vt:lpstr>Апробация результатов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Handwritten Digit Recognition using Machine and Deep Learning Algorithms</dc:title>
  <dc:creator>Герман Грицай</dc:creator>
  <cp:lastModifiedBy>Microsoft Office User</cp:lastModifiedBy>
  <cp:revision>42</cp:revision>
  <dcterms:created xsi:type="dcterms:W3CDTF">2021-10-03T15:48:10Z</dcterms:created>
  <dcterms:modified xsi:type="dcterms:W3CDTF">2023-06-23T08:10:29Z</dcterms:modified>
</cp:coreProperties>
</file>