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63" r:id="rId7"/>
    <p:sldId id="259" r:id="rId8"/>
    <p:sldId id="264" r:id="rId9"/>
    <p:sldId id="260" r:id="rId10"/>
    <p:sldId id="265" r:id="rId11"/>
    <p:sldId id="266" r:id="rId12"/>
    <p:sldId id="289" r:id="rId13"/>
    <p:sldId id="288" r:id="rId14"/>
    <p:sldId id="287" r:id="rId15"/>
    <p:sldId id="290" r:id="rId16"/>
    <p:sldId id="291" r:id="rId17"/>
    <p:sldId id="286" r:id="rId18"/>
    <p:sldId id="292" r:id="rId19"/>
    <p:sldId id="293" r:id="rId20"/>
    <p:sldId id="268" r:id="rId21"/>
    <p:sldId id="294" r:id="rId22"/>
    <p:sldId id="267" r:id="rId23"/>
    <p:sldId id="284" r:id="rId24"/>
    <p:sldId id="276" r:id="rId25"/>
    <p:sldId id="285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3BE991E-F5BE-644A-B957-9633B33F6E3F}">
          <p14:sldIdLst>
            <p14:sldId id="256"/>
            <p14:sldId id="257"/>
            <p14:sldId id="258"/>
            <p14:sldId id="262"/>
            <p14:sldId id="261"/>
            <p14:sldId id="263"/>
            <p14:sldId id="259"/>
            <p14:sldId id="264"/>
            <p14:sldId id="260"/>
            <p14:sldId id="265"/>
            <p14:sldId id="266"/>
            <p14:sldId id="289"/>
            <p14:sldId id="288"/>
            <p14:sldId id="287"/>
            <p14:sldId id="290"/>
            <p14:sldId id="291"/>
            <p14:sldId id="286"/>
            <p14:sldId id="292"/>
            <p14:sldId id="293"/>
            <p14:sldId id="268"/>
            <p14:sldId id="294"/>
            <p14:sldId id="267"/>
            <p14:sldId id="284"/>
            <p14:sldId id="276"/>
            <p14:sldId id="28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5"/>
  </p:normalViewPr>
  <p:slideViewPr>
    <p:cSldViewPr snapToGrid="0" snapToObjects="1">
      <p:cViewPr>
        <p:scale>
          <a:sx n="122" d="100"/>
          <a:sy n="122" d="100"/>
        </p:scale>
        <p:origin x="912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C34B-B44B-7648-8506-4783F7731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C568C1-F093-394A-A5C3-A9BC3E2D0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01AEA-10DB-AE4D-92DB-AA33723B4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E39E-BFFE-3D4F-9CCB-D4C88868EBBA}" type="datetimeFigureOut">
              <a:t>21/6/23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F196F-CD8E-2D49-86FE-9AC063CC7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32489-0D8B-C84A-A14F-17D29A99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243E-B173-834B-B48B-AF260BAB7D6C}" type="slidenum"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7284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A494-522A-904A-86D9-7516D8880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5A387-8DE5-814C-B784-B7E70279B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04B92-44E3-8A4C-B686-4063BC26C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E39E-BFFE-3D4F-9CCB-D4C88868EBBA}" type="datetimeFigureOut">
              <a:t>21/6/23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0360C-9596-DE4D-81CC-6A6E82CE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8B18B-7ABF-3248-9746-00093D24D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243E-B173-834B-B48B-AF260BAB7D6C}" type="slidenum"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474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97C88F-0EB6-BB49-84C2-89543FB51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C3ADA2-EACF-F44D-98B9-3430DA45E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78C05-7590-3040-9D81-042F10F3A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E39E-BFFE-3D4F-9CCB-D4C88868EBBA}" type="datetimeFigureOut">
              <a:t>21/6/23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8B310-E882-0249-B644-F36DB72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0714B-8BEF-F149-8A97-BE1234A2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243E-B173-834B-B48B-AF260BAB7D6C}" type="slidenum"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44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1544A-C4A3-FB4A-B0F5-0E7761CA9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453E8-4A4E-8D4F-BB6E-90BC2CCB9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5EBD3-15E4-2A4D-8ED7-5A5BD468D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E39E-BFFE-3D4F-9CCB-D4C88868EBBA}" type="datetimeFigureOut">
              <a:t>21/6/23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28C70-3F7E-454C-9083-EA8258B0D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14811-2E53-AA42-B92C-91A17F72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243E-B173-834B-B48B-AF260BAB7D6C}" type="slidenum"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072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BD9F-ECBB-C54B-AD25-C6ED3EC1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0074-E56C-6642-AE5E-C6B76044B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E4CD6-FC1D-5046-A78C-AA60E5238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E39E-BFFE-3D4F-9CCB-D4C88868EBBA}" type="datetimeFigureOut">
              <a:t>21/6/23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7470E-812C-854C-87AE-E6BA31CCD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1A616-0172-1944-8971-7225098C0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243E-B173-834B-B48B-AF260BAB7D6C}" type="slidenum"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7317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CBBB0-D322-2042-8D99-5F2CBFC9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243B2-0159-0140-BDC3-9C8125A2D8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9EBA1-A866-6B41-87E2-CB4FFBCA6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D9D68-9B72-1E4B-B4D2-E741F4826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E39E-BFFE-3D4F-9CCB-D4C88868EBBA}" type="datetimeFigureOut">
              <a:t>21/6/23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661F8-63B6-444D-B40B-D5AE6B9C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B3921-F950-9F46-8581-3370B780B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243E-B173-834B-B48B-AF260BAB7D6C}" type="slidenum"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1463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74B2D-86D4-C64A-8429-7BB6CE396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9E00D-63F4-1F44-8F24-48D3DF1E3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60E27-3A14-9F40-9663-C8EE9CACF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12DAFF-D402-4C4F-B8F9-9175080E4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D51B5D-9F79-8744-8E73-3CF3E33FD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6FFD42-4462-2A41-97B7-6E9A51665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E39E-BFFE-3D4F-9CCB-D4C88868EBBA}" type="datetimeFigureOut">
              <a:t>21/6/23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A6F0E5-E86B-6848-B6E3-1FEA507C8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D20357-DF9E-5D4F-85FD-BF893CFBF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243E-B173-834B-B48B-AF260BAB7D6C}" type="slidenum"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0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CBD2-26A6-D04B-AC9A-20591DB52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EB2EA2-8E83-0C40-AF25-9C07E0C43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E39E-BFFE-3D4F-9CCB-D4C88868EBBA}" type="datetimeFigureOut">
              <a:t>21/6/23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0A2C9-EBC6-0D44-807F-D5BCA86DC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EC8F8-8DBD-F84D-B347-D79E7B46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243E-B173-834B-B48B-AF260BAB7D6C}" type="slidenum"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556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4CF3C-A01A-214D-B654-3D096ECE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E39E-BFFE-3D4F-9CCB-D4C88868EBBA}" type="datetimeFigureOut">
              <a:t>21/6/23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5D0277-53B2-5443-A51E-6CE3828B4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A8FB-9F47-9848-BF8D-6B1C3F590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243E-B173-834B-B48B-AF260BAB7D6C}" type="slidenum"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58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01A72-E242-EC44-BD9A-783DE02A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5FA34-254E-DA44-9EE4-41A95B3C4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AB8969-5F0D-C149-8894-0FB4E9CD7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1597-A826-654A-94BE-FE1F1D427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E39E-BFFE-3D4F-9CCB-D4C88868EBBA}" type="datetimeFigureOut">
              <a:t>21/6/23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8F1E4-208D-EB42-9855-C21B18D00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F988F-699B-614A-A665-AAA7B8F11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243E-B173-834B-B48B-AF260BAB7D6C}" type="slidenum"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280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51F8E-84B8-F040-8F97-40CE5B4F1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22B4D6-9AE0-9240-B15D-78512EC76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D306C-DB83-E74B-AF09-C208E2D63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2C5C4-552B-7C46-BD32-48658369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E39E-BFFE-3D4F-9CCB-D4C88868EBBA}" type="datetimeFigureOut">
              <a:t>21/6/23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3857DD-F19E-4346-96E5-357074170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059DD-52BF-A54B-9ED6-ADC48729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243E-B173-834B-B48B-AF260BAB7D6C}" type="slidenum"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191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0FADDD-726B-8343-9153-3659BF35E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C5506-1E61-6042-90FE-914E07D35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55AB7-AB3B-CF47-A0CA-AF3D34EABF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BE39E-BFFE-3D4F-9CCB-D4C88868EBBA}" type="datetimeFigureOut">
              <a:t>21/6/23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83D1D-3A9E-2541-B0AE-4628359A2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571B7-B9AF-3047-A46C-80C6A316F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6243E-B173-834B-B48B-AF260BAB7D6C}" type="slidenum"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895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EA0A-EFCB-4646-B3B3-FD1B91137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3921"/>
            <a:ext cx="9144000" cy="2387600"/>
          </a:xfrm>
        </p:spPr>
        <p:txBody>
          <a:bodyPr>
            <a:noAutofit/>
          </a:bodyPr>
          <a:lstStyle/>
          <a:p>
            <a:r>
              <a:rPr lang="es-ES" sz="4400"/>
              <a:t>Estimating significant wave height</a:t>
            </a:r>
            <a:br>
              <a:rPr lang="es-ES" sz="4400"/>
            </a:br>
            <a:r>
              <a:rPr lang="es-ES" sz="4400"/>
              <a:t>from X-band navigation radar</a:t>
            </a:r>
            <a:br>
              <a:rPr lang="es-ES" sz="4400"/>
            </a:br>
            <a:r>
              <a:rPr lang="es-ES" sz="4400"/>
              <a:t>using convolutional neural networks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F9819C-E2E7-A44B-8183-017BFD5C0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033166"/>
            <a:ext cx="9253303" cy="2340864"/>
          </a:xfrm>
        </p:spPr>
        <p:txBody>
          <a:bodyPr>
            <a:normAutofit/>
          </a:bodyPr>
          <a:lstStyle/>
          <a:p>
            <a:r>
              <a:rPr lang="es-ES"/>
              <a:t>Mikhail Krinitskiy</a:t>
            </a:r>
            <a:r>
              <a:rPr lang="es-ES" baseline="30000"/>
              <a:t>*,1,2</a:t>
            </a:r>
            <a:r>
              <a:rPr lang="es-ES"/>
              <a:t>, Viktor Golikov</a:t>
            </a:r>
            <a:r>
              <a:rPr lang="es-ES" baseline="30000"/>
              <a:t>1,2</a:t>
            </a:r>
            <a:r>
              <a:rPr lang="es-ES"/>
              <a:t>, Nikita Anikin</a:t>
            </a:r>
            <a:r>
              <a:rPr lang="es-ES" baseline="30000"/>
              <a:t>1</a:t>
            </a:r>
            <a:r>
              <a:rPr lang="es-ES"/>
              <a:t>, Alexander Suslov</a:t>
            </a:r>
            <a:r>
              <a:rPr lang="es-ES" baseline="30000"/>
              <a:t>1</a:t>
            </a:r>
            <a:r>
              <a:rPr lang="es-ES"/>
              <a:t>, Alexander Gavrikov</a:t>
            </a:r>
            <a:r>
              <a:rPr lang="es-ES" baseline="30000"/>
              <a:t>1</a:t>
            </a:r>
            <a:r>
              <a:rPr lang="es-ES"/>
              <a:t> and Natalia Tilinina</a:t>
            </a:r>
            <a:r>
              <a:rPr lang="es-ES" baseline="30000"/>
              <a:t>1</a:t>
            </a:r>
            <a:endParaRPr lang="es-ES"/>
          </a:p>
          <a:p>
            <a:pPr algn="l"/>
            <a:endParaRPr lang="es-ES"/>
          </a:p>
          <a:p>
            <a:pPr algn="r"/>
            <a:r>
              <a:rPr lang="es-ES" sz="1800" baseline="30000"/>
              <a:t>1 </a:t>
            </a:r>
            <a:r>
              <a:rPr lang="es-ES" sz="1800"/>
              <a:t>Shirshov Institute of Oceanology, Russian Academy of Sciences</a:t>
            </a:r>
          </a:p>
          <a:p>
            <a:pPr algn="r"/>
            <a:r>
              <a:rPr lang="es-ES" sz="1800" baseline="30000"/>
              <a:t>2 </a:t>
            </a:r>
            <a:r>
              <a:rPr lang="es-ES" sz="1800"/>
              <a:t>Moscow Institute of Physics and Technology</a:t>
            </a:r>
          </a:p>
          <a:p>
            <a:pPr algn="r"/>
            <a:r>
              <a:rPr lang="es-ES" sz="1800" baseline="30000"/>
              <a:t>* </a:t>
            </a:r>
            <a:r>
              <a:rPr lang="es-ES" sz="1800"/>
              <a:t>krinitsky@sail.msk.ru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D321A-F73E-404B-8E7F-87D6DB2FD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5" y="265521"/>
            <a:ext cx="1905000" cy="116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CE3ED5-A78E-7343-9505-056B4FAF4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303" y="177014"/>
            <a:ext cx="1277537" cy="1345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97089-EF56-4343-B3A4-43D81FA35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062" y="265521"/>
            <a:ext cx="1675876" cy="125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6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F1F9D-3298-264D-A34D-2AA24193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Классическая обработка данных СНР</a:t>
            </a:r>
            <a:endParaRPr lang="es-E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813250-A0CB-114C-BBCB-4133D969C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1846882"/>
            <a:ext cx="7519416" cy="44202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7C5F29-E85C-1B41-ACC4-1A4AE72AA490}"/>
              </a:ext>
            </a:extLst>
          </p:cNvPr>
          <p:cNvSpPr txBox="1"/>
          <p:nvPr/>
        </p:nvSpPr>
        <p:spPr>
          <a:xfrm>
            <a:off x="8138160" y="1755648"/>
            <a:ext cx="363931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/>
              <a:t>Необходимо выбирать зону обработки (красный прямоугольник);</a:t>
            </a:r>
            <a:endParaRPr lang="en-US"/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/>
              <a:t>Существенный шум в </a:t>
            </a:r>
            <a:r>
              <a:rPr lang="en-US"/>
              <a:t>FT</a:t>
            </a:r>
            <a:r>
              <a:rPr lang="ru-RU"/>
              <a:t>-спектре, наличие побочных максимумов;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/>
              <a:t>Калибровочные коэффициенты </a:t>
            </a:r>
            <a:r>
              <a:rPr lang="en-US"/>
              <a:t>A</a:t>
            </a:r>
            <a:r>
              <a:rPr lang="ru-RU"/>
              <a:t> и </a:t>
            </a:r>
            <a:r>
              <a:rPr lang="en-US"/>
              <a:t>B</a:t>
            </a:r>
            <a:r>
              <a:rPr lang="ru-RU"/>
              <a:t> специфичны для радара;</a:t>
            </a:r>
            <a:endParaRPr lang="es-E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560D89-CA05-2A49-9836-DA1B6F8E7F4F}"/>
              </a:ext>
            </a:extLst>
          </p:cNvPr>
          <p:cNvSpPr txBox="1"/>
          <p:nvPr/>
        </p:nvSpPr>
        <p:spPr>
          <a:xfrm>
            <a:off x="365760" y="1477550"/>
            <a:ext cx="5398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Оценка значимой высоты ветрового волнения (</a:t>
            </a:r>
            <a:r>
              <a:rPr lang="en-US"/>
              <a:t>SWH</a:t>
            </a:r>
            <a:r>
              <a:rPr lang="ru-RU"/>
              <a:t>)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3919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F1F9D-3298-264D-A34D-2AA24193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Сверточные нейронные сети</a:t>
            </a:r>
            <a:endParaRPr lang="es-E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560D89-CA05-2A49-9836-DA1B6F8E7F4F}"/>
              </a:ext>
            </a:extLst>
          </p:cNvPr>
          <p:cNvSpPr txBox="1"/>
          <p:nvPr/>
        </p:nvSpPr>
        <p:spPr>
          <a:xfrm>
            <a:off x="3547872" y="1192389"/>
            <a:ext cx="8315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/>
              <a:t>для оценки </a:t>
            </a:r>
            <a:r>
              <a:rPr lang="en-US" sz="2400"/>
              <a:t>SWH</a:t>
            </a:r>
            <a:r>
              <a:rPr lang="ru-RU" sz="2400"/>
              <a:t> по данным судового навигационного радара</a:t>
            </a:r>
            <a:endParaRPr lang="es-ES" sz="2400"/>
          </a:p>
        </p:txBody>
      </p:sp>
      <p:pic>
        <p:nvPicPr>
          <p:cNvPr id="8" name="3884.mp4">
            <a:hlinkHover r:id="" action="ppaction://ole?verb=0"/>
            <a:extLst>
              <a:ext uri="{FF2B5EF4-FFF2-40B4-BE49-F238E27FC236}">
                <a16:creationId xmlns:a16="http://schemas.microsoft.com/office/drawing/2014/main" id="{EFD8E579-EAE8-9E4C-B09E-5C0E6843B2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384" t="7581" r="22101" b="6601"/>
          <a:stretch/>
        </p:blipFill>
        <p:spPr>
          <a:xfrm>
            <a:off x="1124712" y="1920240"/>
            <a:ext cx="3209544" cy="3209544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25408E3F-9D9F-5845-BA38-87F64CB6645A}"/>
              </a:ext>
            </a:extLst>
          </p:cNvPr>
          <p:cNvSpPr/>
          <p:nvPr/>
        </p:nvSpPr>
        <p:spPr>
          <a:xfrm>
            <a:off x="4334256" y="3040351"/>
            <a:ext cx="621792" cy="93268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56BC9C-3FDF-5D40-9D16-A023B01F42C3}"/>
              </a:ext>
            </a:extLst>
          </p:cNvPr>
          <p:cNvSpPr/>
          <p:nvPr/>
        </p:nvSpPr>
        <p:spPr>
          <a:xfrm>
            <a:off x="4974336" y="2487168"/>
            <a:ext cx="2697480" cy="2029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СНС</a:t>
            </a:r>
          </a:p>
          <a:p>
            <a:pPr algn="ctr"/>
            <a:r>
              <a:rPr lang="ru-RU"/>
              <a:t>(на основе </a:t>
            </a:r>
            <a:r>
              <a:rPr lang="en-US"/>
              <a:t>ResNet152</a:t>
            </a:r>
            <a:r>
              <a:rPr lang="ru-RU"/>
              <a:t>)</a:t>
            </a:r>
            <a:endParaRPr lang="es-E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A0A50577-25FB-E54E-8B83-9A534352E7D1}"/>
              </a:ext>
            </a:extLst>
          </p:cNvPr>
          <p:cNvSpPr/>
          <p:nvPr/>
        </p:nvSpPr>
        <p:spPr>
          <a:xfrm>
            <a:off x="7705869" y="3040351"/>
            <a:ext cx="621792" cy="93268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127654-B7A4-244A-8039-3B7CA6AB53B9}"/>
              </a:ext>
            </a:extLst>
          </p:cNvPr>
          <p:cNvSpPr txBox="1"/>
          <p:nvPr/>
        </p:nvSpPr>
        <p:spPr>
          <a:xfrm>
            <a:off x="8361714" y="3240542"/>
            <a:ext cx="2281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/>
              <a:t>SWH (meters)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6A6DE2-3E3A-BE47-A568-4F8013DC6D30}"/>
              </a:ext>
            </a:extLst>
          </p:cNvPr>
          <p:cNvSpPr txBox="1"/>
          <p:nvPr/>
        </p:nvSpPr>
        <p:spPr>
          <a:xfrm>
            <a:off x="4512312" y="4902737"/>
            <a:ext cx="6841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Модификации </a:t>
            </a:r>
            <a:r>
              <a:rPr lang="es-ES"/>
              <a:t>ResNet</a:t>
            </a:r>
            <a:r>
              <a:rPr lang="ru-RU"/>
              <a:t>152</a:t>
            </a:r>
            <a:r>
              <a:rPr lang="es-ES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/>
              <a:t>функция активации </a:t>
            </a:r>
            <a:r>
              <a:rPr lang="es-ES"/>
              <a:t>Mish</a:t>
            </a:r>
            <a:r>
              <a:rPr lang="es-ES" baseline="30000"/>
              <a:t>1</a:t>
            </a:r>
            <a:endParaRPr lang="es-E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/>
              <a:t>Позиционное кодирование по пространственным переменным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/>
              <a:t>Новая полносвязная часть, выполняющая задачу регрессии </a:t>
            </a:r>
            <a:r>
              <a:rPr lang="en-US"/>
              <a:t>SWH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97CC2F-A6CB-C847-B577-43715A8464D7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aseline="30000"/>
              <a:t>1 </a:t>
            </a:r>
            <a:r>
              <a:rPr lang="es-ES"/>
              <a:t>Misra, Diganta. "Mish: A self regularized non-monotonic activation function." </a:t>
            </a:r>
            <a:r>
              <a:rPr lang="es-ES" i="1"/>
              <a:t>arXiv:1908.08681</a:t>
            </a:r>
            <a:r>
              <a:rPr lang="es-ES"/>
              <a:t> (2019).</a:t>
            </a:r>
          </a:p>
        </p:txBody>
      </p:sp>
    </p:spTree>
    <p:extLst>
      <p:ext uri="{BB962C8B-B14F-4D97-AF65-F5344CB8AC3E}">
        <p14:creationId xmlns:p14="http://schemas.microsoft.com/office/powerpoint/2010/main" val="140073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F1F9D-3298-264D-A34D-2AA24193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</a:t>
            </a:r>
            <a:r>
              <a:rPr lang="ru-RU"/>
              <a:t>позиционное кодирование</a:t>
            </a:r>
            <a:endParaRPr lang="es-E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AE2786-8DD5-F240-8993-036F5D1E749A}"/>
              </a:ext>
            </a:extLst>
          </p:cNvPr>
          <p:cNvGrpSpPr/>
          <p:nvPr/>
        </p:nvGrpSpPr>
        <p:grpSpPr>
          <a:xfrm>
            <a:off x="838200" y="2180762"/>
            <a:ext cx="8846734" cy="4471242"/>
            <a:chOff x="658368" y="1690687"/>
            <a:chExt cx="9852574" cy="49796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9E375B-835C-2F47-8BF9-5941C1B34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0599"/>
            <a:stretch/>
          </p:blipFill>
          <p:spPr>
            <a:xfrm>
              <a:off x="658368" y="1690687"/>
              <a:ext cx="9822484" cy="486073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3FBC2E-E4EA-0D4B-B692-0E693C5BDB57}"/>
                </a:ext>
              </a:extLst>
            </p:cNvPr>
            <p:cNvSpPr/>
            <p:nvPr/>
          </p:nvSpPr>
          <p:spPr>
            <a:xfrm>
              <a:off x="1663373" y="1690687"/>
              <a:ext cx="894445" cy="4860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5EEAEE3-9D13-1F4E-BAD4-44387B842AC1}"/>
                </a:ext>
              </a:extLst>
            </p:cNvPr>
            <p:cNvSpPr/>
            <p:nvPr/>
          </p:nvSpPr>
          <p:spPr>
            <a:xfrm>
              <a:off x="3700797" y="1690687"/>
              <a:ext cx="894445" cy="4860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54E066-05DE-E540-B473-B48EA744F93E}"/>
                </a:ext>
              </a:extLst>
            </p:cNvPr>
            <p:cNvSpPr/>
            <p:nvPr/>
          </p:nvSpPr>
          <p:spPr>
            <a:xfrm>
              <a:off x="7735648" y="1690687"/>
              <a:ext cx="894445" cy="4860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E70BAEC-666B-504B-889C-E4E9B890C211}"/>
                </a:ext>
              </a:extLst>
            </p:cNvPr>
            <p:cNvSpPr/>
            <p:nvPr/>
          </p:nvSpPr>
          <p:spPr>
            <a:xfrm>
              <a:off x="9773072" y="1809559"/>
              <a:ext cx="737870" cy="4860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ED7BCE6-1451-DC4E-97E2-783C2E4A88D3}"/>
                </a:ext>
              </a:extLst>
            </p:cNvPr>
            <p:cNvSpPr/>
            <p:nvPr/>
          </p:nvSpPr>
          <p:spPr>
            <a:xfrm>
              <a:off x="5718223" y="1690687"/>
              <a:ext cx="894445" cy="4860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FD1A3F-C809-D449-93F0-1EC37B1CB373}"/>
              </a:ext>
            </a:extLst>
          </p:cNvPr>
          <p:cNvSpPr txBox="1"/>
          <p:nvPr/>
        </p:nvSpPr>
        <p:spPr>
          <a:xfrm>
            <a:off x="815120" y="1619761"/>
            <a:ext cx="9132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Внедрение дополнительных каналов данных, кодирующих пространственные координаты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7020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F1F9D-3298-264D-A34D-2AA24193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Предобработка данных</a:t>
            </a:r>
            <a:endParaRPr lang="es-ES"/>
          </a:p>
        </p:txBody>
      </p:sp>
      <p:pic>
        <p:nvPicPr>
          <p:cNvPr id="7" name="image14.png">
            <a:extLst>
              <a:ext uri="{FF2B5EF4-FFF2-40B4-BE49-F238E27FC236}">
                <a16:creationId xmlns:a16="http://schemas.microsoft.com/office/drawing/2014/main" id="{49A59DCB-ADA1-AD4C-9C7C-D04F2B42F5F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38200" y="2396262"/>
            <a:ext cx="8689848" cy="4004538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51267C-D4EC-2E4F-BDD2-F42F7B9CDAB0}"/>
              </a:ext>
            </a:extLst>
          </p:cNvPr>
          <p:cNvSpPr txBox="1"/>
          <p:nvPr/>
        </p:nvSpPr>
        <p:spPr>
          <a:xfrm>
            <a:off x="838200" y="1690688"/>
            <a:ext cx="7039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Автоматический выбор направления наиболее вариативного сигнала</a:t>
            </a:r>
            <a:endParaRPr lang="es-E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0654A1-4556-8B40-9FCD-4ECF19FB5A85}"/>
              </a:ext>
            </a:extLst>
          </p:cNvPr>
          <p:cNvSpPr/>
          <p:nvPr/>
        </p:nvSpPr>
        <p:spPr>
          <a:xfrm rot="18900000">
            <a:off x="4561490" y="3079531"/>
            <a:ext cx="3331778" cy="16711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9867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F1F9D-3298-264D-A34D-2AA24193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Сверточные нейронные сети</a:t>
            </a:r>
            <a:endParaRPr lang="es-E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560D89-CA05-2A49-9836-DA1B6F8E7F4F}"/>
              </a:ext>
            </a:extLst>
          </p:cNvPr>
          <p:cNvSpPr txBox="1"/>
          <p:nvPr/>
        </p:nvSpPr>
        <p:spPr>
          <a:xfrm>
            <a:off x="3547872" y="1321356"/>
            <a:ext cx="8315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/>
              <a:t>для оценки </a:t>
            </a:r>
            <a:r>
              <a:rPr lang="en-US" sz="2400"/>
              <a:t>SWH</a:t>
            </a:r>
            <a:r>
              <a:rPr lang="ru-RU" sz="2400"/>
              <a:t> по данным судового навигационного радара</a:t>
            </a:r>
            <a:endParaRPr lang="es-ES" sz="2400"/>
          </a:p>
        </p:txBody>
      </p:sp>
      <p:pic>
        <p:nvPicPr>
          <p:cNvPr id="6" name="image9.png">
            <a:extLst>
              <a:ext uri="{FF2B5EF4-FFF2-40B4-BE49-F238E27FC236}">
                <a16:creationId xmlns:a16="http://schemas.microsoft.com/office/drawing/2014/main" id="{10A31928-317B-A840-A133-BBCCE48A4FD8}"/>
              </a:ext>
            </a:extLst>
          </p:cNvPr>
          <p:cNvPicPr/>
          <p:nvPr/>
        </p:nvPicPr>
        <p:blipFill rotWithShape="1">
          <a:blip r:embed="rId2"/>
          <a:srcRect l="8847" t="20271" r="16614" b="22974"/>
          <a:stretch/>
        </p:blipFill>
        <p:spPr>
          <a:xfrm>
            <a:off x="838200" y="2093736"/>
            <a:ext cx="4416553" cy="2212848"/>
          </a:xfrm>
          <a:prstGeom prst="rect">
            <a:avLst/>
          </a:prstGeom>
          <a:ln/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EEA17192-0C4B-DD4B-9A42-A275CCF8B795}"/>
              </a:ext>
            </a:extLst>
          </p:cNvPr>
          <p:cNvSpPr/>
          <p:nvPr/>
        </p:nvSpPr>
        <p:spPr>
          <a:xfrm>
            <a:off x="5321808" y="2646919"/>
            <a:ext cx="621792" cy="93268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283210-97E2-CF4D-B525-C40E567B0923}"/>
              </a:ext>
            </a:extLst>
          </p:cNvPr>
          <p:cNvSpPr/>
          <p:nvPr/>
        </p:nvSpPr>
        <p:spPr>
          <a:xfrm>
            <a:off x="5961888" y="2093736"/>
            <a:ext cx="2697480" cy="2029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СНС</a:t>
            </a:r>
          </a:p>
          <a:p>
            <a:pPr algn="ctr"/>
            <a:r>
              <a:rPr lang="ru-RU"/>
              <a:t>(на основе </a:t>
            </a:r>
            <a:r>
              <a:rPr lang="en-US"/>
              <a:t>ResNet152</a:t>
            </a:r>
            <a:r>
              <a:rPr lang="ru-RU"/>
              <a:t>)</a:t>
            </a:r>
            <a:endParaRPr lang="es-E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DEF4D6F-ABF2-B74D-A7DE-4929A262DA43}"/>
              </a:ext>
            </a:extLst>
          </p:cNvPr>
          <p:cNvSpPr/>
          <p:nvPr/>
        </p:nvSpPr>
        <p:spPr>
          <a:xfrm>
            <a:off x="8693421" y="2646919"/>
            <a:ext cx="621792" cy="93268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A5CA4-7D27-6E4A-A754-D9978BBAF429}"/>
              </a:ext>
            </a:extLst>
          </p:cNvPr>
          <p:cNvSpPr txBox="1"/>
          <p:nvPr/>
        </p:nvSpPr>
        <p:spPr>
          <a:xfrm>
            <a:off x="9349266" y="2847110"/>
            <a:ext cx="2281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/>
              <a:t>SWH (meters)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B55D2D-D334-454A-B92D-5A50F7871954}"/>
                  </a:ext>
                </a:extLst>
              </p:cNvPr>
              <p:cNvSpPr txBox="1"/>
              <p:nvPr/>
            </p:nvSpPr>
            <p:spPr>
              <a:xfrm>
                <a:off x="838200" y="4709632"/>
                <a:ext cx="7971349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/>
                  <a:t>Аугментации: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/>
                  <a:t>Поворот на </a:t>
                </a:r>
                <a14:m>
                  <m:oMath xmlns:m="http://schemas.openxmlformats.org/officeDocument/2006/math">
                    <m:r>
                      <a:rPr lang="ru-RU" sz="2000" b="0" i="1">
                        <a:latin typeface="Cambria Math" panose="02040503050406030204" pitchFamily="18" charset="0"/>
                      </a:rPr>
                      <m:t>±</m:t>
                    </m:r>
                    <m:sSup>
                      <m:sSup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s-ES" sz="20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/>
                  <a:t>Смещение (</a:t>
                </a:r>
                <a14:m>
                  <m:oMath xmlns:m="http://schemas.openxmlformats.org/officeDocument/2006/math">
                    <m:r>
                      <a:rPr lang="ru-RU" sz="2000" b="0" i="1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ru-RU" sz="2000"/>
                  <a:t>5% размера изображения)</a:t>
                </a:r>
                <a:endParaRPr lang="en-US" sz="20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/>
                  <a:t>Масштабирование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sz="2000" b="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000" b="0" i="1">
                        <a:latin typeface="Cambria Math" panose="02040503050406030204" pitchFamily="18" charset="0"/>
                      </a:rPr>
                      <m:t>1±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0.05</m:t>
                    </m:r>
                  </m:oMath>
                </a14:m>
                <a:r>
                  <a:rPr lang="ru-RU" sz="2000"/>
                  <a:t>)</a:t>
                </a:r>
                <a:endParaRPr lang="en-US" sz="20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/>
                  <a:t>Отражение в горизонтальном направлении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/>
                  <a:t>Внедрение нормального шума, скоррелированного по пространству</a:t>
                </a:r>
                <a:endParaRPr lang="es-ES" sz="200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B55D2D-D334-454A-B92D-5A50F7871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709632"/>
                <a:ext cx="7971349" cy="1938992"/>
              </a:xfrm>
              <a:prstGeom prst="rect">
                <a:avLst/>
              </a:prstGeom>
              <a:blipFill>
                <a:blip r:embed="rId3"/>
                <a:stretch>
                  <a:fillRect l="-795" t="-1299" b="-389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5070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F1F9D-3298-264D-A34D-2AA24193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Референсные значения </a:t>
            </a:r>
            <a:r>
              <a:rPr lang="en-US"/>
              <a:t>SWH</a:t>
            </a:r>
            <a:endParaRPr lang="es-ES"/>
          </a:p>
        </p:txBody>
      </p:sp>
      <p:pic>
        <p:nvPicPr>
          <p:cNvPr id="1025" name="Picture 1" descr="page8image4014087568">
            <a:extLst>
              <a:ext uri="{FF2B5EF4-FFF2-40B4-BE49-F238E27FC236}">
                <a16:creationId xmlns:a16="http://schemas.microsoft.com/office/drawing/2014/main" id="{445D097D-1856-624B-B599-4E7C7C274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66" y="1494503"/>
            <a:ext cx="6078234" cy="476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713BA524-C7D3-E84B-8D8F-4008A3AB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1" t="14079" r="27271"/>
          <a:stretch>
            <a:fillRect/>
          </a:stretch>
        </p:blipFill>
        <p:spPr bwMode="auto">
          <a:xfrm>
            <a:off x="553733" y="1494503"/>
            <a:ext cx="2197417" cy="149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E1B99902-1D7E-B34C-9D72-BCCD5394D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5189" r="36099"/>
          <a:stretch>
            <a:fillRect/>
          </a:stretch>
        </p:blipFill>
        <p:spPr bwMode="auto">
          <a:xfrm>
            <a:off x="563259" y="3028366"/>
            <a:ext cx="2187891" cy="199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C848C0D2-FBA7-C046-9F68-1582FF183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r="29376" b="12280"/>
          <a:stretch>
            <a:fillRect/>
          </a:stretch>
        </p:blipFill>
        <p:spPr bwMode="auto">
          <a:xfrm>
            <a:off x="563258" y="5061317"/>
            <a:ext cx="2187891" cy="169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1.png" descr="{&quot;id&quot;:&quot;8-1&quot;,&quot;type&quot;:&quot;$$&quot;,&quot;aid&quot;:null,&quot;backgroundColor&quot;:&quot;#FFFFFF&quot;,&quot;backgroundColorModified&quot;:false,&quot;font&quot;:{&quot;color&quot;:&quot;#000000&quot;,&quot;size&quot;:18.5,&quot;family&quot;:&quot;Arial&quot;},&quot;code&quot;:&quot;$$m_{0, \\,buoy}=\\int_{0}^{\\infty} S_{buoy}(f) d f$$&quot;,&quot;ts&quot;:1668278976063,&quot;cs&quot;:&quot;ZU51DN8SSJZROSCrfpzPSg==&quot;,&quot;size&quot;:{&quot;width&quot;:249,&quot;height&quot;:53}}">
            <a:extLst>
              <a:ext uri="{FF2B5EF4-FFF2-40B4-BE49-F238E27FC236}">
                <a16:creationId xmlns:a16="http://schemas.microsoft.com/office/drawing/2014/main" id="{187245BC-82D9-274E-8FC2-C9779554A1A8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9297011" y="1690688"/>
            <a:ext cx="2199005" cy="466090"/>
          </a:xfrm>
          <a:prstGeom prst="rect">
            <a:avLst/>
          </a:prstGeom>
          <a:ln/>
        </p:spPr>
      </p:pic>
      <p:pic>
        <p:nvPicPr>
          <p:cNvPr id="16" name="image20.png" descr="{&quot;type&quot;:&quot;$$&quot;,&quot;backgroundColor&quot;:&quot;#FFFFFF&quot;,&quot;font&quot;:{&quot;color&quot;:&quot;#000000&quot;,&quot;family&quot;:&quot;Arial&quot;,&quot;size&quot;:21},&quot;id&quot;:&quot;9&quot;,&quot;code&quot;:&quot;$$H_{s,\\,buoy}=4 {\\sqrt[]{m_{0,\\,buoy}}}$$&quot;,&quot;aid&quot;:null,&quot;backgroundColorModified&quot;:false,&quot;ts&quot;:1668278964366,&quot;cs&quot;:&quot;FgSJ+lqRdSPWbUEzUkc4AQ==&quot;,&quot;size&quot;:{&quot;width&quot;:284,&quot;height&quot;:32}}">
            <a:extLst>
              <a:ext uri="{FF2B5EF4-FFF2-40B4-BE49-F238E27FC236}">
                <a16:creationId xmlns:a16="http://schemas.microsoft.com/office/drawing/2014/main" id="{BE9B8CE6-E309-A34D-A3EA-47C3FF47FB90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9297011" y="2431973"/>
            <a:ext cx="1837055" cy="21209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51650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F1F9D-3298-264D-A34D-2AA24193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Референсные значения </a:t>
            </a:r>
            <a:r>
              <a:rPr lang="en-US"/>
              <a:t>SWH</a:t>
            </a:r>
            <a:endParaRPr lang="es-ES"/>
          </a:p>
        </p:txBody>
      </p:sp>
      <p:pic>
        <p:nvPicPr>
          <p:cNvPr id="9" name="image32.png">
            <a:extLst>
              <a:ext uri="{FF2B5EF4-FFF2-40B4-BE49-F238E27FC236}">
                <a16:creationId xmlns:a16="http://schemas.microsoft.com/office/drawing/2014/main" id="{17AFB551-3B69-8C4B-9609-C575D4826C5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38200" y="1807779"/>
            <a:ext cx="8012026" cy="4724295"/>
          </a:xfrm>
          <a:prstGeom prst="rect">
            <a:avLst/>
          </a:prstGeom>
          <a:ln/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2FF599-D79F-3841-80B7-B55645AB02BD}"/>
              </a:ext>
            </a:extLst>
          </p:cNvPr>
          <p:cNvCxnSpPr>
            <a:cxnSpLocks/>
          </p:cNvCxnSpPr>
          <p:nvPr/>
        </p:nvCxnSpPr>
        <p:spPr>
          <a:xfrm flipH="1">
            <a:off x="2763165" y="1924870"/>
            <a:ext cx="63063" cy="283779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84BDA2A-FC33-884B-A6D5-5B30A51F0C4B}"/>
              </a:ext>
            </a:extLst>
          </p:cNvPr>
          <p:cNvSpPr txBox="1"/>
          <p:nvPr/>
        </p:nvSpPr>
        <p:spPr>
          <a:xfrm>
            <a:off x="7168055" y="1807779"/>
            <a:ext cx="464557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/>
              <a:t>SWH </a:t>
            </a:r>
            <a:r>
              <a:rPr lang="ru-RU"/>
              <a:t>рассчитывается </a:t>
            </a:r>
            <a:r>
              <a:rPr lang="ru-RU" b="1"/>
              <a:t>скользящим окном </a:t>
            </a:r>
            <a:r>
              <a:rPr lang="ru-RU"/>
              <a:t>(10 мин.) по данным волномерного буя;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/>
              <a:t>После фильтрации начальной и конечной стадий измерений, сопоставления радарных снимков оценкам по данным буя, частота референсных значений – </a:t>
            </a:r>
            <a:r>
              <a:rPr lang="en-US" b="1"/>
              <a:t>27rpm (0.45  </a:t>
            </a:r>
            <a:r>
              <a:rPr lang="ru-RU" b="1"/>
              <a:t>Гц</a:t>
            </a:r>
            <a:r>
              <a:rPr lang="en-US" b="1"/>
              <a:t>)</a:t>
            </a:r>
            <a:r>
              <a:rPr lang="ru-RU"/>
              <a:t>;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/>
              <a:t>За 20-минутный интервал – 540 референсных значений.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577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75186-B26B-0C42-9CE0-194BD3222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Данные</a:t>
            </a:r>
            <a:endParaRPr lang="es-ES"/>
          </a:p>
        </p:txBody>
      </p:sp>
      <p:pic>
        <p:nvPicPr>
          <p:cNvPr id="4" name="image31.png">
            <a:extLst>
              <a:ext uri="{FF2B5EF4-FFF2-40B4-BE49-F238E27FC236}">
                <a16:creationId xmlns:a16="http://schemas.microsoft.com/office/drawing/2014/main" id="{CF2F54EC-452B-674B-8B29-376E1EC1A12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220198" y="178129"/>
            <a:ext cx="4797632" cy="6488319"/>
          </a:xfrm>
          <a:prstGeom prst="rect">
            <a:avLst/>
          </a:prstGeom>
          <a:ln/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9E2E0B-1059-7F4A-8F98-76FF685BB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206196"/>
              </p:ext>
            </p:extLst>
          </p:nvPr>
        </p:nvGraphicFramePr>
        <p:xfrm>
          <a:off x="838199" y="1632535"/>
          <a:ext cx="6219305" cy="21663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89450">
                  <a:extLst>
                    <a:ext uri="{9D8B030D-6E8A-4147-A177-3AD203B41FA5}">
                      <a16:colId xmlns:a16="http://schemas.microsoft.com/office/drawing/2014/main" val="3334177413"/>
                    </a:ext>
                  </a:extLst>
                </a:gridCol>
                <a:gridCol w="1179125">
                  <a:extLst>
                    <a:ext uri="{9D8B030D-6E8A-4147-A177-3AD203B41FA5}">
                      <a16:colId xmlns:a16="http://schemas.microsoft.com/office/drawing/2014/main" val="3933215087"/>
                    </a:ext>
                  </a:extLst>
                </a:gridCol>
                <a:gridCol w="2450730">
                  <a:extLst>
                    <a:ext uri="{9D8B030D-6E8A-4147-A177-3AD203B41FA5}">
                      <a16:colId xmlns:a16="http://schemas.microsoft.com/office/drawing/2014/main" val="2029713867"/>
                    </a:ext>
                  </a:extLst>
                </a:gridCol>
              </a:tblGrid>
              <a:tr h="348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Expedition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Buoy stations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SeaVision</a:t>
                      </a:r>
                      <a:r>
                        <a:rPr lang="ru-RU" sz="1200">
                          <a:effectLst/>
                        </a:rPr>
                        <a:t> stations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extLst>
                  <a:ext uri="{0D108BD9-81ED-4DB2-BD59-A6C34878D82A}">
                    <a16:rowId xmlns:a16="http://schemas.microsoft.com/office/drawing/2014/main" val="2995735942"/>
                  </a:ext>
                </a:extLst>
              </a:tr>
              <a:tr h="3736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ASV50 (05.08.2020 - 07.09.2020)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157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extLst>
                  <a:ext uri="{0D108BD9-81ED-4DB2-BD59-A6C34878D82A}">
                    <a16:rowId xmlns:a16="http://schemas.microsoft.com/office/drawing/2014/main" val="3947806710"/>
                  </a:ext>
                </a:extLst>
              </a:tr>
              <a:tr h="3736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AI57 (29.06.2020 - 11.07.2021)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76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extLst>
                  <a:ext uri="{0D108BD9-81ED-4DB2-BD59-A6C34878D82A}">
                    <a16:rowId xmlns:a16="http://schemas.microsoft.com/office/drawing/2014/main" val="3117822748"/>
                  </a:ext>
                </a:extLst>
              </a:tr>
              <a:tr h="3736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AI58  (04.08.2020 - 05.09.2021)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extLst>
                  <a:ext uri="{0D108BD9-81ED-4DB2-BD59-A6C34878D82A}">
                    <a16:rowId xmlns:a16="http://schemas.microsoft.com/office/drawing/2014/main" val="217683325"/>
                  </a:ext>
                </a:extLst>
              </a:tr>
              <a:tr h="3485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AI63 (29.09.2022 - 07.12.2022)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209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extLst>
                  <a:ext uri="{0D108BD9-81ED-4DB2-BD59-A6C34878D82A}">
                    <a16:rowId xmlns:a16="http://schemas.microsoft.com/office/drawing/2014/main" val="487599065"/>
                  </a:ext>
                </a:extLst>
              </a:tr>
              <a:tr h="348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Total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497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2700" marR="12700" marT="12700" marB="63500" anchor="b"/>
                </a:tc>
                <a:extLst>
                  <a:ext uri="{0D108BD9-81ED-4DB2-BD59-A6C34878D82A}">
                    <a16:rowId xmlns:a16="http://schemas.microsoft.com/office/drawing/2014/main" val="3156537918"/>
                  </a:ext>
                </a:extLst>
              </a:tr>
            </a:tbl>
          </a:graphicData>
        </a:graphic>
      </p:graphicFrame>
      <p:pic>
        <p:nvPicPr>
          <p:cNvPr id="6" name="image23.jpg">
            <a:extLst>
              <a:ext uri="{FF2B5EF4-FFF2-40B4-BE49-F238E27FC236}">
                <a16:creationId xmlns:a16="http://schemas.microsoft.com/office/drawing/2014/main" id="{7800D8D3-F408-A34F-84C7-528BCEA6673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558839" y="3798916"/>
            <a:ext cx="4778024" cy="286753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949391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626D-8713-C549-A21E-A670104D8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Результаты</a:t>
            </a:r>
            <a:endParaRPr lang="es-ES"/>
          </a:p>
        </p:txBody>
      </p:sp>
      <p:pic>
        <p:nvPicPr>
          <p:cNvPr id="4" name="image28.png">
            <a:extLst>
              <a:ext uri="{FF2B5EF4-FFF2-40B4-BE49-F238E27FC236}">
                <a16:creationId xmlns:a16="http://schemas.microsoft.com/office/drawing/2014/main" id="{C0DA804F-80ED-4C41-8D49-33FE19D8752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88467" y="1690688"/>
            <a:ext cx="5925185" cy="3454400"/>
          </a:xfrm>
          <a:prstGeom prst="rect">
            <a:avLst/>
          </a:prstGeom>
          <a:ln/>
        </p:spPr>
      </p:pic>
      <p:pic>
        <p:nvPicPr>
          <p:cNvPr id="5" name="image16.png">
            <a:extLst>
              <a:ext uri="{FF2B5EF4-FFF2-40B4-BE49-F238E27FC236}">
                <a16:creationId xmlns:a16="http://schemas.microsoft.com/office/drawing/2014/main" id="{2CA45098-06DB-8349-A0C4-4344C71E84DA}"/>
              </a:ext>
            </a:extLst>
          </p:cNvPr>
          <p:cNvPicPr/>
          <p:nvPr/>
        </p:nvPicPr>
        <p:blipFill rotWithShape="1">
          <a:blip r:embed="rId3"/>
          <a:srcRect l="4103" r="-1"/>
          <a:stretch/>
        </p:blipFill>
        <p:spPr>
          <a:xfrm>
            <a:off x="7147034" y="1690688"/>
            <a:ext cx="4545685" cy="3454400"/>
          </a:xfrm>
          <a:prstGeom prst="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FF5CC6-D677-1C40-8A2F-D0E1F9EDC4A1}"/>
              </a:ext>
            </a:extLst>
          </p:cNvPr>
          <p:cNvSpPr txBox="1"/>
          <p:nvPr/>
        </p:nvSpPr>
        <p:spPr>
          <a:xfrm rot="16200000">
            <a:off x="5573365" y="3233221"/>
            <a:ext cx="277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Nunmber of measurements</a:t>
            </a:r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590B8A0-D1BF-3047-98A8-503172992061}"/>
                  </a:ext>
                </a:extLst>
              </p:cNvPr>
              <p:cNvSpPr txBox="1"/>
              <p:nvPr/>
            </p:nvSpPr>
            <p:spPr>
              <a:xfrm>
                <a:off x="838200" y="5292233"/>
                <a:ext cx="127862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>
                          <a:latin typeface="Cambria Math" panose="02040503050406030204" pitchFamily="18" charset="0"/>
                        </a:rPr>
                        <m:t>=0.72</m:t>
                      </m:r>
                    </m:oMath>
                  </m:oMathPara>
                </a14:m>
                <a:endParaRPr lang="en-US" b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>
                          <a:latin typeface="Cambria Math" panose="02040503050406030204" pitchFamily="18" charset="0"/>
                        </a:rPr>
                        <m:t>𝑅𝑀𝑆𝐸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=0.4</m:t>
                      </m:r>
                    </m:oMath>
                  </m:oMathPara>
                </a14:m>
                <a:endParaRPr lang="es-ES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590B8A0-D1BF-3047-98A8-503172992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92233"/>
                <a:ext cx="1278620" cy="553998"/>
              </a:xfrm>
              <a:prstGeom prst="rect">
                <a:avLst/>
              </a:prstGeom>
              <a:blipFill>
                <a:blip r:embed="rId4"/>
                <a:stretch>
                  <a:fillRect l="-2941" t="-2273" r="-2941" b="-227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2217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B2A4E-6A7A-8B4A-9254-D0BF139DF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Заключение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888CC-DA6F-4044-8F58-FCB105518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/>
              <a:t>Разработан алгоритм на основе СНС </a:t>
            </a:r>
            <a:r>
              <a:rPr lang="en-US"/>
              <a:t>ResNet152</a:t>
            </a:r>
            <a:r>
              <a:rPr lang="ru-RU"/>
              <a:t> для оценки значимой высоты ветрового волнения по данным судового навигационного радара </a:t>
            </a:r>
            <a:r>
              <a:rPr lang="en-US"/>
              <a:t>X-band</a:t>
            </a:r>
            <a:r>
              <a:rPr lang="ru-RU"/>
              <a:t> диапазона;</a:t>
            </a:r>
            <a:endParaRPr lang="en-US"/>
          </a:p>
          <a:p>
            <a:pPr algn="just"/>
            <a:r>
              <a:rPr lang="ru-RU"/>
              <a:t>Нейросеть обучена на основе данных, накопленных коллективом ИО РАН в экспедициях в Атлантическом и Северном Ледовитом океанах;</a:t>
            </a:r>
          </a:p>
          <a:p>
            <a:pPr algn="just"/>
            <a:r>
              <a:rPr lang="ru-RU"/>
              <a:t>Показатели качества нейросетевого подхода сопоставимы с показателями классического метода;</a:t>
            </a:r>
          </a:p>
          <a:p>
            <a:pPr algn="just"/>
            <a:r>
              <a:rPr lang="ru-RU"/>
              <a:t>Для оценки </a:t>
            </a:r>
            <a:r>
              <a:rPr lang="en-US"/>
              <a:t>SWH</a:t>
            </a:r>
            <a:r>
              <a:rPr lang="ru-RU"/>
              <a:t> нейросетевому методу необходим один снимок (в то время как для </a:t>
            </a:r>
            <a:r>
              <a:rPr lang="en-US"/>
              <a:t>FT</a:t>
            </a:r>
            <a:r>
              <a:rPr lang="ru-RU"/>
              <a:t> классического метода необходимо 20 минут радарных данных);</a:t>
            </a:r>
          </a:p>
          <a:p>
            <a:pPr algn="just"/>
            <a:r>
              <a:rPr lang="ru-RU"/>
              <a:t>Классический метод калибруется под каждый новый радар (определяются калибровочные коэффициенты </a:t>
            </a:r>
            <a:r>
              <a:rPr lang="en-US"/>
              <a:t>A, B</a:t>
            </a:r>
            <a:r>
              <a:rPr lang="ru-RU"/>
              <a:t> дисперсионного соотношения). Для нейросетевого метода такая калибровка не требуется;</a:t>
            </a:r>
          </a:p>
          <a:p>
            <a:pPr algn="just"/>
            <a:r>
              <a:rPr lang="ru-RU"/>
              <a:t>Обобщающую способность нейросетевого метода на новых радарах следует оценить.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3720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01459-6F4C-144C-82DA-222C72D45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Введение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63D0A-E699-B449-9797-55748F000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/>
              <a:t>Морское </a:t>
            </a:r>
            <a:r>
              <a:rPr lang="en-US"/>
              <a:t>(</a:t>
            </a:r>
            <a:r>
              <a:rPr lang="ru-RU"/>
              <a:t>ветровое</a:t>
            </a:r>
            <a:r>
              <a:rPr lang="en-US"/>
              <a:t>) </a:t>
            </a:r>
            <a:r>
              <a:rPr lang="ru-RU"/>
              <a:t>волнение – важное явление, влияющее на потоки тепла, влаги, газовых компонент, импульса на границе океан-атмосфера;</a:t>
            </a:r>
          </a:p>
          <a:p>
            <a:pPr algn="just"/>
            <a:r>
              <a:rPr lang="ru-RU"/>
              <a:t>Морское волнение участвует в процессах разрушения льда, является фактором риска в морской навигации и эксплуатации береговой инфраструктуры;</a:t>
            </a:r>
          </a:p>
          <a:p>
            <a:pPr algn="just"/>
            <a:r>
              <a:rPr lang="ru-RU"/>
              <a:t>Плотный и надежный мониторинг ветрового волнения – задача, решенная не до конца.</a:t>
            </a:r>
          </a:p>
        </p:txBody>
      </p:sp>
    </p:spTree>
    <p:extLst>
      <p:ext uri="{BB962C8B-B14F-4D97-AF65-F5344CB8AC3E}">
        <p14:creationId xmlns:p14="http://schemas.microsoft.com/office/powerpoint/2010/main" val="4124495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D3A8-CC99-094C-8E23-EA90094DD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Перспективы исследования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5E735-49DC-FC43-8817-B397CF076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/>
              <a:t>Аппроксимировать период волнения и длину волн;</a:t>
            </a:r>
          </a:p>
          <a:p>
            <a:r>
              <a:rPr lang="ru-RU"/>
              <a:t>Реализовать коррекцию для оценки </a:t>
            </a:r>
            <a:r>
              <a:rPr lang="en-US"/>
              <a:t>SWH </a:t>
            </a:r>
            <a:r>
              <a:rPr lang="ru-RU"/>
              <a:t>на ходу;</a:t>
            </a:r>
          </a:p>
          <a:p>
            <a:r>
              <a:rPr lang="ru-RU"/>
              <a:t>Повышать достоверность оценки </a:t>
            </a:r>
            <a:r>
              <a:rPr lang="en-US"/>
              <a:t>SWH</a:t>
            </a:r>
            <a:r>
              <a:rPr lang="ru-RU"/>
              <a:t> за счет предварительного обучения на синтетически порожденных примерах (</a:t>
            </a:r>
            <a:r>
              <a:rPr lang="en-US"/>
              <a:t>Rezvov et al., DLCP-2023, </a:t>
            </a:r>
            <a:r>
              <a:rPr lang="ru-RU"/>
              <a:t>№24, </a:t>
            </a:r>
            <a:r>
              <a:rPr lang="en-US"/>
              <a:t>June 23, 13:00</a:t>
            </a:r>
            <a:r>
              <a:rPr lang="ru-RU"/>
              <a:t>);</a:t>
            </a:r>
          </a:p>
          <a:p>
            <a:r>
              <a:rPr lang="ru-RU"/>
              <a:t>Повышать достоверность за счет расширения базы референсных значений </a:t>
            </a:r>
            <a:r>
              <a:rPr lang="en-US"/>
              <a:t>SWH</a:t>
            </a:r>
            <a:r>
              <a:rPr lang="ru-RU"/>
              <a:t> по данным дистанционного зондирования Земли, по данным визуальных наблюдений, </a:t>
            </a:r>
            <a:r>
              <a:rPr lang="en-US"/>
              <a:t>etc.</a:t>
            </a:r>
            <a:endParaRPr lang="ru-RU"/>
          </a:p>
          <a:p>
            <a:r>
              <a:rPr lang="ru-RU"/>
              <a:t>Реализовать программный модуль для автоматической оценки характеристик волнения;</a:t>
            </a:r>
          </a:p>
          <a:p>
            <a:r>
              <a:rPr lang="ru-RU"/>
              <a:t>Внедрить измерение характеристик волнения по данным судовых навигационных радаров на судах с установленными </a:t>
            </a:r>
            <a:r>
              <a:rPr lang="en-US"/>
              <a:t>IceVision, SeaVision</a:t>
            </a:r>
            <a:r>
              <a:rPr lang="ru-RU"/>
              <a:t>; расширять базу установленных</a:t>
            </a:r>
            <a:r>
              <a:rPr lang="en-US"/>
              <a:t> SeaVision.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4323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930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634B84E3-CBA1-DDE9-320F-0B29B3694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063"/>
            <a:ext cx="8780462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3">
            <a:extLst>
              <a:ext uri="{FF2B5EF4-FFF2-40B4-BE49-F238E27FC236}">
                <a16:creationId xmlns:a16="http://schemas.microsoft.com/office/drawing/2014/main" id="{3B572E3B-651C-5E69-FAF8-142EA6D56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333375"/>
            <a:ext cx="65357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RU" sz="2400">
                <a:solidFill>
                  <a:srgbClr val="006699"/>
                </a:solidFill>
              </a:rPr>
              <a:t>SeaVision design by MC&amp;S (St. Petersburg)</a:t>
            </a:r>
            <a:endParaRPr lang="ru-RU" altLang="en-RU" sz="2400">
              <a:solidFill>
                <a:srgbClr val="006699"/>
              </a:solidFill>
            </a:endParaRP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CEDEC085-1522-B079-21FA-E3B664660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7" b="22537"/>
          <a:stretch>
            <a:fillRect/>
          </a:stretch>
        </p:blipFill>
        <p:spPr bwMode="auto">
          <a:xfrm>
            <a:off x="8920592" y="869719"/>
            <a:ext cx="3208452" cy="226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3884.mp4">
            <a:hlinkHover r:id="" action="ppaction://ole?verb=0"/>
            <a:extLst>
              <a:ext uri="{FF2B5EF4-FFF2-40B4-BE49-F238E27FC236}">
                <a16:creationId xmlns:a16="http://schemas.microsoft.com/office/drawing/2014/main" id="{2D497986-7C7C-07F2-9632-0A6C69863E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0592" y="3402013"/>
            <a:ext cx="3187672" cy="265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0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3B572E3B-651C-5E69-FAF8-142EA6D56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023" y="21879"/>
            <a:ext cx="65357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RU" sz="2800" dirty="0">
                <a:solidFill>
                  <a:srgbClr val="006699"/>
                </a:solidFill>
              </a:rPr>
              <a:t>Analogue systems</a:t>
            </a:r>
            <a:endParaRPr lang="ru-RU" altLang="en-RU" sz="2800" dirty="0">
              <a:solidFill>
                <a:srgbClr val="00669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3DA99-4C9B-469E-F051-D18C44BE8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48" y="3958659"/>
            <a:ext cx="4817347" cy="235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68CA11-9F4D-7836-226A-9ED837CE1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21" y="648746"/>
            <a:ext cx="4602628" cy="3008854"/>
          </a:xfrm>
          <a:prstGeom prst="rect">
            <a:avLst/>
          </a:prstGeom>
        </p:spPr>
      </p:pic>
      <p:pic>
        <p:nvPicPr>
          <p:cNvPr id="1026" name="Picture 2" descr="SeaDarQ Company Profile: Acquisition &amp; Investors | PitchBook">
            <a:extLst>
              <a:ext uri="{FF2B5EF4-FFF2-40B4-BE49-F238E27FC236}">
                <a16:creationId xmlns:a16="http://schemas.microsoft.com/office/drawing/2014/main" id="{F27689A0-7D23-CCE8-3BB3-399FF678F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299" y="222844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rtek | NORBIT Aptomar acquires the SeaDarQ radar system for…">
            <a:extLst>
              <a:ext uri="{FF2B5EF4-FFF2-40B4-BE49-F238E27FC236}">
                <a16:creationId xmlns:a16="http://schemas.microsoft.com/office/drawing/2014/main" id="{D2A5EACC-3E15-C2EE-2C8B-8DE8F94D5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08" y="648746"/>
            <a:ext cx="3326841" cy="195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DF0C7F-5A8F-44DD-79D7-0B18CB3EC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4693" y="3081556"/>
            <a:ext cx="6425083" cy="1754205"/>
          </a:xfrm>
          <a:prstGeom prst="rect">
            <a:avLst/>
          </a:prstGeom>
        </p:spPr>
      </p:pic>
      <p:pic>
        <p:nvPicPr>
          <p:cNvPr id="1030" name="Picture 6" descr="Configuration of WaveFinder | Download Scientific Diagram">
            <a:extLst>
              <a:ext uri="{FF2B5EF4-FFF2-40B4-BE49-F238E27FC236}">
                <a16:creationId xmlns:a16="http://schemas.microsoft.com/office/drawing/2014/main" id="{17911653-FF6D-E105-E2BE-D667A3CCB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983" y="4931193"/>
            <a:ext cx="3054350" cy="17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19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>
            <a:extLst>
              <a:ext uri="{FF2B5EF4-FFF2-40B4-BE49-F238E27FC236}">
                <a16:creationId xmlns:a16="http://schemas.microsoft.com/office/drawing/2014/main" id="{537542E7-85B1-8057-D365-299B7A63E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866775"/>
            <a:ext cx="653573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RU" sz="2400">
                <a:solidFill>
                  <a:srgbClr val="006699"/>
                </a:solidFill>
              </a:rPr>
              <a:t>JRC radars onboard RVs “Academic Sergey Vavilov” and “Academic Ioffe”</a:t>
            </a:r>
            <a:endParaRPr lang="ru-RU" altLang="en-RU" sz="2400">
              <a:solidFill>
                <a:srgbClr val="006699"/>
              </a:solidFill>
            </a:endParaRPr>
          </a:p>
        </p:txBody>
      </p:sp>
      <p:pic>
        <p:nvPicPr>
          <p:cNvPr id="20482" name="Picture 5">
            <a:extLst>
              <a:ext uri="{FF2B5EF4-FFF2-40B4-BE49-F238E27FC236}">
                <a16:creationId xmlns:a16="http://schemas.microsoft.com/office/drawing/2014/main" id="{CAC4A1CF-88D3-5F11-A29D-BE560D071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2303463"/>
            <a:ext cx="7334250" cy="3335337"/>
          </a:xfrm>
          <a:prstGeom prst="rect">
            <a:avLst/>
          </a:prstGeom>
          <a:noFill/>
          <a:ln w="15875">
            <a:solidFill>
              <a:srgbClr val="00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8">
            <a:extLst>
              <a:ext uri="{FF2B5EF4-FFF2-40B4-BE49-F238E27FC236}">
                <a16:creationId xmlns:a16="http://schemas.microsoft.com/office/drawing/2014/main" id="{19008100-EAD6-07FA-14CE-677DBC8DB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806450"/>
            <a:ext cx="3656012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0">
            <a:extLst>
              <a:ext uri="{FF2B5EF4-FFF2-40B4-BE49-F238E27FC236}">
                <a16:creationId xmlns:a16="http://schemas.microsoft.com/office/drawing/2014/main" id="{BE26C7B5-6E3E-24FA-8E70-7DCC3F5A9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5" y="3729038"/>
            <a:ext cx="3656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1">
            <a:extLst>
              <a:ext uri="{FF2B5EF4-FFF2-40B4-BE49-F238E27FC236}">
                <a16:creationId xmlns:a16="http://schemas.microsoft.com/office/drawing/2014/main" id="{6CB00ADF-52C4-41F4-17BE-8D5F33CA7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0" t="28876" r="44000" b="53999"/>
          <a:stretch>
            <a:fillRect/>
          </a:stretch>
        </p:blipFill>
        <p:spPr bwMode="auto">
          <a:xfrm>
            <a:off x="7639050" y="420688"/>
            <a:ext cx="1516063" cy="1258887"/>
          </a:xfrm>
          <a:prstGeom prst="rect">
            <a:avLst/>
          </a:prstGeom>
          <a:noFill/>
          <a:ln w="19050">
            <a:solidFill>
              <a:srgbClr val="00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13">
            <a:extLst>
              <a:ext uri="{FF2B5EF4-FFF2-40B4-BE49-F238E27FC236}">
                <a16:creationId xmlns:a16="http://schemas.microsoft.com/office/drawing/2014/main" id="{AAEE419E-50FB-7510-00C8-10B501B92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1" t="32310" r="18120" b="54089"/>
          <a:stretch>
            <a:fillRect/>
          </a:stretch>
        </p:blipFill>
        <p:spPr bwMode="auto">
          <a:xfrm>
            <a:off x="7850188" y="3338513"/>
            <a:ext cx="1690687" cy="1036637"/>
          </a:xfrm>
          <a:prstGeom prst="rect">
            <a:avLst/>
          </a:prstGeom>
          <a:noFill/>
          <a:ln w="19050">
            <a:solidFill>
              <a:srgbClr val="00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Line 14">
            <a:extLst>
              <a:ext uri="{FF2B5EF4-FFF2-40B4-BE49-F238E27FC236}">
                <a16:creationId xmlns:a16="http://schemas.microsoft.com/office/drawing/2014/main" id="{6E2C1586-22E2-1F39-232A-B1F30CC6BEB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075738" y="1439863"/>
            <a:ext cx="792162" cy="2587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RU"/>
          </a:p>
        </p:txBody>
      </p:sp>
      <p:sp>
        <p:nvSpPr>
          <p:cNvPr id="20488" name="Line 15">
            <a:extLst>
              <a:ext uri="{FF2B5EF4-FFF2-40B4-BE49-F238E27FC236}">
                <a16:creationId xmlns:a16="http://schemas.microsoft.com/office/drawing/2014/main" id="{85578CE3-97C4-EAF0-2FF6-BBDB8DA23B1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390063" y="4262438"/>
            <a:ext cx="563562" cy="46513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R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C26FEA-B014-EAA9-71CC-F266F41C065A}"/>
              </a:ext>
            </a:extLst>
          </p:cNvPr>
          <p:cNvSpPr/>
          <p:nvPr/>
        </p:nvSpPr>
        <p:spPr>
          <a:xfrm>
            <a:off x="522514" y="3074797"/>
            <a:ext cx="6461090" cy="2335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97574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>
            <a:extLst>
              <a:ext uri="{FF2B5EF4-FFF2-40B4-BE49-F238E27FC236}">
                <a16:creationId xmlns:a16="http://schemas.microsoft.com/office/drawing/2014/main" id="{4B430A3E-F8DC-A5DB-AE2F-9F0F6BA4E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7"/>
          <a:stretch>
            <a:fillRect/>
          </a:stretch>
        </p:blipFill>
        <p:spPr bwMode="auto">
          <a:xfrm>
            <a:off x="5530397" y="493053"/>
            <a:ext cx="4084638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3">
            <a:extLst>
              <a:ext uri="{FF2B5EF4-FFF2-40B4-BE49-F238E27FC236}">
                <a16:creationId xmlns:a16="http://schemas.microsoft.com/office/drawing/2014/main" id="{C604395A-40A8-C941-0EA0-57D27829E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" y="97249"/>
            <a:ext cx="10628313" cy="33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RU" sz="2400" dirty="0">
                <a:solidFill>
                  <a:srgbClr val="006699"/>
                </a:solidFill>
              </a:rPr>
              <a:t>Cruises and Spotter buoys</a:t>
            </a:r>
            <a:endParaRPr lang="ru-RU" altLang="en-RU" sz="2400" dirty="0">
              <a:solidFill>
                <a:srgbClr val="006699"/>
              </a:solidFill>
            </a:endParaRPr>
          </a:p>
        </p:txBody>
      </p:sp>
      <p:pic>
        <p:nvPicPr>
          <p:cNvPr id="22531" name="Picture 11">
            <a:extLst>
              <a:ext uri="{FF2B5EF4-FFF2-40B4-BE49-F238E27FC236}">
                <a16:creationId xmlns:a16="http://schemas.microsoft.com/office/drawing/2014/main" id="{788B1BA4-AE0A-9BE2-1BFE-C6DDBDE49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1" t="14079" r="27271"/>
          <a:stretch>
            <a:fillRect/>
          </a:stretch>
        </p:blipFill>
        <p:spPr bwMode="auto">
          <a:xfrm>
            <a:off x="9872663" y="803275"/>
            <a:ext cx="20113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>
            <a:extLst>
              <a:ext uri="{FF2B5EF4-FFF2-40B4-BE49-F238E27FC236}">
                <a16:creationId xmlns:a16="http://schemas.microsoft.com/office/drawing/2014/main" id="{ABC29F31-B2D3-A483-8072-11757E22A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5189" r="36099"/>
          <a:stretch>
            <a:fillRect/>
          </a:stretch>
        </p:blipFill>
        <p:spPr bwMode="auto">
          <a:xfrm>
            <a:off x="9882188" y="2463800"/>
            <a:ext cx="19891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>
            <a:extLst>
              <a:ext uri="{FF2B5EF4-FFF2-40B4-BE49-F238E27FC236}">
                <a16:creationId xmlns:a16="http://schemas.microsoft.com/office/drawing/2014/main" id="{E673B492-C07A-3D9B-0C7C-9E1EB5B50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r="29376" b="12280"/>
          <a:stretch>
            <a:fillRect/>
          </a:stretch>
        </p:blipFill>
        <p:spPr bwMode="auto">
          <a:xfrm>
            <a:off x="9918700" y="4530725"/>
            <a:ext cx="200025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">
            <a:extLst>
              <a:ext uri="{FF2B5EF4-FFF2-40B4-BE49-F238E27FC236}">
                <a16:creationId xmlns:a16="http://schemas.microsoft.com/office/drawing/2014/main" id="{3FD093D1-1061-CFBF-A32A-58FDC445C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4"/>
          <a:stretch>
            <a:fillRect/>
          </a:stretch>
        </p:blipFill>
        <p:spPr bwMode="auto">
          <a:xfrm>
            <a:off x="158297" y="494640"/>
            <a:ext cx="5364163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6938F9-F76F-01DC-E0F0-45B69C120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0758" y="5253130"/>
            <a:ext cx="5691958" cy="154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01459-6F4C-144C-82DA-222C72D45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Введение: способы наблюдений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63D0A-E699-B449-9797-55748F000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/>
              <a:t>Визуальная оценка;</a:t>
            </a:r>
          </a:p>
          <a:p>
            <a:pPr algn="just"/>
            <a:r>
              <a:rPr lang="ru-RU"/>
              <a:t>Инструментальные измерения: волномерные буи, стационарные донные станции, допплеровские измерители течений...</a:t>
            </a:r>
            <a:endParaRPr lang="en-US"/>
          </a:p>
          <a:p>
            <a:pPr algn="just"/>
            <a:r>
              <a:rPr lang="ru-RU"/>
              <a:t>Дистанционное зондирование Земли из космоса (альтиметры);</a:t>
            </a:r>
          </a:p>
          <a:p>
            <a:pPr algn="just"/>
            <a:endParaRPr lang="en-US"/>
          </a:p>
          <a:p>
            <a:pPr algn="just"/>
            <a:r>
              <a:rPr lang="ru-RU"/>
              <a:t>Перспективные методы:</a:t>
            </a:r>
          </a:p>
          <a:p>
            <a:pPr lvl="1" algn="just"/>
            <a:r>
              <a:rPr lang="ru-RU"/>
              <a:t>Анализ данных цифровой оптической съемки поверхности моря</a:t>
            </a:r>
          </a:p>
          <a:p>
            <a:pPr lvl="1" algn="just"/>
            <a:r>
              <a:rPr lang="ru-RU" u="sng"/>
              <a:t>Анализ данных судовых навигационных радаров</a:t>
            </a:r>
          </a:p>
        </p:txBody>
      </p:sp>
    </p:spTree>
    <p:extLst>
      <p:ext uri="{BB962C8B-B14F-4D97-AF65-F5344CB8AC3E}">
        <p14:creationId xmlns:p14="http://schemas.microsoft.com/office/powerpoint/2010/main" val="537016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2BB24-E784-9342-AC13-11541B546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Заякоренные и дрейфующие буи</a:t>
            </a:r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C270B-DFDD-9840-8A7A-77C08D111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97"/>
          <a:stretch/>
        </p:blipFill>
        <p:spPr>
          <a:xfrm>
            <a:off x="1051559" y="1499617"/>
            <a:ext cx="10078701" cy="5278316"/>
          </a:xfrm>
          <a:prstGeom prst="rect">
            <a:avLst/>
          </a:prstGeom>
        </p:spPr>
      </p:pic>
      <p:pic>
        <p:nvPicPr>
          <p:cNvPr id="5" name="Picture 5" descr="Spotter Measures Surface Winds">
            <a:extLst>
              <a:ext uri="{FF2B5EF4-FFF2-40B4-BE49-F238E27FC236}">
                <a16:creationId xmlns:a16="http://schemas.microsoft.com/office/drawing/2014/main" id="{B3F045B8-DDD4-2547-85AF-E4C5EFB46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56"/>
          <a:stretch/>
        </p:blipFill>
        <p:spPr bwMode="auto">
          <a:xfrm>
            <a:off x="1051559" y="1848062"/>
            <a:ext cx="3438028" cy="103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729FF0-76DA-8643-83AF-CB4F26184AC1}"/>
              </a:ext>
            </a:extLst>
          </p:cNvPr>
          <p:cNvSpPr txBox="1"/>
          <p:nvPr/>
        </p:nvSpPr>
        <p:spPr>
          <a:xfrm>
            <a:off x="9764718" y="6511567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osmc.noaa.gov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818997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2BB24-E784-9342-AC13-11541B546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Дрейфующие буи</a:t>
            </a:r>
            <a:r>
              <a:rPr lang="en-US"/>
              <a:t> Spotter</a:t>
            </a:r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8B9C13-928C-1C47-87E1-266ABAC12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8" y="1462453"/>
            <a:ext cx="9073534" cy="5176355"/>
          </a:xfrm>
          <a:prstGeom prst="rect">
            <a:avLst/>
          </a:prstGeom>
        </p:spPr>
      </p:pic>
      <p:pic>
        <p:nvPicPr>
          <p:cNvPr id="6" name="Picture 2" descr="Spotlight: Hayden Henderson Discusses Spotter Buoys | CIGLR">
            <a:extLst>
              <a:ext uri="{FF2B5EF4-FFF2-40B4-BE49-F238E27FC236}">
                <a16:creationId xmlns:a16="http://schemas.microsoft.com/office/drawing/2014/main" id="{96DA5461-3B8E-B44C-931F-ECF94135D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58" y="1462453"/>
            <a:ext cx="2055545" cy="142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930A73-AD07-DA48-B727-C9C54DD2EF52}"/>
              </a:ext>
            </a:extLst>
          </p:cNvPr>
          <p:cNvSpPr txBox="1"/>
          <p:nvPr/>
        </p:nvSpPr>
        <p:spPr>
          <a:xfrm>
            <a:off x="8424672" y="6458977"/>
            <a:ext cx="3454857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weather.sofarocean.com</a:t>
            </a:r>
            <a:r>
              <a:rPr lang="en-GB" dirty="0"/>
              <a:t>/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945125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2BB24-E784-9342-AC13-11541B546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Визуальные наблюдения</a:t>
            </a:r>
            <a:endParaRPr lang="es-E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F7C68E0-D2CE-B84D-BCDF-195BBB327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376488"/>
            <a:ext cx="5307012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FB1BCE6-2D78-7344-82C4-7A553619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2" y="2370138"/>
            <a:ext cx="5280025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73D5E9E-E046-2D49-BF85-6919DC02D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2" y="4962526"/>
            <a:ext cx="5005388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7">
            <a:extLst>
              <a:ext uri="{FF2B5EF4-FFF2-40B4-BE49-F238E27FC236}">
                <a16:creationId xmlns:a16="http://schemas.microsoft.com/office/drawing/2014/main" id="{C6E60816-3B79-FE4B-8900-F88356A4F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319338"/>
            <a:ext cx="10752137" cy="29638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RU" altLang="en-RU"/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6EDBB17C-7BF0-4F45-AD38-8E5CC4D5F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112" y="4889501"/>
            <a:ext cx="10334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RU">
                <a:latin typeface="Arial Narrow" panose="020B0604020202020204" pitchFamily="34" charset="0"/>
              </a:rPr>
              <a:t>VOS reports</a:t>
            </a:r>
            <a:endParaRPr lang="ru-RU" altLang="en-RU">
              <a:latin typeface="Arial Narrow" panose="020B0604020202020204" pitchFamily="34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02061FD0-C251-F541-9E9F-7A0D7DEDB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225" y="4892676"/>
            <a:ext cx="14303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RU">
                <a:latin typeface="Arial Narrow" panose="020B0604020202020204" pitchFamily="34" charset="0"/>
              </a:rPr>
              <a:t>Actual ship traffic</a:t>
            </a:r>
            <a:endParaRPr lang="ru-RU" altLang="en-RU">
              <a:latin typeface="Arial Narrow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96800B-DF8D-D044-9175-68CFEA58DD08}"/>
              </a:ext>
            </a:extLst>
          </p:cNvPr>
          <p:cNvSpPr txBox="1"/>
          <p:nvPr/>
        </p:nvSpPr>
        <p:spPr>
          <a:xfrm>
            <a:off x="838200" y="1688069"/>
            <a:ext cx="8549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WMO VOS: Voluntary Observing Ships program of the World Meteorological Organization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108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D3B0-FD74-E24E-AFE1-9AB6DB349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Введение</a:t>
            </a:r>
            <a:endParaRPr lang="es-E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5E2407F-13F1-3140-A3C8-DF9B6D187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Наблюдений</a:t>
            </a:r>
            <a:r>
              <a:rPr lang="en-US"/>
              <a:t> </a:t>
            </a:r>
            <a:r>
              <a:rPr lang="ru-RU"/>
              <a:t>мало;</a:t>
            </a:r>
          </a:p>
          <a:p>
            <a:r>
              <a:rPr lang="ru-RU"/>
              <a:t>Оценки в </a:t>
            </a:r>
            <a:r>
              <a:rPr lang="en-US"/>
              <a:t>VOS </a:t>
            </a:r>
            <a:r>
              <a:rPr lang="ru-RU"/>
              <a:t>могут быть подвержены ошибкам наблюдателя;</a:t>
            </a:r>
          </a:p>
          <a:p>
            <a:r>
              <a:rPr lang="ru-RU"/>
              <a:t>Наблюдения распределены неравномерно по Мировому океану;</a:t>
            </a:r>
          </a:p>
          <a:p>
            <a:r>
              <a:rPr lang="ru-RU"/>
              <a:t>Наблюдения нерегулярны;</a:t>
            </a:r>
          </a:p>
          <a:p>
            <a:endParaRPr lang="ru-RU"/>
          </a:p>
          <a:p>
            <a:pPr marL="0" indent="0">
              <a:buNone/>
            </a:pPr>
            <a:r>
              <a:rPr lang="ru-RU"/>
              <a:t>Одно из решений:</a:t>
            </a:r>
          </a:p>
          <a:p>
            <a:r>
              <a:rPr lang="ru-RU"/>
              <a:t>Оценивать характеристики ветрового волнения по данным судовых навигационных радаров.</a:t>
            </a:r>
          </a:p>
        </p:txBody>
      </p:sp>
    </p:spTree>
    <p:extLst>
      <p:ext uri="{BB962C8B-B14F-4D97-AF65-F5344CB8AC3E}">
        <p14:creationId xmlns:p14="http://schemas.microsoft.com/office/powerpoint/2010/main" val="1636182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D3B0-FD74-E24E-AFE1-9AB6DB349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Судовые навигационные радары (СНР)</a:t>
            </a:r>
            <a:endParaRPr lang="es-E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6B633F-7E14-8B4D-9BD1-C2470B487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690688"/>
            <a:ext cx="3477768" cy="195315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892AE9-3B1B-5A45-87BE-BF88576DA8CA}"/>
              </a:ext>
            </a:extLst>
          </p:cNvPr>
          <p:cNvSpPr txBox="1"/>
          <p:nvPr/>
        </p:nvSpPr>
        <p:spPr>
          <a:xfrm>
            <a:off x="4955980" y="1690688"/>
            <a:ext cx="382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X-band:</a:t>
            </a:r>
            <a:r>
              <a:rPr lang="ru-RU"/>
              <a:t>  </a:t>
            </a:r>
            <a:r>
              <a:rPr lang="es-ES"/>
              <a:t>8.0 – 12.0</a:t>
            </a:r>
            <a:r>
              <a:rPr lang="ru-RU"/>
              <a:t> ГГц </a:t>
            </a:r>
            <a:r>
              <a:rPr lang="en-US"/>
              <a:t> /  </a:t>
            </a:r>
            <a:r>
              <a:rPr lang="es-ES"/>
              <a:t>3.75 – 2.5 </a:t>
            </a:r>
            <a:r>
              <a:rPr lang="ru-RU"/>
              <a:t>см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24525-62D6-124F-8A59-6F9455E9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058"/>
          <a:stretch/>
        </p:blipFill>
        <p:spPr>
          <a:xfrm>
            <a:off x="4955980" y="2111346"/>
            <a:ext cx="6397820" cy="40528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CD5A39-50FC-0E48-B8BB-7EF1C2E5D2BC}"/>
              </a:ext>
            </a:extLst>
          </p:cNvPr>
          <p:cNvSpPr/>
          <p:nvPr/>
        </p:nvSpPr>
        <p:spPr>
          <a:xfrm>
            <a:off x="4955980" y="2843783"/>
            <a:ext cx="6397820" cy="51206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8BD572-3BED-334B-9E8F-F3B3C46437DB}"/>
              </a:ext>
            </a:extLst>
          </p:cNvPr>
          <p:cNvSpPr/>
          <p:nvPr/>
        </p:nvSpPr>
        <p:spPr>
          <a:xfrm>
            <a:off x="4955980" y="4059935"/>
            <a:ext cx="6397820" cy="29260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984EDF-1950-4042-A876-A189ACE67640}"/>
              </a:ext>
            </a:extLst>
          </p:cNvPr>
          <p:cNvSpPr/>
          <p:nvPr/>
        </p:nvSpPr>
        <p:spPr>
          <a:xfrm>
            <a:off x="4955980" y="4791455"/>
            <a:ext cx="6397820" cy="29260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3EC80B-B2AE-814B-BBEA-86538AA9C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797300"/>
            <a:ext cx="3477769" cy="279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96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F1F9D-3298-264D-A34D-2AA24193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SeaVision</a:t>
            </a:r>
            <a:r>
              <a:rPr lang="ru-RU" baseline="30000"/>
              <a:t>*</a:t>
            </a:r>
            <a:r>
              <a:rPr lang="en-US"/>
              <a:t>: ADC </a:t>
            </a:r>
            <a:r>
              <a:rPr lang="ru-RU"/>
              <a:t>для судового радара</a:t>
            </a:r>
            <a:endParaRPr lang="es-E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EA2799-E417-AC44-B732-6CB5FA7FA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690688"/>
            <a:ext cx="5882640" cy="36028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ED6247-E755-8949-A412-2C5CADB35BBF}"/>
              </a:ext>
            </a:extLst>
          </p:cNvPr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/>
              <a:t>* </a:t>
            </a:r>
            <a:r>
              <a:rPr lang="es-ES" sz="1600"/>
              <a:t>Tilinina et al. "Wind waves in the North Atlantic from ship navigational radar: SeaVision development and its validation with the Spotter wave buoy and WaveWatch III.” Earth System Science Data 14.8 (2022): 3615-3633.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69F5E31C-B3FD-584C-B2FD-AA695C7CE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021" y="2011169"/>
            <a:ext cx="1218451" cy="49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3884.mp4">
            <a:hlinkHover r:id="" action="ppaction://ole?verb=0"/>
            <a:extLst>
              <a:ext uri="{FF2B5EF4-FFF2-40B4-BE49-F238E27FC236}">
                <a16:creationId xmlns:a16="http://schemas.microsoft.com/office/drawing/2014/main" id="{9016C73D-1A2B-1B41-9651-D698477573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5369" y="1690688"/>
            <a:ext cx="3918431" cy="326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1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818</Words>
  <Application>Microsoft Macintosh PowerPoint</Application>
  <PresentationFormat>Widescreen</PresentationFormat>
  <Paragraphs>114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 Narrow</vt:lpstr>
      <vt:lpstr>Calibri</vt:lpstr>
      <vt:lpstr>Calibri Light</vt:lpstr>
      <vt:lpstr>Cambria Math</vt:lpstr>
      <vt:lpstr>Office Theme</vt:lpstr>
      <vt:lpstr>Estimating significant wave height from X-band navigation radar using convolutional neural networks </vt:lpstr>
      <vt:lpstr>Введение</vt:lpstr>
      <vt:lpstr>Введение: способы наблюдений</vt:lpstr>
      <vt:lpstr>Заякоренные и дрейфующие буи</vt:lpstr>
      <vt:lpstr>Дрейфующие буи Spotter</vt:lpstr>
      <vt:lpstr>Визуальные наблюдения</vt:lpstr>
      <vt:lpstr>Введение</vt:lpstr>
      <vt:lpstr>Судовые навигационные радары (СНР)</vt:lpstr>
      <vt:lpstr>SeaVision*: ADC для судового радара</vt:lpstr>
      <vt:lpstr>Классическая обработка данных СНР</vt:lpstr>
      <vt:lpstr>Сверточные нейронные сети</vt:lpstr>
      <vt:lpstr>2D позиционное кодирование</vt:lpstr>
      <vt:lpstr>Предобработка данных</vt:lpstr>
      <vt:lpstr>Сверточные нейронные сети</vt:lpstr>
      <vt:lpstr>Референсные значения SWH</vt:lpstr>
      <vt:lpstr>Референсные значения SWH</vt:lpstr>
      <vt:lpstr>Данные</vt:lpstr>
      <vt:lpstr>Результаты</vt:lpstr>
      <vt:lpstr>Заключение</vt:lpstr>
      <vt:lpstr>Перспективы исследования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Mikhail Krinitskiy</dc:creator>
  <cp:lastModifiedBy>Mikhail Krinitskiy</cp:lastModifiedBy>
  <cp:revision>144</cp:revision>
  <dcterms:created xsi:type="dcterms:W3CDTF">2023-06-21T08:56:38Z</dcterms:created>
  <dcterms:modified xsi:type="dcterms:W3CDTF">2023-06-21T14:38:59Z</dcterms:modified>
</cp:coreProperties>
</file>