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74" r:id="rId2"/>
    <p:sldId id="374" r:id="rId3"/>
    <p:sldId id="298" r:id="rId4"/>
    <p:sldId id="320" r:id="rId5"/>
    <p:sldId id="299" r:id="rId6"/>
    <p:sldId id="301" r:id="rId7"/>
    <p:sldId id="633" r:id="rId8"/>
    <p:sldId id="1224" r:id="rId9"/>
    <p:sldId id="302" r:id="rId10"/>
    <p:sldId id="257" r:id="rId11"/>
    <p:sldId id="258" r:id="rId12"/>
    <p:sldId id="260" r:id="rId13"/>
    <p:sldId id="261" r:id="rId14"/>
    <p:sldId id="262" r:id="rId15"/>
    <p:sldId id="613" r:id="rId16"/>
    <p:sldId id="1225" r:id="rId17"/>
    <p:sldId id="631" r:id="rId18"/>
    <p:sldId id="1226" r:id="rId19"/>
    <p:sldId id="556" r:id="rId20"/>
    <p:sldId id="557" r:id="rId21"/>
    <p:sldId id="554" r:id="rId22"/>
    <p:sldId id="629" r:id="rId23"/>
    <p:sldId id="614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284" r:id="rId32"/>
    <p:sldId id="313" r:id="rId33"/>
    <p:sldId id="317" r:id="rId34"/>
    <p:sldId id="1227" r:id="rId35"/>
    <p:sldId id="315" r:id="rId36"/>
    <p:sldId id="286" r:id="rId37"/>
    <p:sldId id="288" r:id="rId38"/>
    <p:sldId id="289" r:id="rId39"/>
    <p:sldId id="318" r:id="rId40"/>
    <p:sldId id="319" r:id="rId41"/>
    <p:sldId id="291" r:id="rId42"/>
    <p:sldId id="1228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02" autoAdjust="0"/>
    <p:restoredTop sz="76720" autoAdjust="0"/>
  </p:normalViewPr>
  <p:slideViewPr>
    <p:cSldViewPr snapToGrid="0">
      <p:cViewPr varScale="1">
        <p:scale>
          <a:sx n="68" d="100"/>
          <a:sy n="68" d="100"/>
        </p:scale>
        <p:origin x="45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8340-DCDD-4B83-B2A3-4CEFC2B1DF2F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07F6A-6225-4028-BC2B-19B1BEA0A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9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Цифровые двойники технологических процессов (определения, стандарты, решаемые задачи, исходные данные, место в общей структуре управления предприятием)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6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25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32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Эксперименты на реальных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201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Эксперименты на реальных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5741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Эксперименты на реальных данных.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879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96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Постановка задачи оптимального управления на </a:t>
            </a:r>
            <a:r>
              <a:rPr lang="ru-RU" sz="1200" dirty="0" err="1">
                <a:ln>
                  <a:noFill/>
                </a:ln>
                <a:solidFill>
                  <a:srgbClr val="FF0000"/>
                </a:solidFill>
                <a:effectLst/>
              </a:rPr>
              <a:t>нейросетевых</a:t>
            </a: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 моделях (примеры практических задач типа </a:t>
            </a:r>
            <a:r>
              <a:rPr lang="ru-RU" sz="1200" dirty="0" err="1">
                <a:ln>
                  <a:noFill/>
                </a:ln>
                <a:solidFill>
                  <a:srgbClr val="FF0000"/>
                </a:solidFill>
                <a:effectLst/>
              </a:rPr>
              <a:t>косты</a:t>
            </a: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, максимизация цены выходов и т.д.)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22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Про дифференцируемые </a:t>
            </a:r>
            <a:r>
              <a:rPr lang="ru-RU" sz="1200" dirty="0" err="1">
                <a:ln>
                  <a:noFill/>
                </a:ln>
                <a:solidFill>
                  <a:srgbClr val="FF0000"/>
                </a:solidFill>
                <a:effectLst/>
              </a:rPr>
              <a:t>нейросети</a:t>
            </a: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 для ограничений и целевых функций (рассказать в чем суть и про расчеты градиентов, якобианов, гессианов и всего, что нужно для оптимизации на них)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414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«Пристрелка» (формальная постановка задачи, метод вычисления, качественная оценка применения).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77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Постановка эксперимента для оценки оптимального управления (в чем сложность и необходимость симуляции, какие практические задачи можно )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5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Цифровые двойники технологических процессов (определения, стандарты, решаемые задачи, исходные данные, место в общей структуре управления предприятием)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120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Постановка эксперимента для оценки оптимального управления (в чем сложность и необходимость симуляции, какие практические задачи можно )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305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Про инструмент симуляции (что за код, что может, как настраивать)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947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Clr>
                <a:srgbClr val="0070C0"/>
              </a:buClr>
            </a:pPr>
            <a:r>
              <a:rPr lang="ru-RU" sz="1200" dirty="0">
                <a:ln>
                  <a:noFill/>
                </a:ln>
                <a:solidFill>
                  <a:srgbClr val="FF0000"/>
                </a:solidFill>
                <a:effectLst/>
              </a:rPr>
              <a:t>Эксперимент по оптимальному управлению).</a:t>
            </a:r>
            <a:endParaRPr lang="ru-RU" sz="9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13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80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917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801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33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50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589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Прогнозирование состояний (классические </a:t>
            </a:r>
            <a:r>
              <a:rPr lang="ru-RU" dirty="0" err="1"/>
              <a:t>стат</a:t>
            </a:r>
            <a:r>
              <a:rPr lang="ru-RU" dirty="0"/>
              <a:t> методы, MLP, </a:t>
            </a:r>
            <a:r>
              <a:rPr lang="ru-RU" dirty="0" err="1"/>
              <a:t>нейросети</a:t>
            </a:r>
            <a:r>
              <a:rPr lang="ru-RU" dirty="0"/>
              <a:t> глубокого обучения, можно про запас по слайду на архитектуру)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07F6A-6225-4028-BC2B-19B1BEA0A02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52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02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61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33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8802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36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2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61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808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4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19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497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388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11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9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71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71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75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5709FD-5E2F-4529-A5F3-6B27A595A239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84B8EFB-2C11-4D73-A159-E0FE26D35F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73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vanlazuhin@mail.ru" TargetMode="External"/><Relationship Id="rId2" Type="http://schemas.openxmlformats.org/officeDocument/2006/relationships/hyperlink" Target="mailto:michael@cs.msu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137" y="935845"/>
            <a:ext cx="11655908" cy="1473927"/>
          </a:xfrm>
        </p:spPr>
        <p:txBody>
          <a:bodyPr>
            <a:normAutofit/>
          </a:bodyPr>
          <a:lstStyle/>
          <a:p>
            <a:r>
              <a:rPr lang="ru-RU" sz="3200" dirty="0">
                <a:ln>
                  <a:noFill/>
                </a:ln>
                <a:solidFill>
                  <a:schemeClr val="bg2"/>
                </a:solidFill>
                <a:effectLst/>
              </a:rPr>
              <a:t>Методы глубокого обучения для задач построения «цифровых двойников» технологических процессов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5983" y="4524397"/>
            <a:ext cx="9440034" cy="206383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МГУ имени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М.В. Ломоносова, факультет ВМК, </a:t>
            </a:r>
            <a:endParaRPr lang="en-US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кафедра Интеллектуальных информационных технологий</a:t>
            </a:r>
          </a:p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доцент М.И. Петровский, 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hlinkClick r:id="rId2"/>
              </a:rPr>
              <a:t>michael@cs.msu.ru</a:t>
            </a:r>
            <a:endParaRPr lang="en-US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аспирант И.С. </a:t>
            </a:r>
            <a:r>
              <a:rPr lang="ru-RU" dirty="0" err="1">
                <a:ln>
                  <a:noFill/>
                </a:ln>
                <a:solidFill>
                  <a:schemeClr val="bg1"/>
                </a:solidFill>
                <a:effectLst/>
              </a:rPr>
              <a:t>Лазухин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, 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  <a:hlinkClick r:id="rId3"/>
              </a:rPr>
              <a:t>ivanlazuhin@mail.ru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lang="ru-RU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23 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июня, 2023</a:t>
            </a:r>
          </a:p>
        </p:txBody>
      </p:sp>
      <p:pic>
        <p:nvPicPr>
          <p:cNvPr id="4" name="Picture 2" descr="Image result for 'v,ktvf dvr">
            <a:extLst>
              <a:ext uri="{FF2B5EF4-FFF2-40B4-BE49-F238E27FC236}">
                <a16:creationId xmlns:a16="http://schemas.microsoft.com/office/drawing/2014/main" id="{833E6430-6E47-95B8-D17D-B125D27F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855" y="2930974"/>
            <a:ext cx="115252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93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BDAAC-4527-2415-4217-B3DA54878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9" y="206101"/>
            <a:ext cx="11463130" cy="122513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2"/>
                </a:solidFill>
                <a:effectLst/>
              </a:rPr>
              <a:t>Создание “виртуальных датчиков” и прогнозирование состояния ТП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40F18-6F17-A6E8-16EE-946B84B2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783" y="1378226"/>
            <a:ext cx="11781182" cy="542676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Постановка задачи: 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Прогнозирование значений параметров технологических процессов в динамике в зависимости от предыдущих состояний процесса и управляющих воздействий.</a:t>
            </a:r>
          </a:p>
          <a:p>
            <a:pPr lvl="1">
              <a:lnSpc>
                <a:spcPct val="11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«Аппроксимация», дорогостоящих, сложных или редких измерений с помощью </a:t>
            </a:r>
            <a:r>
              <a:rPr lang="en-US" dirty="0">
                <a:solidFill>
                  <a:schemeClr val="bg2"/>
                </a:solidFill>
                <a:effectLst/>
              </a:rPr>
              <a:t>ML </a:t>
            </a:r>
            <a:r>
              <a:rPr lang="ru-RU" dirty="0">
                <a:solidFill>
                  <a:schemeClr val="bg2"/>
                </a:solidFill>
                <a:effectLst/>
              </a:rPr>
              <a:t>моделей (например, лабораторных исследований или испытаний образцов продукции или промежуточного продукта)</a:t>
            </a:r>
          </a:p>
          <a:p>
            <a:pPr>
              <a:lnSpc>
                <a:spcPct val="11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Используемые архитектуры:</a:t>
            </a:r>
          </a:p>
          <a:p>
            <a:pPr lvl="1">
              <a:lnSpc>
                <a:spcPct val="110000"/>
              </a:lnSpc>
            </a:pPr>
            <a:r>
              <a:rPr lang="ru-RU" u="sng" dirty="0">
                <a:solidFill>
                  <a:schemeClr val="bg2"/>
                </a:solidFill>
                <a:effectLst/>
              </a:rPr>
              <a:t>Трансформер [1] </a:t>
            </a:r>
            <a:r>
              <a:rPr lang="en" dirty="0">
                <a:solidFill>
                  <a:schemeClr val="bg2"/>
                </a:solidFill>
                <a:effectLst/>
              </a:rPr>
              <a:t>– </a:t>
            </a:r>
            <a:r>
              <a:rPr lang="ru-RU" dirty="0">
                <a:solidFill>
                  <a:schemeClr val="bg2"/>
                </a:solidFill>
                <a:effectLst/>
              </a:rPr>
              <a:t>управляемый </a:t>
            </a:r>
            <a:r>
              <a:rPr lang="en-US" dirty="0">
                <a:solidFill>
                  <a:schemeClr val="bg2"/>
                </a:solidFill>
                <a:effectLst/>
              </a:rPr>
              <a:t>CNN</a:t>
            </a:r>
            <a:r>
              <a:rPr lang="ru-RU" dirty="0">
                <a:solidFill>
                  <a:schemeClr val="bg2"/>
                </a:solidFill>
                <a:effectLst/>
              </a:rPr>
              <a:t>-блок выделяет локальные зависимости и выделяет значимые переменные </a:t>
            </a:r>
            <a:r>
              <a:rPr lang="en-US" dirty="0">
                <a:solidFill>
                  <a:schemeClr val="bg2"/>
                </a:solidFill>
                <a:effectLst/>
              </a:rPr>
              <a:t>-&gt; </a:t>
            </a:r>
            <a:r>
              <a:rPr lang="ru-RU" dirty="0">
                <a:solidFill>
                  <a:schemeClr val="bg2"/>
                </a:solidFill>
                <a:effectLst/>
              </a:rPr>
              <a:t>многоуровневый механизм внимания выделяет долгосрочные зависимости -</a:t>
            </a:r>
            <a:r>
              <a:rPr lang="en-US" dirty="0">
                <a:solidFill>
                  <a:schemeClr val="bg2"/>
                </a:solidFill>
                <a:effectLst/>
              </a:rPr>
              <a:t>&gt; </a:t>
            </a:r>
            <a:r>
              <a:rPr lang="ru-RU" dirty="0">
                <a:solidFill>
                  <a:schemeClr val="bg2"/>
                </a:solidFill>
                <a:effectLst/>
              </a:rPr>
              <a:t>окончательный прогноз определяется финальным </a:t>
            </a:r>
            <a:r>
              <a:rPr lang="ru-RU" dirty="0" err="1">
                <a:solidFill>
                  <a:schemeClr val="bg2"/>
                </a:solidFill>
                <a:effectLst/>
              </a:rPr>
              <a:t>полносвязным</a:t>
            </a:r>
            <a:r>
              <a:rPr lang="ru-RU" dirty="0">
                <a:solidFill>
                  <a:schemeClr val="bg2"/>
                </a:solidFill>
                <a:effectLst/>
              </a:rPr>
              <a:t> линейным слоем;</a:t>
            </a:r>
          </a:p>
          <a:p>
            <a:pPr lvl="1">
              <a:lnSpc>
                <a:spcPct val="110000"/>
              </a:lnSpc>
            </a:pPr>
            <a:r>
              <a:rPr lang="en" u="sng" dirty="0">
                <a:solidFill>
                  <a:schemeClr val="bg2"/>
                </a:solidFill>
                <a:effectLst/>
              </a:rPr>
              <a:t>GRU [</a:t>
            </a:r>
            <a:r>
              <a:rPr lang="ru-RU" u="sng" dirty="0">
                <a:solidFill>
                  <a:schemeClr val="bg2"/>
                </a:solidFill>
                <a:effectLst/>
              </a:rPr>
              <a:t>2</a:t>
            </a:r>
            <a:r>
              <a:rPr lang="en" u="sng" dirty="0">
                <a:solidFill>
                  <a:schemeClr val="bg2"/>
                </a:solidFill>
                <a:effectLst/>
              </a:rPr>
              <a:t>]</a:t>
            </a:r>
            <a:r>
              <a:rPr lang="ru-RU" u="sng" dirty="0">
                <a:solidFill>
                  <a:schemeClr val="bg2"/>
                </a:solidFill>
                <a:effectLst/>
              </a:rPr>
              <a:t> </a:t>
            </a:r>
            <a:r>
              <a:rPr lang="ru-RU" dirty="0">
                <a:solidFill>
                  <a:schemeClr val="bg2"/>
                </a:solidFill>
                <a:effectLst/>
              </a:rPr>
              <a:t>– двунаправленная управляемая рекуррентная нейронная сеть с механизмом внимания для гибкого распределения весов параметров</a:t>
            </a:r>
            <a:r>
              <a:rPr lang="en" dirty="0">
                <a:solidFill>
                  <a:schemeClr val="bg2"/>
                </a:solidFill>
                <a:effectLst/>
              </a:rPr>
              <a:t>;</a:t>
            </a:r>
            <a:endParaRPr lang="ru-RU" dirty="0">
              <a:solidFill>
                <a:schemeClr val="bg2"/>
              </a:solidFill>
              <a:effectLst/>
            </a:endParaRPr>
          </a:p>
          <a:p>
            <a:pPr lvl="1">
              <a:lnSpc>
                <a:spcPct val="110000"/>
              </a:lnSpc>
            </a:pPr>
            <a:r>
              <a:rPr lang="en" u="sng" dirty="0">
                <a:solidFill>
                  <a:schemeClr val="bg2"/>
                </a:solidFill>
                <a:effectLst/>
              </a:rPr>
              <a:t>LSTM [</a:t>
            </a:r>
            <a:r>
              <a:rPr lang="ru-RU" u="sng" dirty="0">
                <a:solidFill>
                  <a:schemeClr val="bg2"/>
                </a:solidFill>
                <a:effectLst/>
              </a:rPr>
              <a:t>2</a:t>
            </a:r>
            <a:r>
              <a:rPr lang="en" u="sng" dirty="0">
                <a:solidFill>
                  <a:schemeClr val="bg2"/>
                </a:solidFill>
                <a:effectLst/>
              </a:rPr>
              <a:t>]</a:t>
            </a:r>
            <a:r>
              <a:rPr lang="ru-RU" u="sng" dirty="0">
                <a:solidFill>
                  <a:schemeClr val="bg2"/>
                </a:solidFill>
                <a:effectLst/>
              </a:rPr>
              <a:t> </a:t>
            </a:r>
            <a:r>
              <a:rPr lang="ru-RU" dirty="0">
                <a:solidFill>
                  <a:schemeClr val="bg2"/>
                </a:solidFill>
                <a:effectLst/>
              </a:rPr>
              <a:t>– нейронная сеть долгой и краткосрочной памяти.</a:t>
            </a:r>
            <a:endParaRPr lang="en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chemeClr val="bg2"/>
                </a:solidFill>
                <a:effectLst/>
              </a:rPr>
              <a:t>Литература: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sz="1800" dirty="0" err="1">
                <a:solidFill>
                  <a:schemeClr val="bg2"/>
                </a:solidFill>
                <a:effectLst/>
              </a:rPr>
              <a:t>Geng</a:t>
            </a:r>
            <a:r>
              <a:rPr lang="en" sz="1800" dirty="0">
                <a:solidFill>
                  <a:schemeClr val="bg2"/>
                </a:solidFill>
                <a:effectLst/>
              </a:rPr>
              <a:t> Z. et al. Novel transformer based on gated convolutional neural network for dynamic soft sensor modeling of industrial processes //IEEE Transactions on Industrial Informatics. – 2021. – </a:t>
            </a:r>
            <a:r>
              <a:rPr lang="ru-RU" sz="1800" dirty="0">
                <a:solidFill>
                  <a:schemeClr val="bg2"/>
                </a:solidFill>
                <a:effectLst/>
              </a:rPr>
              <a:t>Т. 18. – №. 3. – С. 1521-1529;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sz="1800" dirty="0">
                <a:solidFill>
                  <a:schemeClr val="bg2"/>
                </a:solidFill>
                <a:effectLst/>
              </a:rPr>
              <a:t>Zhu X., Ji Y. A digital twin–driven method for online quality control in process industry //The International Journal of Advanced Manufacturing Technology. – 2021. – </a:t>
            </a:r>
            <a:r>
              <a:rPr lang="ru-RU" sz="1800" dirty="0">
                <a:solidFill>
                  <a:schemeClr val="bg2"/>
                </a:solidFill>
                <a:effectLst/>
              </a:rPr>
              <a:t>С. 1-20.</a:t>
            </a:r>
            <a:endParaRPr lang="ru-RU" dirty="0">
              <a:solidFill>
                <a:schemeClr val="bg2"/>
              </a:solidFill>
              <a:effectLst/>
            </a:endParaRPr>
          </a:p>
          <a:p>
            <a:endParaRPr lang="ru-RU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39643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530DB-873D-CEA3-55C8-134BB8CA0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444637"/>
            <a:ext cx="10916479" cy="748056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  <a:effectLst/>
              </a:rPr>
              <a:t>Обнаружение аномалий в показаниях датчиков или аномальных состояний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E15389F-72A1-1421-54CD-C9A9A5BA1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5" y="1285460"/>
            <a:ext cx="11476384" cy="544430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bg2"/>
                </a:solidFill>
                <a:effectLst/>
              </a:rPr>
              <a:t>Постановка задачи: </a:t>
            </a:r>
          </a:p>
          <a:p>
            <a:pPr lvl="1">
              <a:lnSpc>
                <a:spcPct val="100000"/>
              </a:lnSpc>
            </a:pPr>
            <a:r>
              <a:rPr lang="ru-RU" sz="1900" dirty="0">
                <a:solidFill>
                  <a:schemeClr val="bg2"/>
                </a:solidFill>
                <a:effectLst/>
              </a:rPr>
              <a:t>Обнаружение аномалий во многомерных временных рядах – показаниях датчиков технологических установок.</a:t>
            </a:r>
          </a:p>
          <a:p>
            <a:pPr lvl="1">
              <a:lnSpc>
                <a:spcPct val="100000"/>
              </a:lnSpc>
            </a:pPr>
            <a:r>
              <a:rPr lang="ru-RU" sz="1900" dirty="0">
                <a:solidFill>
                  <a:schemeClr val="bg2"/>
                </a:solidFill>
                <a:effectLst/>
              </a:rPr>
              <a:t>Определение и локализация неисправностей в оборудовании на основе показаний датчиков, описывающих технологический процесс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chemeClr val="bg2"/>
                </a:solidFill>
                <a:effectLst/>
              </a:rPr>
              <a:t>Используемые архитектуры:</a:t>
            </a:r>
          </a:p>
          <a:p>
            <a:pPr lvl="1">
              <a:lnSpc>
                <a:spcPct val="100000"/>
              </a:lnSpc>
            </a:pPr>
            <a:r>
              <a:rPr lang="en" sz="1900" dirty="0">
                <a:solidFill>
                  <a:schemeClr val="bg2"/>
                </a:solidFill>
                <a:effectLst/>
              </a:rPr>
              <a:t>GAN [1]– </a:t>
            </a:r>
            <a:r>
              <a:rPr lang="ru-RU" sz="1900" dirty="0">
                <a:solidFill>
                  <a:schemeClr val="bg2"/>
                </a:solidFill>
                <a:effectLst/>
              </a:rPr>
              <a:t>комбинация </a:t>
            </a:r>
            <a:r>
              <a:rPr lang="en-US" sz="1900" dirty="0">
                <a:solidFill>
                  <a:schemeClr val="bg2"/>
                </a:solidFill>
                <a:effectLst/>
              </a:rPr>
              <a:t>LSTM-</a:t>
            </a:r>
            <a:r>
              <a:rPr lang="ru-RU" sz="1900" dirty="0">
                <a:solidFill>
                  <a:schemeClr val="bg2"/>
                </a:solidFill>
                <a:effectLst/>
              </a:rPr>
              <a:t>нейронных сетей (одна – генерирует образцы, другая – отличает правильные образцы от неправильных), далее обученная нейросеть ищет аномалии в реальных данных</a:t>
            </a:r>
            <a:r>
              <a:rPr lang="en-US" sz="1900" dirty="0">
                <a:solidFill>
                  <a:schemeClr val="bg2"/>
                </a:solidFill>
                <a:effectLst/>
              </a:rPr>
              <a:t> (</a:t>
            </a:r>
            <a:r>
              <a:rPr lang="en-US" sz="1900" dirty="0" err="1">
                <a:solidFill>
                  <a:schemeClr val="bg2"/>
                </a:solidFill>
                <a:effectLst/>
              </a:rPr>
              <a:t>т</a:t>
            </a:r>
            <a:r>
              <a:rPr lang="ru-RU" sz="1900" dirty="0" err="1">
                <a:solidFill>
                  <a:schemeClr val="bg2"/>
                </a:solidFill>
                <a:effectLst/>
              </a:rPr>
              <a:t>рансферное</a:t>
            </a:r>
            <a:r>
              <a:rPr lang="ru-RU" sz="1900" dirty="0">
                <a:solidFill>
                  <a:schemeClr val="bg2"/>
                </a:solidFill>
                <a:effectLst/>
              </a:rPr>
              <a:t> обучение).</a:t>
            </a:r>
            <a:r>
              <a:rPr lang="en-US" sz="1900" dirty="0">
                <a:solidFill>
                  <a:schemeClr val="bg2"/>
                </a:solidFill>
                <a:effectLst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ru-RU" sz="1900" dirty="0">
                <a:solidFill>
                  <a:schemeClr val="bg2"/>
                </a:solidFill>
                <a:effectLst/>
              </a:rPr>
              <a:t>Deep </a:t>
            </a:r>
            <a:r>
              <a:rPr lang="ru-RU" sz="1900" dirty="0" err="1">
                <a:solidFill>
                  <a:schemeClr val="bg2"/>
                </a:solidFill>
                <a:effectLst/>
              </a:rPr>
              <a:t>autoencoder</a:t>
            </a:r>
            <a:r>
              <a:rPr lang="ru-RU" sz="1900" dirty="0">
                <a:solidFill>
                  <a:schemeClr val="bg2"/>
                </a:solidFill>
                <a:effectLst/>
              </a:rPr>
              <a:t> [</a:t>
            </a:r>
            <a:r>
              <a:rPr lang="en-US" sz="1900" dirty="0">
                <a:solidFill>
                  <a:schemeClr val="bg2"/>
                </a:solidFill>
                <a:effectLst/>
              </a:rPr>
              <a:t>2</a:t>
            </a:r>
            <a:r>
              <a:rPr lang="ru-RU" sz="1900" dirty="0">
                <a:solidFill>
                  <a:schemeClr val="bg2"/>
                </a:solidFill>
                <a:effectLst/>
              </a:rPr>
              <a:t>] – глубокий </a:t>
            </a:r>
            <a:r>
              <a:rPr lang="ru-RU" sz="1900" dirty="0" err="1">
                <a:solidFill>
                  <a:schemeClr val="bg2"/>
                </a:solidFill>
                <a:effectLst/>
              </a:rPr>
              <a:t>полносвязный</a:t>
            </a:r>
            <a:r>
              <a:rPr lang="ru-RU" sz="1900" dirty="0">
                <a:solidFill>
                  <a:schemeClr val="bg2"/>
                </a:solidFill>
                <a:effectLst/>
              </a:rPr>
              <a:t> </a:t>
            </a:r>
            <a:r>
              <a:rPr lang="ru-RU" sz="1900" dirty="0" err="1">
                <a:solidFill>
                  <a:schemeClr val="bg2"/>
                </a:solidFill>
                <a:effectLst/>
              </a:rPr>
              <a:t>автокодировщик</a:t>
            </a:r>
            <a:r>
              <a:rPr lang="ru-RU" sz="1900" dirty="0">
                <a:solidFill>
                  <a:schemeClr val="bg2"/>
                </a:solidFill>
                <a:effectLst/>
              </a:rPr>
              <a:t>, алгоритм оптимизации Adam;</a:t>
            </a:r>
          </a:p>
          <a:p>
            <a:pPr lvl="1">
              <a:lnSpc>
                <a:spcPct val="100000"/>
              </a:lnSpc>
            </a:pPr>
            <a:r>
              <a:rPr lang="ru-RU" sz="1900" dirty="0">
                <a:solidFill>
                  <a:schemeClr val="bg2"/>
                </a:solidFill>
                <a:effectLst/>
              </a:rPr>
              <a:t>CNN [</a:t>
            </a:r>
            <a:r>
              <a:rPr lang="en-US" sz="1900" dirty="0">
                <a:solidFill>
                  <a:schemeClr val="bg2"/>
                </a:solidFill>
                <a:effectLst/>
              </a:rPr>
              <a:t>3</a:t>
            </a:r>
            <a:r>
              <a:rPr lang="ru-RU" sz="1900" dirty="0">
                <a:solidFill>
                  <a:schemeClr val="bg2"/>
                </a:solidFill>
                <a:effectLst/>
              </a:rPr>
              <a:t>]</a:t>
            </a:r>
            <a:r>
              <a:rPr lang="en-US" sz="1900" dirty="0">
                <a:solidFill>
                  <a:schemeClr val="bg2"/>
                </a:solidFill>
                <a:effectLst/>
              </a:rPr>
              <a:t> </a:t>
            </a:r>
            <a:r>
              <a:rPr lang="ru-RU" sz="1900" dirty="0">
                <a:solidFill>
                  <a:schemeClr val="bg2"/>
                </a:solidFill>
                <a:effectLst/>
              </a:rPr>
              <a:t>– распределенная байесовская сеть на основе анализа корреляций между показаниями датчиков определяет местоположение неисправности, далее </a:t>
            </a:r>
            <a:r>
              <a:rPr lang="ru-RU" sz="1900" dirty="0" err="1">
                <a:solidFill>
                  <a:schemeClr val="bg2"/>
                </a:solidFill>
                <a:effectLst/>
              </a:rPr>
              <a:t>сверточная</a:t>
            </a:r>
            <a:r>
              <a:rPr lang="ru-RU" sz="1900" dirty="0">
                <a:solidFill>
                  <a:schemeClr val="bg2"/>
                </a:solidFill>
                <a:effectLst/>
              </a:rPr>
              <a:t> нейронная сеть определяет тип неисправности</a:t>
            </a:r>
            <a:endParaRPr lang="en" sz="28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dirty="0">
                <a:solidFill>
                  <a:schemeClr val="bg2"/>
                </a:solidFill>
                <a:effectLst/>
              </a:rPr>
              <a:t>Литература:</a:t>
            </a:r>
            <a:endParaRPr lang="en-US" sz="1900" dirty="0">
              <a:solidFill>
                <a:schemeClr val="bg2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sz="1900" dirty="0">
                <a:solidFill>
                  <a:schemeClr val="bg2"/>
                </a:solidFill>
                <a:effectLst/>
              </a:rPr>
              <a:t>Lian Y., Geng Y., Tian T. Anomaly Detection Method for Multivariate Time Series Data of Oil and Gas Stations Based on Digital Twin and MTAD-GAN //Applied Sciences. – 2023. – </a:t>
            </a:r>
            <a:r>
              <a:rPr lang="ru-RU" sz="1900" dirty="0">
                <a:solidFill>
                  <a:schemeClr val="bg2"/>
                </a:solidFill>
                <a:effectLst/>
              </a:rPr>
              <a:t>Т. 13. – №. 3. – С. 1891.</a:t>
            </a:r>
            <a:endParaRPr lang="en-US" sz="1900" dirty="0">
              <a:solidFill>
                <a:schemeClr val="bg2"/>
              </a:solidFill>
              <a:effectLst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sz="1900" dirty="0">
                <a:solidFill>
                  <a:schemeClr val="bg2"/>
                </a:solidFill>
                <a:effectLst/>
              </a:rPr>
              <a:t>Iqbal R. et al. Fault detection and isolation in industrial processes using deep learning approaches //IEEE Transactions on Industrial Informatics. – 2019. – </a:t>
            </a:r>
            <a:r>
              <a:rPr lang="ru-RU" sz="1900" dirty="0">
                <a:solidFill>
                  <a:schemeClr val="bg2"/>
                </a:solidFill>
                <a:effectLst/>
              </a:rPr>
              <a:t>Т. 15. – №. 5. – С. 3077-3084</a:t>
            </a:r>
            <a:r>
              <a:rPr lang="en-US" sz="1900" dirty="0">
                <a:solidFill>
                  <a:schemeClr val="bg2"/>
                </a:solidFill>
                <a:effectLst/>
              </a:rPr>
              <a:t>;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900" dirty="0" err="1">
                <a:solidFill>
                  <a:schemeClr val="bg2"/>
                </a:solidFill>
                <a:effectLst/>
              </a:rPr>
              <a:t>Su</a:t>
            </a:r>
            <a:r>
              <a:rPr lang="en-US" sz="1900" dirty="0">
                <a:solidFill>
                  <a:schemeClr val="bg2"/>
                </a:solidFill>
                <a:effectLst/>
              </a:rPr>
              <a:t> N. Q. et al. Petrochemical Gearbox Fault Location and Diagnosis Method Based on Distributed Bayesian Model and Neural Network //Journal of Computers. – 2022. – </a:t>
            </a:r>
            <a:r>
              <a:rPr lang="ru-RU" sz="1900" dirty="0">
                <a:solidFill>
                  <a:schemeClr val="bg2"/>
                </a:solidFill>
                <a:effectLst/>
              </a:rPr>
              <a:t>Т. 33. – №. 3. – С. 159-169.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537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6A611-F53E-1C30-0E58-1F197801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13" y="232606"/>
            <a:ext cx="11446566" cy="880578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/>
                </a:solidFill>
                <a:effectLst/>
              </a:rPr>
              <a:t>Прогнозирование сроков службы оборудования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D7A19BFC-A928-0B03-2F3E-2E81DB4B1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113185"/>
            <a:ext cx="11317358" cy="513104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2"/>
                </a:solidFill>
                <a:effectLst/>
              </a:rPr>
              <a:t>Постановка задачи: </a:t>
            </a:r>
          </a:p>
          <a:p>
            <a:pPr lvl="1">
              <a:lnSpc>
                <a:spcPct val="100000"/>
              </a:lnSpc>
            </a:pPr>
            <a:r>
              <a:rPr lang="ru-RU" sz="2400" dirty="0">
                <a:solidFill>
                  <a:schemeClr val="bg2"/>
                </a:solidFill>
                <a:effectLst/>
              </a:rPr>
              <a:t>Прогнозирование оставшегося полезного срока службы оборудования на основе показаний датчиков технологического процесса</a:t>
            </a:r>
            <a:r>
              <a:rPr lang="en-US" sz="2400" dirty="0">
                <a:solidFill>
                  <a:schemeClr val="bg2"/>
                </a:solidFill>
                <a:effectLst/>
              </a:rPr>
              <a:t> –</a:t>
            </a:r>
            <a:r>
              <a:rPr lang="ru-RU" sz="2400" dirty="0">
                <a:solidFill>
                  <a:schemeClr val="bg2"/>
                </a:solidFill>
                <a:effectLst/>
              </a:rPr>
              <a:t> «выживаемость в динамике»</a:t>
            </a:r>
          </a:p>
          <a:p>
            <a:pPr>
              <a:lnSpc>
                <a:spcPct val="100000"/>
              </a:lnSpc>
            </a:pPr>
            <a:r>
              <a:rPr lang="ru-RU" sz="2800" dirty="0">
                <a:solidFill>
                  <a:schemeClr val="bg2"/>
                </a:solidFill>
                <a:effectLst/>
              </a:rPr>
              <a:t>Используемые архитектуры:</a:t>
            </a:r>
          </a:p>
          <a:p>
            <a:pPr lvl="1">
              <a:lnSpc>
                <a:spcPct val="100000"/>
              </a:lnSpc>
            </a:pPr>
            <a:r>
              <a:rPr lang="en" sz="2400" dirty="0">
                <a:solidFill>
                  <a:schemeClr val="bg2"/>
                </a:solidFill>
                <a:effectLst/>
              </a:rPr>
              <a:t>CNN– </a:t>
            </a:r>
            <a:r>
              <a:rPr lang="ru-RU" sz="2400" dirty="0" err="1">
                <a:solidFill>
                  <a:schemeClr val="bg2"/>
                </a:solidFill>
                <a:effectLst/>
              </a:rPr>
              <a:t>сверточная</a:t>
            </a:r>
            <a:r>
              <a:rPr lang="ru-RU" sz="2400" dirty="0">
                <a:solidFill>
                  <a:schemeClr val="bg2"/>
                </a:solidFill>
                <a:effectLst/>
              </a:rPr>
              <a:t> нейронная сеть со скрытыми </a:t>
            </a:r>
            <a:r>
              <a:rPr lang="en-US" sz="2400" dirty="0">
                <a:solidFill>
                  <a:schemeClr val="bg2"/>
                </a:solidFill>
                <a:effectLst/>
              </a:rPr>
              <a:t>dilated, flatten </a:t>
            </a:r>
            <a:r>
              <a:rPr lang="ru-RU" sz="2400" dirty="0">
                <a:solidFill>
                  <a:schemeClr val="bg2"/>
                </a:solidFill>
                <a:effectLst/>
              </a:rPr>
              <a:t>и </a:t>
            </a:r>
            <a:r>
              <a:rPr lang="ru-RU" sz="2400" dirty="0" err="1">
                <a:solidFill>
                  <a:schemeClr val="bg2"/>
                </a:solidFill>
                <a:effectLst/>
              </a:rPr>
              <a:t>d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ense-с</a:t>
            </a:r>
            <a:r>
              <a:rPr lang="ru-RU" sz="2400" dirty="0" err="1">
                <a:solidFill>
                  <a:schemeClr val="bg2"/>
                </a:solidFill>
                <a:effectLst/>
              </a:rPr>
              <a:t>лоями</a:t>
            </a:r>
            <a:r>
              <a:rPr lang="ru-RU" sz="2400" dirty="0">
                <a:solidFill>
                  <a:schemeClr val="bg2"/>
                </a:solidFill>
                <a:effectLst/>
              </a:rPr>
              <a:t>, функцией активации 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ReLU</a:t>
            </a:r>
            <a:r>
              <a:rPr lang="ru-RU" sz="2400" dirty="0">
                <a:solidFill>
                  <a:schemeClr val="bg2"/>
                </a:solidFill>
                <a:effectLst/>
              </a:rPr>
              <a:t>, оптимизатором </a:t>
            </a:r>
            <a:r>
              <a:rPr lang="en-US" sz="2400" dirty="0">
                <a:solidFill>
                  <a:schemeClr val="bg2"/>
                </a:solidFill>
                <a:effectLst/>
              </a:rPr>
              <a:t>Adam</a:t>
            </a:r>
            <a:r>
              <a:rPr lang="ru-RU" sz="2400" dirty="0">
                <a:solidFill>
                  <a:schemeClr val="bg2"/>
                </a:solidFill>
                <a:effectLst/>
              </a:rPr>
              <a:t>, функцией потерь </a:t>
            </a:r>
            <a:r>
              <a:rPr lang="en-US" sz="2400" dirty="0">
                <a:solidFill>
                  <a:schemeClr val="bg2"/>
                </a:solidFill>
                <a:effectLst/>
              </a:rPr>
              <a:t>Huber</a:t>
            </a:r>
            <a:r>
              <a:rPr lang="ru-RU" sz="2400" dirty="0">
                <a:solidFill>
                  <a:schemeClr val="bg2"/>
                </a:solidFill>
                <a:effectLst/>
              </a:rPr>
              <a:t>.</a:t>
            </a:r>
            <a:endParaRPr lang="en" sz="24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/>
                </a:solidFill>
                <a:effectLst/>
              </a:rPr>
              <a:t>Литература: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" sz="2400" dirty="0">
                <a:solidFill>
                  <a:schemeClr val="bg2"/>
                </a:solidFill>
                <a:effectLst/>
              </a:rPr>
              <a:t>Desai P. S., Granja V., Higgs III C. F. Lifetime prediction using a tribology-aware, deep learning-based digital twin of ball bearing-like </a:t>
            </a:r>
            <a:r>
              <a:rPr lang="en" sz="2400" dirty="0" err="1">
                <a:solidFill>
                  <a:schemeClr val="bg2"/>
                </a:solidFill>
                <a:effectLst/>
              </a:rPr>
              <a:t>tribosystems</a:t>
            </a:r>
            <a:r>
              <a:rPr lang="en" sz="2400" dirty="0">
                <a:solidFill>
                  <a:schemeClr val="bg2"/>
                </a:solidFill>
                <a:effectLst/>
              </a:rPr>
              <a:t> in oil and gas //Processes. – 2021. – </a:t>
            </a:r>
            <a:r>
              <a:rPr lang="ru-RU" sz="2400" dirty="0">
                <a:solidFill>
                  <a:schemeClr val="bg2"/>
                </a:solidFill>
                <a:effectLst/>
              </a:rPr>
              <a:t>Т. 9. – №. 6. – С. 922.</a:t>
            </a:r>
            <a:endParaRPr lang="ru-RU" sz="2800" dirty="0">
              <a:solidFill>
                <a:schemeClr val="bg2"/>
              </a:solidFill>
              <a:effectLst/>
            </a:endParaRPr>
          </a:p>
          <a:p>
            <a:endParaRPr lang="ru-RU" sz="28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485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78D214-B8C1-32A7-ACCF-E2072D6BA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8" y="232605"/>
            <a:ext cx="10515600" cy="814317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/>
                </a:solidFill>
                <a:effectLst/>
              </a:rPr>
              <a:t>Контроль качества конечного продукта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0E100B9-B354-72D7-D527-0BD924CCC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608" y="1133605"/>
            <a:ext cx="11628784" cy="547923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bg2"/>
                </a:solidFill>
                <a:effectLst/>
              </a:rPr>
              <a:t>Постановка задачи: </a:t>
            </a:r>
          </a:p>
          <a:p>
            <a:pPr lvl="1">
              <a:lnSpc>
                <a:spcPct val="120000"/>
              </a:lnSpc>
            </a:pPr>
            <a:r>
              <a:rPr lang="ru-RU" sz="2800" dirty="0">
                <a:solidFill>
                  <a:schemeClr val="bg2"/>
                </a:solidFill>
                <a:effectLst/>
              </a:rPr>
              <a:t>Контроль качества конечного продукта на основе показаний датчиков технологических установок и оптимизация управления установкой для получения конечного продукта надлежащего качества.</a:t>
            </a:r>
          </a:p>
          <a:p>
            <a:pPr>
              <a:lnSpc>
                <a:spcPct val="120000"/>
              </a:lnSpc>
            </a:pPr>
            <a:r>
              <a:rPr lang="ru-RU" sz="3200" dirty="0">
                <a:solidFill>
                  <a:schemeClr val="bg2"/>
                </a:solidFill>
                <a:effectLst/>
              </a:rPr>
              <a:t>Используемые архитектуры:</a:t>
            </a:r>
          </a:p>
          <a:p>
            <a:pPr lvl="1">
              <a:lnSpc>
                <a:spcPct val="120000"/>
              </a:lnSpc>
            </a:pPr>
            <a:r>
              <a:rPr lang="en-US" sz="2800" u="none" dirty="0">
                <a:solidFill>
                  <a:schemeClr val="bg2"/>
                </a:solidFill>
                <a:effectLst/>
              </a:rPr>
              <a:t>NARX </a:t>
            </a:r>
            <a:r>
              <a:rPr lang="en-US" sz="2800" b="0" i="0" u="none" strike="noStrike" dirty="0">
                <a:solidFill>
                  <a:schemeClr val="bg2"/>
                </a:solidFill>
                <a:effectLst/>
              </a:rPr>
              <a:t>– </a:t>
            </a:r>
            <a:r>
              <a:rPr lang="ru-RU" sz="2800" b="0" i="0" u="none" strike="noStrike" dirty="0">
                <a:solidFill>
                  <a:schemeClr val="bg2"/>
                </a:solidFill>
                <a:effectLst/>
              </a:rPr>
              <a:t>нелинейная </a:t>
            </a:r>
            <a:r>
              <a:rPr lang="ru-RU" sz="2800" b="0" i="0" u="none" strike="noStrike" dirty="0" err="1">
                <a:solidFill>
                  <a:schemeClr val="bg2"/>
                </a:solidFill>
                <a:effectLst/>
              </a:rPr>
              <a:t>авторегрессионная</a:t>
            </a:r>
            <a:r>
              <a:rPr lang="ru-RU" sz="2800" b="0" i="0" u="none" strike="noStrike" dirty="0">
                <a:solidFill>
                  <a:schemeClr val="bg2"/>
                </a:solidFill>
                <a:effectLst/>
              </a:rPr>
              <a:t> нейронная сеть</a:t>
            </a:r>
            <a:r>
              <a:rPr lang="ru-RU" sz="2800" dirty="0">
                <a:solidFill>
                  <a:schemeClr val="bg2"/>
                </a:solidFill>
                <a:effectLst/>
              </a:rPr>
              <a:t>.</a:t>
            </a:r>
            <a:r>
              <a:rPr lang="en-US" sz="2800" dirty="0">
                <a:solidFill>
                  <a:schemeClr val="bg2"/>
                </a:solidFill>
                <a:effectLst/>
              </a:rPr>
              <a:t> </a:t>
            </a:r>
            <a:r>
              <a:rPr lang="ru-RU" sz="2800" dirty="0">
                <a:solidFill>
                  <a:schemeClr val="bg2"/>
                </a:solidFill>
                <a:effectLst/>
              </a:rPr>
              <a:t>Количество внутренних слоев, нейронов в каждом внутреннем слое и количество лагов, используемых для каждой переменной, определяются на основе расчета автокорреляционной оценки переменных. </a:t>
            </a:r>
            <a:br>
              <a:rPr lang="en-US" sz="2800" dirty="0">
                <a:solidFill>
                  <a:schemeClr val="bg2"/>
                </a:solidFill>
                <a:effectLst/>
              </a:rPr>
            </a:br>
            <a:endParaRPr lang="ru-RU" sz="24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/>
                </a:solidFill>
                <a:effectLst/>
              </a:rPr>
              <a:t>Литература: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" sz="2400" dirty="0" err="1">
                <a:solidFill>
                  <a:schemeClr val="bg2"/>
                </a:solidFill>
                <a:effectLst/>
              </a:rPr>
              <a:t>Scardini</a:t>
            </a:r>
            <a:r>
              <a:rPr lang="en" sz="2400" dirty="0">
                <a:solidFill>
                  <a:schemeClr val="bg2"/>
                </a:solidFill>
                <a:effectLst/>
              </a:rPr>
              <a:t> D., </a:t>
            </a:r>
            <a:r>
              <a:rPr lang="en" sz="2400" dirty="0" err="1">
                <a:solidFill>
                  <a:schemeClr val="bg2"/>
                </a:solidFill>
                <a:effectLst/>
              </a:rPr>
              <a:t>Scardua</a:t>
            </a:r>
            <a:r>
              <a:rPr lang="en" sz="2400" dirty="0">
                <a:solidFill>
                  <a:schemeClr val="bg2"/>
                </a:solidFill>
                <a:effectLst/>
              </a:rPr>
              <a:t> L., Almeida G. Digital Twin of a Horizontal Three-Phase Separator in an Offshore Oil Extraction and Processing Platform Using NARX Neural Networks. – </a:t>
            </a:r>
            <a:r>
              <a:rPr lang="en" sz="2400" dirty="0" err="1">
                <a:solidFill>
                  <a:schemeClr val="bg2"/>
                </a:solidFill>
                <a:effectLst/>
              </a:rPr>
              <a:t>EasyChair</a:t>
            </a:r>
            <a:r>
              <a:rPr lang="en" sz="2400" dirty="0">
                <a:solidFill>
                  <a:schemeClr val="bg2"/>
                </a:solidFill>
                <a:effectLst/>
              </a:rPr>
              <a:t>, 2022. – №. 8961.</a:t>
            </a:r>
            <a:endParaRPr lang="ru-RU" sz="36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519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FAEBE-B0AF-7305-B0D0-589E0C25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03" y="232606"/>
            <a:ext cx="11499575" cy="73480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/>
                </a:solidFill>
                <a:effectLst/>
              </a:rPr>
              <a:t>Оптимизация производства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58AF53E-C48E-0EF4-9E96-9EC4FCD3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1053790"/>
            <a:ext cx="11317358" cy="557160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ru-RU" sz="2800" dirty="0">
                <a:solidFill>
                  <a:schemeClr val="bg2"/>
                </a:solidFill>
                <a:effectLst/>
              </a:rPr>
              <a:t>Постановка задачи: </a:t>
            </a:r>
          </a:p>
          <a:p>
            <a:pPr lvl="1">
              <a:lnSpc>
                <a:spcPct val="110000"/>
              </a:lnSpc>
            </a:pPr>
            <a:r>
              <a:rPr lang="ru-RU" sz="2400" dirty="0">
                <a:solidFill>
                  <a:schemeClr val="bg2"/>
                </a:solidFill>
                <a:effectLst/>
              </a:rPr>
              <a:t>Оптимизация производства (показателей качества продукции и энергозатрат) на основе показаний датчиков технологической установки.</a:t>
            </a:r>
          </a:p>
          <a:p>
            <a:pPr>
              <a:lnSpc>
                <a:spcPct val="110000"/>
              </a:lnSpc>
            </a:pPr>
            <a:r>
              <a:rPr lang="ru-RU" sz="2800" dirty="0">
                <a:solidFill>
                  <a:schemeClr val="bg2"/>
                </a:solidFill>
                <a:effectLst/>
              </a:rPr>
              <a:t>Используемые архитектуры:</a:t>
            </a:r>
          </a:p>
          <a:p>
            <a:pPr lvl="1">
              <a:lnSpc>
                <a:spcPct val="110000"/>
              </a:lnSpc>
            </a:pPr>
            <a:r>
              <a:rPr lang="en" sz="2400" dirty="0">
                <a:solidFill>
                  <a:schemeClr val="bg2"/>
                </a:solidFill>
                <a:effectLst/>
              </a:rPr>
              <a:t>DNN [1]</a:t>
            </a:r>
            <a:r>
              <a:rPr lang="ru-RU" sz="2400" dirty="0">
                <a:solidFill>
                  <a:schemeClr val="bg2"/>
                </a:solidFill>
                <a:effectLst/>
              </a:rPr>
              <a:t>– глубокая </a:t>
            </a:r>
            <a:r>
              <a:rPr lang="ru-RU" sz="2400" dirty="0" err="1">
                <a:solidFill>
                  <a:schemeClr val="bg2"/>
                </a:solidFill>
                <a:effectLst/>
              </a:rPr>
              <a:t>полносвязная</a:t>
            </a:r>
            <a:r>
              <a:rPr lang="ru-RU" sz="2400" dirty="0">
                <a:solidFill>
                  <a:schemeClr val="bg2"/>
                </a:solidFill>
                <a:effectLst/>
              </a:rPr>
              <a:t> нейронная сеть с функцией активации 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ReLU</a:t>
            </a:r>
            <a:r>
              <a:rPr lang="ru-RU" sz="2400" dirty="0">
                <a:solidFill>
                  <a:schemeClr val="bg2"/>
                </a:solidFill>
                <a:effectLst/>
              </a:rPr>
              <a:t>, оптимизатором </a:t>
            </a:r>
            <a:r>
              <a:rPr lang="en-US" sz="2400" dirty="0">
                <a:solidFill>
                  <a:schemeClr val="bg2"/>
                </a:solidFill>
                <a:effectLst/>
              </a:rPr>
              <a:t>Adam</a:t>
            </a:r>
            <a:r>
              <a:rPr lang="en" sz="2400" dirty="0">
                <a:solidFill>
                  <a:schemeClr val="bg2"/>
                </a:solidFill>
                <a:effectLst/>
              </a:rPr>
              <a:t>;</a:t>
            </a:r>
          </a:p>
          <a:p>
            <a:pPr lvl="1">
              <a:lnSpc>
                <a:spcPct val="110000"/>
              </a:lnSpc>
            </a:pPr>
            <a:r>
              <a:rPr lang="en" sz="2400" dirty="0">
                <a:solidFill>
                  <a:schemeClr val="bg2"/>
                </a:solidFill>
                <a:effectLst/>
              </a:rPr>
              <a:t>ResNet [2]</a:t>
            </a:r>
            <a:r>
              <a:rPr lang="en-US" sz="2400" u="sng" dirty="0">
                <a:solidFill>
                  <a:schemeClr val="bg2"/>
                </a:solidFill>
                <a:effectLst/>
              </a:rPr>
              <a:t> </a:t>
            </a:r>
            <a:r>
              <a:rPr lang="ru-RU" sz="2400" dirty="0">
                <a:solidFill>
                  <a:schemeClr val="bg2"/>
                </a:solidFill>
                <a:effectLst/>
              </a:rPr>
              <a:t>– остаточная нейронная сеть, каждый блок состоит из комбинации </a:t>
            </a:r>
            <a:r>
              <a:rPr lang="en-US" sz="2400" dirty="0">
                <a:solidFill>
                  <a:schemeClr val="bg2"/>
                </a:solidFill>
                <a:effectLst/>
              </a:rPr>
              <a:t>convolutional, </a:t>
            </a:r>
            <a:r>
              <a:rPr lang="en" sz="2400" dirty="0">
                <a:solidFill>
                  <a:schemeClr val="bg2"/>
                </a:solidFill>
                <a:effectLst/>
              </a:rPr>
              <a:t>batch normalization, pooling </a:t>
            </a:r>
            <a:r>
              <a:rPr lang="ru-RU" sz="2400" dirty="0">
                <a:solidFill>
                  <a:schemeClr val="bg2"/>
                </a:solidFill>
                <a:effectLst/>
              </a:rPr>
              <a:t>и </a:t>
            </a:r>
            <a:r>
              <a:rPr lang="en" sz="2400" dirty="0">
                <a:solidFill>
                  <a:schemeClr val="bg2"/>
                </a:solidFill>
                <a:effectLst/>
              </a:rPr>
              <a:t>convolutional </a:t>
            </a:r>
            <a:r>
              <a:rPr lang="ru-RU" sz="2400" dirty="0">
                <a:solidFill>
                  <a:schemeClr val="bg2"/>
                </a:solidFill>
                <a:effectLst/>
              </a:rPr>
              <a:t>уровней </a:t>
            </a:r>
            <a:r>
              <a:rPr lang="en-US" sz="2400" dirty="0">
                <a:solidFill>
                  <a:schemeClr val="bg2"/>
                </a:solidFill>
                <a:effectLst/>
              </a:rPr>
              <a:t>c</a:t>
            </a:r>
            <a:r>
              <a:rPr lang="ru-RU" sz="2400" dirty="0">
                <a:solidFill>
                  <a:schemeClr val="bg2"/>
                </a:solidFill>
                <a:effectLst/>
              </a:rPr>
              <a:t> функцией активации </a:t>
            </a:r>
            <a:r>
              <a:rPr lang="en-US" sz="2400" dirty="0" err="1">
                <a:solidFill>
                  <a:schemeClr val="bg2"/>
                </a:solidFill>
                <a:effectLst/>
              </a:rPr>
              <a:t>ReLU</a:t>
            </a:r>
            <a:r>
              <a:rPr lang="ru-RU" sz="2400" dirty="0">
                <a:solidFill>
                  <a:schemeClr val="bg2"/>
                </a:solidFill>
                <a:effectLst/>
              </a:rPr>
              <a:t>.</a:t>
            </a:r>
            <a:endParaRPr lang="en" sz="24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solidFill>
                <a:schemeClr val="bg2"/>
              </a:solidFill>
              <a:effectLst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bg2"/>
                </a:solidFill>
                <a:effectLst/>
              </a:rPr>
              <a:t>Литература: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sz="2400" dirty="0" err="1">
                <a:solidFill>
                  <a:schemeClr val="bg2"/>
                </a:solidFill>
                <a:effectLst/>
              </a:rPr>
              <a:t>Iplik</a:t>
            </a:r>
            <a:r>
              <a:rPr lang="en" sz="2400" dirty="0">
                <a:solidFill>
                  <a:schemeClr val="bg2"/>
                </a:solidFill>
                <a:effectLst/>
              </a:rPr>
              <a:t> E., </a:t>
            </a:r>
            <a:r>
              <a:rPr lang="en" sz="2400" dirty="0" err="1">
                <a:solidFill>
                  <a:schemeClr val="bg2"/>
                </a:solidFill>
                <a:effectLst/>
              </a:rPr>
              <a:t>Aslanidou</a:t>
            </a:r>
            <a:r>
              <a:rPr lang="en" sz="2400" dirty="0">
                <a:solidFill>
                  <a:schemeClr val="bg2"/>
                </a:solidFill>
                <a:effectLst/>
              </a:rPr>
              <a:t> I., </a:t>
            </a:r>
            <a:r>
              <a:rPr lang="en" sz="2400" dirty="0" err="1">
                <a:solidFill>
                  <a:schemeClr val="bg2"/>
                </a:solidFill>
                <a:effectLst/>
              </a:rPr>
              <a:t>Kyprianidis</a:t>
            </a:r>
            <a:r>
              <a:rPr lang="en" sz="2400" dirty="0">
                <a:solidFill>
                  <a:schemeClr val="bg2"/>
                </a:solidFill>
                <a:effectLst/>
              </a:rPr>
              <a:t> K. A Feedforward Model Predictive Controller for Optimal Hydrocracker Operation //Processes. – 2022. – </a:t>
            </a:r>
            <a:r>
              <a:rPr lang="ru-RU" sz="2400" dirty="0">
                <a:solidFill>
                  <a:schemeClr val="bg2"/>
                </a:solidFill>
                <a:effectLst/>
              </a:rPr>
              <a:t>Т. 10. – №. 12. – С. 2583.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" sz="2400" dirty="0">
                <a:solidFill>
                  <a:schemeClr val="bg2"/>
                </a:solidFill>
                <a:effectLst/>
              </a:rPr>
              <a:t>Zhu J. et al. Multiple input self-organizing-map </a:t>
            </a:r>
            <a:r>
              <a:rPr lang="en" sz="2400" dirty="0" err="1">
                <a:solidFill>
                  <a:schemeClr val="bg2"/>
                </a:solidFill>
                <a:effectLst/>
              </a:rPr>
              <a:t>ResNet</a:t>
            </a:r>
            <a:r>
              <a:rPr lang="en" sz="2400" dirty="0">
                <a:solidFill>
                  <a:schemeClr val="bg2"/>
                </a:solidFill>
                <a:effectLst/>
              </a:rPr>
              <a:t> model for optimization of petroleum refinery conversion units //Frontiers of Chemical Science and Engineering. – 2023. – </a:t>
            </a:r>
            <a:r>
              <a:rPr lang="ru-RU" sz="2400" dirty="0">
                <a:solidFill>
                  <a:schemeClr val="bg2"/>
                </a:solidFill>
                <a:effectLst/>
              </a:rPr>
              <a:t>С. 1-13.</a:t>
            </a:r>
            <a:endParaRPr lang="ru-RU" sz="2800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46321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596FFB-12EB-441E-9BFA-6BCB07F77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702" y="414454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/>
                </a:solidFill>
              </a:rPr>
              <a:t>Наш проект – «цифровой двойник» технологической установки крекинга нефти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FF2382-82D2-4F44-B146-5A09AFD1B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14" y="1516566"/>
            <a:ext cx="11385395" cy="515279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dirty="0">
                <a:solidFill>
                  <a:schemeClr val="bg2"/>
                </a:solidFill>
                <a:effectLst/>
              </a:rPr>
              <a:t>Цель - исследовать возможность построения адекватного «цифрового двойника» процесса крекинга нефти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  <a:effectLst/>
              </a:rPr>
              <a:t>На основе реальных данных определение качественных и количественных зависимостей между параметрами процесса крекинга в стационарном режиме, включая управляющие воздействия, наблюдаемые и контролируемые параметры.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  <a:effectLst/>
              </a:rPr>
              <a:t>Прогнозирование значений контролируемых и наблюдаемых параметров крекинга в динамике в зависимости от предыдущих состояний процесса и управляющих воздействий. 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  <a:effectLst/>
              </a:rPr>
              <a:t>Выявление скрытых зависимостей и скрытых факторов, влияющих на технологический процесс (контролируемые переменные), качества данных, используемых в существующей АРС (расширенное управление технологическим процессом). Выявление и оценка значимости влияния входных параметров на прогнозируемые.</a:t>
            </a:r>
          </a:p>
          <a:p>
            <a:pPr indent="-342900">
              <a:lnSpc>
                <a:spcPct val="150000"/>
              </a:lnSpc>
              <a:buFont typeface="+mj-lt"/>
              <a:buAutoNum type="arabicPeriod"/>
            </a:pPr>
            <a:r>
              <a:rPr lang="ru-RU" sz="1800" dirty="0">
                <a:solidFill>
                  <a:schemeClr val="bg2"/>
                </a:solidFill>
                <a:effectLst/>
              </a:rPr>
              <a:t>Построение модели, реализующей выбор управляющих воздействий в зависимости от выбранного критерия оптимальности для стационарного режима.</a:t>
            </a:r>
          </a:p>
        </p:txBody>
      </p:sp>
    </p:spTree>
    <p:extLst>
      <p:ext uri="{BB962C8B-B14F-4D97-AF65-F5344CB8AC3E}">
        <p14:creationId xmlns:p14="http://schemas.microsoft.com/office/powerpoint/2010/main" val="371684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6465E-B275-5F59-77A0-90DF35FD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effectLst/>
              </a:rPr>
              <a:t>Крекинг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68BB3-8867-680E-A940-1A2BF56CF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682" y="1498274"/>
            <a:ext cx="11368669" cy="4058751"/>
          </a:xfrm>
        </p:spPr>
        <p:txBody>
          <a:bodyPr/>
          <a:lstStyle/>
          <a:p>
            <a:pPr marL="36900" indent="0" algn="just">
              <a:buNone/>
            </a:pPr>
            <a:r>
              <a:rPr lang="ru-RU" dirty="0">
                <a:solidFill>
                  <a:schemeClr val="bg2"/>
                </a:solidFill>
                <a:effectLst/>
              </a:rPr>
              <a:t>Процесс разложения нефти на полезные (бензин, парафин и др.) и бесполезные (сухой газ, шлак и т.д.) фракции в условиях больших температур и давления с использованием катализатора.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D0FA4-99FF-70BE-8918-DDFFE30AD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82" y="2771920"/>
            <a:ext cx="4208856" cy="37143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572FEA8-ACF8-9EC9-1AC0-03AA2EC9945C}"/>
              </a:ext>
            </a:extLst>
          </p:cNvPr>
          <p:cNvSpPr txBox="1">
            <a:spLocks/>
          </p:cNvSpPr>
          <p:nvPr/>
        </p:nvSpPr>
        <p:spPr>
          <a:xfrm>
            <a:off x="4949625" y="2307031"/>
            <a:ext cx="7019088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marL="3429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lnSpc>
                <a:spcPct val="150000"/>
              </a:lnSpc>
              <a:buClr>
                <a:srgbClr val="0070C0"/>
              </a:buClr>
              <a:buFont typeface="Wingdings 2" charset="2"/>
              <a:buNone/>
            </a:pPr>
            <a: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  <a:t>Типы параметров</a:t>
            </a:r>
            <a:r>
              <a:rPr lang="en-US" sz="160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Управляющие (</a:t>
            </a:r>
            <a:r>
              <a:rPr lang="en-US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Manipulated Variables, MV</a:t>
            </a:r>
            <a:r>
              <a:rPr lang="ru-RU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) </a:t>
            </a:r>
            <a: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  <a:t>– задаются оператором</a:t>
            </a:r>
            <a:r>
              <a:rPr lang="en-US" sz="16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b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1600" i="1" dirty="0">
                <a:ln>
                  <a:noFill/>
                </a:ln>
                <a:solidFill>
                  <a:schemeClr val="bg1"/>
                </a:solidFill>
                <a:effectLst/>
              </a:rPr>
              <a:t>Пример: степень открытия специфического клапана.</a:t>
            </a: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Контролируемые</a:t>
            </a:r>
            <a:r>
              <a:rPr lang="en-US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(</a:t>
            </a:r>
            <a:r>
              <a:rPr lang="en-US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Control Variables, CV</a:t>
            </a:r>
            <a:r>
              <a:rPr lang="ru-RU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) </a:t>
            </a:r>
            <a: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  <a:t>– описывают внутреннее состояние системы;</a:t>
            </a:r>
            <a:b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1600" i="1" dirty="0">
                <a:ln>
                  <a:noFill/>
                </a:ln>
                <a:solidFill>
                  <a:schemeClr val="bg1"/>
                </a:solidFill>
                <a:effectLst/>
              </a:rPr>
              <a:t>Пример: температура выхода колонны, к которой относится клапан</a:t>
            </a:r>
            <a:r>
              <a:rPr lang="en-US" sz="1600" i="1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endParaRPr lang="ru-RU" sz="1600" i="1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lnSpc>
                <a:spcPct val="150000"/>
              </a:lnSpc>
              <a:buClr>
                <a:srgbClr val="0070C0"/>
              </a:buClr>
            </a:pPr>
            <a:r>
              <a:rPr lang="ru-RU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Наблюдаемые</a:t>
            </a:r>
            <a:r>
              <a:rPr lang="en-US" sz="1600" b="1" dirty="0">
                <a:ln>
                  <a:noFill/>
                </a:ln>
                <a:solidFill>
                  <a:schemeClr val="bg1"/>
                </a:solidFill>
                <a:effectLst/>
              </a:rPr>
              <a:t> (Disturbance Variables, DV)</a:t>
            </a:r>
            <a: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  <a:t> – явления, на которые мы не можем повлиять.</a:t>
            </a:r>
            <a:br>
              <a:rPr lang="ru-RU" sz="1600" dirty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lang="ru-RU" sz="1600" i="1" dirty="0">
                <a:ln>
                  <a:noFill/>
                </a:ln>
                <a:solidFill>
                  <a:schemeClr val="bg1"/>
                </a:solidFill>
                <a:effectLst/>
              </a:rPr>
              <a:t>Пример: погодные характеристики, характеристики сырья, дежурная смена</a:t>
            </a:r>
            <a:endParaRPr lang="ru-RU" sz="160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0148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DD16E-B6A4-C3F8-3FD8-A5C4A5E46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bg2"/>
                </a:solidFill>
              </a:rPr>
              <a:t>Особенности исходных данных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031F5-37CD-7BA8-E06A-408620DCFB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176" y="1732449"/>
                <a:ext cx="11033381" cy="484997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ru-RU" sz="2400" dirty="0">
                    <a:solidFill>
                      <a:schemeClr val="bg2"/>
                    </a:solidFill>
                    <a:effectLst/>
                  </a:rPr>
                  <a:t>Большое объем и размерность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60+ рядов за несколько лет с частотой 1-5 минут, </a:t>
                </a:r>
                <a:r>
                  <a:rPr lang="ru-RU" sz="20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половина переменных </a:t>
                </a:r>
                <a:r>
                  <a:rPr lang="en-US" sz="20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CV, </a:t>
                </a:r>
                <a:r>
                  <a:rPr lang="ru-RU" sz="20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7</a:t>
                </a:r>
                <a:r>
                  <a:rPr lang="en-US" sz="20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MV</a:t>
                </a:r>
                <a:endParaRPr lang="ru-RU" sz="20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ru-RU" sz="2000" b="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показаний с разными периодами дискретизации и достоверности</a:t>
                </a:r>
                <a:endParaRPr lang="ru-RU" sz="2000" dirty="0">
                  <a:solidFill>
                    <a:schemeClr val="bg2"/>
                  </a:solidFill>
                  <a:effectLst/>
                </a:endParaRPr>
              </a:p>
              <a:p>
                <a:r>
                  <a:rPr lang="ru-RU" sz="2400" dirty="0">
                    <a:solidFill>
                      <a:schemeClr val="bg2"/>
                    </a:solidFill>
                    <a:effectLst/>
                  </a:rPr>
                  <a:t>Низкое качество исходных данных: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«Битые» датчики по несколько месяцев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Недостоверные и нерегулярные лабораторные исследования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Нет разметки по важным «внешним» характеристикам (тип сырья, операторы)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Периоды ремонта, простоя, смены сырья, смены катализатора</a:t>
                </a:r>
              </a:p>
              <a:p>
                <a:r>
                  <a:rPr lang="ru-RU" sz="2400" dirty="0">
                    <a:solidFill>
                      <a:schemeClr val="bg2"/>
                    </a:solidFill>
                    <a:effectLst/>
                  </a:rPr>
                  <a:t>Статистические особенности</a:t>
                </a:r>
              </a:p>
              <a:p>
                <a:pPr lvl="1"/>
                <a:r>
                  <a:rPr lang="ru-RU" sz="2000" dirty="0" err="1">
                    <a:solidFill>
                      <a:schemeClr val="bg2"/>
                    </a:solidFill>
                    <a:effectLst/>
                  </a:rPr>
                  <a:t>Многомодальность</a:t>
                </a:r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, несимметричность распределений, пропуски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По-разному сглаженные временные ряды для разных компонент</a:t>
                </a:r>
              </a:p>
              <a:p>
                <a:pPr lvl="1"/>
                <a:r>
                  <a:rPr lang="ru-RU" sz="2000" dirty="0">
                    <a:solidFill>
                      <a:schemeClr val="bg2"/>
                    </a:solidFill>
                    <a:effectLst/>
                  </a:rPr>
                  <a:t>Наличие технологических ограничений («обрезанные» распределения), которые зачастую не выполняются</a:t>
                </a:r>
                <a:endParaRPr lang="en-US" sz="2000" dirty="0">
                  <a:solidFill>
                    <a:schemeClr val="bg2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3031F5-37CD-7BA8-E06A-408620DCFB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176" y="1732449"/>
                <a:ext cx="11033381" cy="484997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85605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C8224-695A-487F-CE7C-158575B8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effectLst/>
              </a:rPr>
              <a:t>Этапы проекта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529FC-F074-5EA6-D376-B8D753BFC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84" y="1732449"/>
            <a:ext cx="11430000" cy="4730981"/>
          </a:xfrm>
        </p:spPr>
        <p:txBody>
          <a:bodyPr>
            <a:normAutofit lnSpcReduction="10000"/>
          </a:bodyPr>
          <a:lstStyle/>
          <a:p>
            <a:pPr marL="4941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2"/>
                </a:solidFill>
                <a:effectLst/>
              </a:rPr>
              <a:t>«Классический стат. анализ»</a:t>
            </a:r>
            <a:r>
              <a:rPr lang="ru-RU" sz="2400" dirty="0">
                <a:solidFill>
                  <a:schemeClr val="bg2"/>
                </a:solidFill>
                <a:effectLst/>
              </a:rPr>
              <a:t> - оценка исходных данных с точки зрения качества и количества, построение </a:t>
            </a:r>
            <a:r>
              <a:rPr lang="en-US" sz="2400" dirty="0">
                <a:solidFill>
                  <a:schemeClr val="bg2"/>
                </a:solidFill>
                <a:effectLst/>
              </a:rPr>
              <a:t>baseline </a:t>
            </a:r>
            <a:r>
              <a:rPr lang="ru-RU" sz="2400" dirty="0">
                <a:solidFill>
                  <a:schemeClr val="bg2"/>
                </a:solidFill>
                <a:effectLst/>
              </a:rPr>
              <a:t>стат. моделей (</a:t>
            </a:r>
            <a:r>
              <a:rPr lang="en-US" sz="2400" dirty="0">
                <a:solidFill>
                  <a:schemeClr val="bg2"/>
                </a:solidFill>
                <a:effectLst/>
              </a:rPr>
              <a:t>ARIMA</a:t>
            </a:r>
            <a:r>
              <a:rPr lang="ru-RU" sz="2400" dirty="0">
                <a:solidFill>
                  <a:schemeClr val="bg2"/>
                </a:solidFill>
                <a:effectLst/>
              </a:rPr>
              <a:t>, </a:t>
            </a:r>
            <a:r>
              <a:rPr lang="en-US" sz="2400" dirty="0">
                <a:solidFill>
                  <a:schemeClr val="bg2"/>
                </a:solidFill>
                <a:effectLst/>
              </a:rPr>
              <a:t>PLS, </a:t>
            </a:r>
            <a:r>
              <a:rPr lang="ru-RU" sz="2400" dirty="0">
                <a:solidFill>
                  <a:schemeClr val="bg2"/>
                </a:solidFill>
                <a:effectLst/>
              </a:rPr>
              <a:t>факторный анализ, нелинейные авторегрессии</a:t>
            </a:r>
            <a:r>
              <a:rPr lang="en-US" sz="2400" dirty="0">
                <a:solidFill>
                  <a:schemeClr val="bg2"/>
                </a:solidFill>
                <a:effectLst/>
              </a:rPr>
              <a:t>), </a:t>
            </a:r>
            <a:r>
              <a:rPr lang="ru-RU" sz="2400" dirty="0">
                <a:solidFill>
                  <a:schemeClr val="bg2"/>
                </a:solidFill>
                <a:effectLst/>
              </a:rPr>
              <a:t>выявление проблем, выбор метрик, постановка задач для </a:t>
            </a:r>
            <a:r>
              <a:rPr lang="en-US" sz="2400" dirty="0">
                <a:solidFill>
                  <a:schemeClr val="bg2"/>
                </a:solidFill>
                <a:effectLst/>
              </a:rPr>
              <a:t>ML </a:t>
            </a:r>
            <a:r>
              <a:rPr lang="ru-RU" sz="2400" dirty="0">
                <a:solidFill>
                  <a:schemeClr val="bg2"/>
                </a:solidFill>
                <a:effectLst/>
              </a:rPr>
              <a:t>моделей и задачи оптимального управления.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2"/>
                </a:solidFill>
                <a:effectLst/>
              </a:rPr>
              <a:t>«</a:t>
            </a:r>
            <a:r>
              <a:rPr lang="en-US" sz="2400" b="1" dirty="0">
                <a:solidFill>
                  <a:schemeClr val="bg2"/>
                </a:solidFill>
                <a:effectLst/>
              </a:rPr>
              <a:t>ML </a:t>
            </a:r>
            <a:r>
              <a:rPr lang="ru-RU" sz="2400" b="1" dirty="0">
                <a:solidFill>
                  <a:schemeClr val="bg2"/>
                </a:solidFill>
                <a:effectLst/>
              </a:rPr>
              <a:t>моделирование»</a:t>
            </a:r>
            <a:r>
              <a:rPr lang="ru-RU" sz="2400" dirty="0">
                <a:solidFill>
                  <a:schemeClr val="bg2"/>
                </a:solidFill>
                <a:effectLst/>
              </a:rPr>
              <a:t> - разработка стенда для подготовки данных и построения </a:t>
            </a:r>
            <a:r>
              <a:rPr lang="en-US" sz="2400" dirty="0">
                <a:solidFill>
                  <a:schemeClr val="bg2"/>
                </a:solidFill>
                <a:effectLst/>
              </a:rPr>
              <a:t>ML </a:t>
            </a:r>
            <a:r>
              <a:rPr lang="ru-RU" sz="2400" dirty="0">
                <a:solidFill>
                  <a:schemeClr val="bg2"/>
                </a:solidFill>
                <a:effectLst/>
              </a:rPr>
              <a:t>моделей для предобработки данных (окна, шаг дискретизации, сглаживание, подстановка пропусков и т.д.), прогнозирования состояний тех. процесса, «виртуальных датчиков», оптимального управления «на шаг вперед» (с разным шагом).</a:t>
            </a:r>
          </a:p>
          <a:p>
            <a:pPr marL="49410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bg2"/>
                </a:solidFill>
                <a:effectLst/>
              </a:rPr>
              <a:t>«Гибридный ИИ» </a:t>
            </a:r>
            <a:r>
              <a:rPr lang="ru-RU" sz="2400" dirty="0">
                <a:solidFill>
                  <a:schemeClr val="bg2"/>
                </a:solidFill>
                <a:effectLst/>
              </a:rPr>
              <a:t>(Глубокое обучение + оптимальное управление) - проверка гипотез по применению современных глубоких нейросетей и сравнение с </a:t>
            </a:r>
            <a:r>
              <a:rPr lang="en-US" sz="2400" dirty="0">
                <a:solidFill>
                  <a:schemeClr val="bg2"/>
                </a:solidFill>
                <a:effectLst/>
              </a:rPr>
              <a:t>ML baseline, </a:t>
            </a:r>
            <a:r>
              <a:rPr lang="ru-RU" sz="2400" dirty="0">
                <a:solidFill>
                  <a:schemeClr val="bg2"/>
                </a:solidFill>
                <a:effectLst/>
              </a:rPr>
              <a:t>полноценное оптимальное управление (</a:t>
            </a:r>
            <a:r>
              <a:rPr lang="en-US" sz="2400" dirty="0">
                <a:solidFill>
                  <a:schemeClr val="bg2"/>
                </a:solidFill>
                <a:effectLst/>
              </a:rPr>
              <a:t>shooting)</a:t>
            </a:r>
          </a:p>
        </p:txBody>
      </p:sp>
    </p:spTree>
    <p:extLst>
      <p:ext uri="{BB962C8B-B14F-4D97-AF65-F5344CB8AC3E}">
        <p14:creationId xmlns:p14="http://schemas.microsoft.com/office/powerpoint/2010/main" val="4113147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570" y="1938961"/>
            <a:ext cx="5338353" cy="4061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4761" y="510433"/>
            <a:ext cx="10142034" cy="99417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bg2"/>
                </a:solidFill>
                <a:effectLst/>
              </a:rPr>
              <a:t>Сценарий построение моделей «виртуальных» датчиков и «выходов»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82B58B-EFB6-4C84-9CF9-6452B559AAD5}"/>
              </a:ext>
            </a:extLst>
          </p:cNvPr>
          <p:cNvSpPr txBox="1"/>
          <p:nvPr/>
        </p:nvSpPr>
        <p:spPr>
          <a:xfrm>
            <a:off x="8264191" y="1836399"/>
            <a:ext cx="3927809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Предобработка данных: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Выделение периодов стабильности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Аномалии, выбросы, артефакты, поломки и «саботаж»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Отбор временных окон, шага дифференцирования, методов агрегации и сглаживания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C37EAB-1308-42B1-B9B9-938471F38B34}"/>
              </a:ext>
            </a:extLst>
          </p:cNvPr>
          <p:cNvSpPr txBox="1"/>
          <p:nvPr/>
        </p:nvSpPr>
        <p:spPr>
          <a:xfrm>
            <a:off x="66908" y="1836399"/>
            <a:ext cx="425305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Построение признакового пространства и отбор признаков: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Методы машинного обучения на основе ансамблей деревьев решения для выбора значимых признаков, их важных лагов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Финальный отбор признаков осуществляет эксперт на основе подсказок разных моделей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80C017-F370-4E38-9065-B10922317778}"/>
              </a:ext>
            </a:extLst>
          </p:cNvPr>
          <p:cNvSpPr txBox="1"/>
          <p:nvPr/>
        </p:nvSpPr>
        <p:spPr>
          <a:xfrm>
            <a:off x="150543" y="4630834"/>
            <a:ext cx="6623920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Построение нелинейных моделей «виртуальных датчиков» и прогнозирование выходов баланса и контролируемых переменных </a:t>
            </a:r>
            <a:r>
              <a:rPr lang="en-US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1600" dirty="0">
              <a:solidFill>
                <a:schemeClr val="bg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Исследование и построение </a:t>
            </a:r>
            <a:r>
              <a:rPr lang="ru-RU" sz="1600" dirty="0" err="1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нейросетевых</a:t>
            </a: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моделей зависимости «виртуальных датчиков» и «выходов» от наблюдаемых и управляющих переменных и их лагов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Поиск и визуализация зависимостей между внутренними и внешними переменными;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404F4-BB67-417D-A96F-723AF4F09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692150" indent="-457200"/>
            <a:r>
              <a:rPr lang="ru-RU" sz="3200" dirty="0">
                <a:solidFill>
                  <a:schemeClr val="bg1"/>
                </a:solidFill>
                <a:effectLst/>
              </a:rPr>
              <a:t>Основные научно-практические направления кафедры Интеллектуальных информационных технологий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1C18B-483F-4B0A-8B46-864075B91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781" y="1600200"/>
            <a:ext cx="11004115" cy="4925144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  <a:effectLst/>
              </a:rPr>
              <a:t>«Информационная безопасность</a:t>
            </a:r>
            <a:r>
              <a:rPr lang="en-US" sz="1600" b="1" dirty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>
                <a:solidFill>
                  <a:schemeClr val="bg1"/>
                </a:solidFill>
                <a:effectLst/>
              </a:rPr>
              <a:t>(</a:t>
            </a:r>
            <a:r>
              <a:rPr lang="ru-RU" sz="1600" u="sng" dirty="0">
                <a:solidFill>
                  <a:schemeClr val="bg1"/>
                </a:solidFill>
                <a:effectLst/>
              </a:rPr>
              <a:t>не будет в этом докладе</a:t>
            </a:r>
            <a:r>
              <a:rPr lang="ru-RU" sz="1600" dirty="0">
                <a:solidFill>
                  <a:schemeClr val="bg1"/>
                </a:solidFill>
                <a:effectLst/>
              </a:rPr>
              <a:t>)</a:t>
            </a:r>
            <a:endParaRPr lang="ru-RU" sz="1600" b="1" dirty="0">
              <a:solidFill>
                <a:schemeClr val="bg1"/>
              </a:solidFill>
              <a:effectLst/>
            </a:endParaRP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Анализ и моделирование поведения пользователей и процессов для раннего обнаружения вторжений и утечек конфиденциальной информации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Поиск и мониторинг источников криминальной или экстремисткой информации в сети Интернет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Поведенческая биометрия для аутентификации и идентификации пользователей</a:t>
            </a:r>
            <a:endParaRPr lang="en-US" sz="1600" b="1" dirty="0">
              <a:solidFill>
                <a:schemeClr val="bg1"/>
              </a:solidFill>
              <a:effectLst/>
            </a:endParaRPr>
          </a:p>
          <a:p>
            <a:pPr marL="385763" indent="-385763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  <a:effectLst/>
              </a:rPr>
              <a:t>Распознавание образов </a:t>
            </a:r>
            <a:r>
              <a:rPr lang="ru-RU" sz="1600" dirty="0">
                <a:solidFill>
                  <a:schemeClr val="bg1"/>
                </a:solidFill>
                <a:effectLst/>
              </a:rPr>
              <a:t>(</a:t>
            </a:r>
            <a:r>
              <a:rPr lang="ru-RU" sz="1600" u="sng" dirty="0">
                <a:solidFill>
                  <a:schemeClr val="bg1"/>
                </a:solidFill>
                <a:effectLst/>
              </a:rPr>
              <a:t>не будет в этом докладе</a:t>
            </a:r>
            <a:r>
              <a:rPr lang="ru-RU" sz="1600" dirty="0">
                <a:solidFill>
                  <a:schemeClr val="bg1"/>
                </a:solidFill>
                <a:effectLst/>
              </a:rPr>
              <a:t>)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Распознавание изображений и прогнозирование развития колоний в задачах микробиологии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Детекция и идентификация объектов на спутниковых снимках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Анализ больших астрофизических данных</a:t>
            </a:r>
            <a:r>
              <a:rPr lang="en-US" sz="1600" dirty="0">
                <a:solidFill>
                  <a:schemeClr val="bg1"/>
                </a:solidFill>
                <a:effectLst/>
              </a:rPr>
              <a:t> - </a:t>
            </a:r>
            <a:r>
              <a:rPr lang="ru-RU" sz="1600" dirty="0">
                <a:solidFill>
                  <a:schemeClr val="bg1"/>
                </a:solidFill>
                <a:effectLst/>
              </a:rPr>
              <a:t>обработка многоволновых астрономических данных и анализа рентгеновских карт неба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1600" b="1" dirty="0">
                <a:solidFill>
                  <a:schemeClr val="bg1"/>
                </a:solidFill>
                <a:effectLst/>
              </a:rPr>
              <a:t>«Цифровые двойники» технологических процессов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 Анализ и прогнозирование поведения производственных процессов с использованием методов машинного обучения</a:t>
            </a:r>
          </a:p>
          <a:p>
            <a:pPr lvl="1"/>
            <a:r>
              <a:rPr lang="ru-RU" sz="1600" dirty="0">
                <a:solidFill>
                  <a:schemeClr val="bg1"/>
                </a:solidFill>
                <a:effectLst/>
              </a:rPr>
              <a:t>Модели выживаемости для задач оценки отказоустойчивости и прогнозирования </a:t>
            </a:r>
          </a:p>
          <a:p>
            <a:pPr lvl="1"/>
            <a:endParaRPr lang="ru-RU" sz="16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0594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693" y="1746098"/>
            <a:ext cx="5604409" cy="412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solidFill>
                  <a:schemeClr val="bg2"/>
                </a:solidFill>
                <a:effectLst/>
              </a:rPr>
              <a:t>Сценарий применения совокупности моделей</a:t>
            </a:r>
          </a:p>
        </p:txBody>
      </p:sp>
      <p:sp>
        <p:nvSpPr>
          <p:cNvPr id="7" name="Содержимое 1">
            <a:extLst>
              <a:ext uri="{FF2B5EF4-FFF2-40B4-BE49-F238E27FC236}">
                <a16:creationId xmlns:a16="http://schemas.microsoft.com/office/drawing/2014/main" id="{3C756C6A-7925-473D-89DE-48F38D8C1E20}"/>
              </a:ext>
            </a:extLst>
          </p:cNvPr>
          <p:cNvSpPr txBox="1">
            <a:spLocks/>
          </p:cNvSpPr>
          <p:nvPr/>
        </p:nvSpPr>
        <p:spPr>
          <a:xfrm>
            <a:off x="189570" y="1660479"/>
            <a:ext cx="5235739" cy="2589349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1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Сценарии использования АРМ аналитика:</a:t>
            </a:r>
          </a:p>
          <a:p>
            <a:pPr>
              <a:lnSpc>
                <a:spcPct val="110000"/>
              </a:lnSpc>
            </a:pPr>
            <a:r>
              <a:rPr lang="ru-RU" sz="19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применение динамических моделей, анализ результатов, поиск оптимального управления в заданный момент времени к заданному набору данных, поиск стационарного режима</a:t>
            </a:r>
          </a:p>
          <a:p>
            <a:pPr>
              <a:lnSpc>
                <a:spcPct val="110000"/>
              </a:lnSpc>
            </a:pPr>
            <a:r>
              <a:rPr lang="ru-RU" sz="19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применение статических моделей, анализ результатов, поиск оптимального управления стационарного режима без учета времени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D0AA01-B65C-4A90-985D-7F57148B4AFA}"/>
              </a:ext>
            </a:extLst>
          </p:cNvPr>
          <p:cNvSpPr txBox="1"/>
          <p:nvPr/>
        </p:nvSpPr>
        <p:spPr>
          <a:xfrm>
            <a:off x="135125" y="4330257"/>
            <a:ext cx="556757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Задача поиска оптимального управления</a:t>
            </a:r>
            <a:r>
              <a:rPr lang="en-US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dirty="0">
              <a:solidFill>
                <a:schemeClr val="bg2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Оптимизация управления на основе полученных моделей с целью максимизации баланса выходов установки при «удержании» заданных ограничений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Дифференцируемые модели на основе нейросетей в качестве ограничений, целевых функций и уравнения состояния в задаче оптимизации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577321"/>
            <a:ext cx="10086277" cy="99417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/>
                </a:solidFill>
                <a:effectLst/>
              </a:rPr>
              <a:t>Основные визуальные инструменты при построении и применении моделей</a:t>
            </a:r>
          </a:p>
        </p:txBody>
      </p:sp>
      <p:pic>
        <p:nvPicPr>
          <p:cNvPr id="4" name="Рисунок 3" descr="\\Laptop-m3kpagm4\d\temp\test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36" y="1755792"/>
            <a:ext cx="4588596" cy="21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\\Laptop-m3kpagm4\d\temp\test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538" y="1734417"/>
            <a:ext cx="4502354" cy="213239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827749" y="3537012"/>
            <a:ext cx="10278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Главное окно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61538" y="3537012"/>
            <a:ext cx="9348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 err="1"/>
              <a:t>Теплокарты</a:t>
            </a:r>
            <a:endParaRPr lang="ru-RU" sz="1050" dirty="0"/>
          </a:p>
        </p:txBody>
      </p:sp>
      <p:pic>
        <p:nvPicPr>
          <p:cNvPr id="8" name="Рисунок 7" descr="\\Laptop-m3kpagm4\d\temp\test6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907" y="3888189"/>
            <a:ext cx="4588596" cy="23924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594593" y="5970695"/>
            <a:ext cx="12490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График прогноза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71D1BB-AB16-4F2B-A05E-090980E466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2665" y="3888189"/>
            <a:ext cx="4475625" cy="24138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EF4386-ED13-462B-A433-8A9C95AA8701}"/>
              </a:ext>
            </a:extLst>
          </p:cNvPr>
          <p:cNvSpPr txBox="1"/>
          <p:nvPr/>
        </p:nvSpPr>
        <p:spPr>
          <a:xfrm>
            <a:off x="7680176" y="6026763"/>
            <a:ext cx="13516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/>
              <a:t>Окно оптимизации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906-52AA-4F5F-A865-82BDA3CC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907" y="332656"/>
            <a:ext cx="10024947" cy="85725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2"/>
                </a:solidFill>
                <a:effectLst/>
              </a:rPr>
              <a:t>Использование технологий анализа больших данных и машинного обучения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83FF-2FA0-4929-863C-27CAF305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385" y="1484784"/>
            <a:ext cx="11558239" cy="5373216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Подготовка данных: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Типичная задача анализа больших данных: большой объем, временные метки, разнородные данные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Комбинация применения экспертных правил, статистических методов и машинного обучения для выявления периодов стабильности, артефактов, выбросов, «саботажа»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Методы статистического анализа для поиска оптимальных размеров временных окон, шага дискретизации, порядка дифференцирования рядов и методов сглаживания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Извлечение признаков</a:t>
            </a:r>
            <a:r>
              <a:rPr lang="en-US" dirty="0">
                <a:solidFill>
                  <a:schemeClr val="bg2"/>
                </a:solidFill>
                <a:effectLst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Ансамбли деревьев на основе градиентного </a:t>
            </a:r>
            <a:r>
              <a:rPr lang="ru-RU" dirty="0" err="1">
                <a:solidFill>
                  <a:schemeClr val="bg2"/>
                </a:solidFill>
                <a:effectLst/>
              </a:rPr>
              <a:t>бустинга</a:t>
            </a:r>
            <a:r>
              <a:rPr lang="ru-RU" dirty="0">
                <a:solidFill>
                  <a:schemeClr val="bg2"/>
                </a:solidFill>
                <a:effectLst/>
              </a:rPr>
              <a:t> для поиска значимых комбинаций переменных и их лагов, результат в виде </a:t>
            </a:r>
            <a:r>
              <a:rPr lang="ru-RU" dirty="0" err="1">
                <a:solidFill>
                  <a:schemeClr val="bg2"/>
                </a:solidFill>
                <a:effectLst/>
              </a:rPr>
              <a:t>теплокарт</a:t>
            </a:r>
            <a:r>
              <a:rPr lang="ru-RU" dirty="0">
                <a:solidFill>
                  <a:schemeClr val="bg2"/>
                </a:solidFill>
                <a:effectLst/>
              </a:rPr>
              <a:t>, отбор и корректировка признаков экспертом</a:t>
            </a:r>
          </a:p>
          <a:p>
            <a:pPr>
              <a:lnSpc>
                <a:spcPct val="100000"/>
              </a:lnSpc>
            </a:pPr>
            <a:r>
              <a:rPr lang="ru-RU" dirty="0">
                <a:solidFill>
                  <a:schemeClr val="bg2"/>
                </a:solidFill>
                <a:effectLst/>
              </a:rPr>
              <a:t>Построение моделей:</a:t>
            </a:r>
          </a:p>
          <a:p>
            <a:pPr lvl="1">
              <a:lnSpc>
                <a:spcPct val="100000"/>
              </a:lnSpc>
            </a:pPr>
            <a:r>
              <a:rPr lang="ru-RU" dirty="0" err="1">
                <a:solidFill>
                  <a:schemeClr val="bg2"/>
                </a:solidFill>
                <a:effectLst/>
              </a:rPr>
              <a:t>Авторегрессионные</a:t>
            </a:r>
            <a:r>
              <a:rPr lang="ru-RU" dirty="0">
                <a:solidFill>
                  <a:schemeClr val="bg2"/>
                </a:solidFill>
                <a:effectLst/>
              </a:rPr>
              <a:t> персептроны для прогноза значений «виртуальных датчиков», контролируемых параметров, выходов установки (баланса)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Трансформеры, рекуррентные и </a:t>
            </a:r>
            <a:r>
              <a:rPr lang="ru-RU" dirty="0" err="1">
                <a:solidFill>
                  <a:schemeClr val="bg2"/>
                </a:solidFill>
                <a:effectLst/>
              </a:rPr>
              <a:t>сверточные</a:t>
            </a:r>
            <a:r>
              <a:rPr lang="ru-RU" dirty="0">
                <a:solidFill>
                  <a:schemeClr val="bg2"/>
                </a:solidFill>
                <a:effectLst/>
              </a:rPr>
              <a:t> нейросети для прогноза, контролируемых параметров, выходов установки (баланса)</a:t>
            </a:r>
          </a:p>
          <a:p>
            <a:pPr lvl="1"/>
            <a:r>
              <a:rPr lang="ru-RU" dirty="0" err="1">
                <a:solidFill>
                  <a:schemeClr val="bg2"/>
                </a:solidFill>
                <a:effectLst/>
              </a:rPr>
              <a:t>Автоенкодеры</a:t>
            </a:r>
            <a:r>
              <a:rPr lang="ru-RU" dirty="0">
                <a:solidFill>
                  <a:schemeClr val="bg2"/>
                </a:solidFill>
                <a:effectLst/>
              </a:rPr>
              <a:t> для сокращения числа анализируемых временных рядов</a:t>
            </a:r>
          </a:p>
        </p:txBody>
      </p:sp>
    </p:spTree>
    <p:extLst>
      <p:ext uri="{BB962C8B-B14F-4D97-AF65-F5344CB8AC3E}">
        <p14:creationId xmlns:p14="http://schemas.microsoft.com/office/powerpoint/2010/main" val="3815229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C906-52AA-4F5F-A865-82BDA3CC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205" y="332656"/>
            <a:ext cx="9238785" cy="857250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2"/>
                </a:solidFill>
                <a:effectLst/>
              </a:rPr>
              <a:t>Использование технологий анализа больших данных и машинного обучения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783FF-2FA0-4929-863C-27CAF30586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51" y="1484784"/>
            <a:ext cx="10827834" cy="537321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2"/>
                </a:solidFill>
                <a:effectLst/>
              </a:rPr>
              <a:t>Задача оптимизации: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Обученные дифференцируемые нейросети задают ограничения, целевую функцию и уравнения состояния 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Анализ «что если?» на заданное число шагов с использованием методов оптимизации на основе подхода доверительных интервалов с ограничениями 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Поиск оптимального управления с помощью метода «перестрелки»</a:t>
            </a:r>
            <a:r>
              <a:rPr lang="en-US" dirty="0">
                <a:solidFill>
                  <a:schemeClr val="bg2"/>
                </a:solidFill>
                <a:effectLst/>
              </a:rPr>
              <a:t> </a:t>
            </a:r>
            <a:r>
              <a:rPr lang="ru-RU" dirty="0">
                <a:solidFill>
                  <a:schemeClr val="bg2"/>
                </a:solidFill>
                <a:effectLst/>
              </a:rPr>
              <a:t>и обучения с подкреплением (</a:t>
            </a:r>
            <a:r>
              <a:rPr lang="en-US" dirty="0">
                <a:solidFill>
                  <a:schemeClr val="bg2"/>
                </a:solidFill>
                <a:effectLst/>
              </a:rPr>
              <a:t>Q-Learning)</a:t>
            </a:r>
            <a:endParaRPr lang="ru-RU" dirty="0">
              <a:solidFill>
                <a:schemeClr val="bg2"/>
              </a:solidFill>
              <a:effectLst/>
            </a:endParaRPr>
          </a:p>
          <a:p>
            <a:r>
              <a:rPr lang="ru-RU" dirty="0">
                <a:solidFill>
                  <a:schemeClr val="bg2"/>
                </a:solidFill>
                <a:effectLst/>
              </a:rPr>
              <a:t>Модели анализа выживаемости: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На основе интерпретируемых древовидных моделей машинного обучения с взвешенными критериями разбиения, а также их </a:t>
            </a:r>
            <a:r>
              <a:rPr lang="ru-RU" dirty="0" err="1">
                <a:solidFill>
                  <a:schemeClr val="bg2"/>
                </a:solidFill>
                <a:effectLst/>
              </a:rPr>
              <a:t>бустинг</a:t>
            </a:r>
            <a:r>
              <a:rPr lang="ru-RU" dirty="0">
                <a:solidFill>
                  <a:schemeClr val="bg2"/>
                </a:solidFill>
                <a:effectLst/>
              </a:rPr>
              <a:t> и </a:t>
            </a:r>
            <a:r>
              <a:rPr lang="ru-RU" dirty="0" err="1">
                <a:solidFill>
                  <a:schemeClr val="bg2"/>
                </a:solidFill>
                <a:effectLst/>
              </a:rPr>
              <a:t>бегинг</a:t>
            </a:r>
            <a:r>
              <a:rPr lang="ru-RU" dirty="0">
                <a:solidFill>
                  <a:schemeClr val="bg2"/>
                </a:solidFill>
                <a:effectLst/>
              </a:rPr>
              <a:t> ансамблей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Позволяют оценивать функции риска, функции выживания, вероятности события и времени наступления события для случаев несбалансированных выборок, разнородных исходных данных плохого качества, невыполнения предположений традиционных статистических методов</a:t>
            </a:r>
          </a:p>
          <a:p>
            <a:pPr lvl="1"/>
            <a:r>
              <a:rPr lang="ru-RU" dirty="0">
                <a:solidFill>
                  <a:schemeClr val="bg2"/>
                </a:solidFill>
                <a:effectLst/>
              </a:rPr>
              <a:t>Решаются вопросы эффективного масштабирования вычислений при работе с большими данными для оптимизации времени работы/использования ресурсов</a:t>
            </a:r>
            <a:endParaRPr lang="en-US" dirty="0">
              <a:solidFill>
                <a:schemeClr val="bg2"/>
              </a:solidFill>
              <a:effectLst/>
            </a:endParaRPr>
          </a:p>
          <a:p>
            <a:pPr marL="635000" lvl="1" indent="0">
              <a:buNone/>
            </a:pPr>
            <a:endParaRPr lang="ru-RU" sz="1600" dirty="0">
              <a:solidFill>
                <a:schemeClr val="bg2"/>
              </a:solidFill>
              <a:effectLst/>
            </a:endParaRPr>
          </a:p>
          <a:p>
            <a:pPr lvl="1">
              <a:lnSpc>
                <a:spcPct val="100000"/>
              </a:lnSpc>
            </a:pPr>
            <a:endParaRPr lang="ru-RU" dirty="0">
              <a:solidFill>
                <a:schemeClr val="bg2"/>
              </a:solidFill>
              <a:effectLst/>
            </a:endParaRPr>
          </a:p>
          <a:p>
            <a:pPr lvl="1">
              <a:lnSpc>
                <a:spcPct val="100000"/>
              </a:lnSpc>
            </a:pPr>
            <a:endParaRPr lang="ru-RU" dirty="0">
              <a:solidFill>
                <a:schemeClr val="bg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60285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</p:spPr>
            <p:txBody>
              <a:bodyPr>
                <a:normAutofit/>
              </a:bodyPr>
              <a:lstStyle/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Дискретная сетка времени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 err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ru-RU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где </m:t>
                    </m:r>
                    <m:sSub>
                      <m:sSub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𝜏</m:t>
                    </m:r>
                    <m:r>
                      <a:rPr lang="el-GR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Технологический набор данных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 dirty="0" err="1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 dirty="0" err="1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800" i="1" dirty="0" err="1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 dirty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 dirty="0" err="1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 err="1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2800" i="1" dirty="0" err="1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𝑀𝑥𝑁</m:t>
                        </m:r>
                      </m:sub>
                    </m:sSub>
                  </m:oMath>
                </a14:m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Многомерная модель технологического процесса во времени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≈</m:t>
                    </m:r>
                    <m:acc>
                      <m:accPr>
                        <m:chr m:val="̃"/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 err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),</m:t>
                    </m:r>
                    <m:r>
                      <a:rPr lang="ru-RU" sz="2800" i="1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где </m:t>
                    </m:r>
                    <m:r>
                      <a:rPr lang="en-US" sz="2800" i="1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800" i="1" dirty="0" err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857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прогнозирования: «классический 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baseline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»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11054824" cy="4680000"/>
          </a:xfrm>
        </p:spPr>
        <p:txBody>
          <a:bodyPr>
            <a:normAutofit/>
          </a:bodyPr>
          <a:lstStyle/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AR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I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MA и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SVR -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оценка параметров моделей с помощью численных методов (в предположении о распределении шума)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Вычислительно затратная на исследуемых объемах данных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Периоды стабильности данных, противоречащие непрерывности модели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Отсутствие средств дообучения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Линейная модель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ARIMA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и зависящая от выбора ядра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SVR;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По качеству – не применимы на практике.</a:t>
            </a:r>
          </a:p>
          <a:p>
            <a:pPr>
              <a:buClr>
                <a:srgbClr val="0070C0"/>
              </a:buClr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6900" indent="0">
              <a:buClr>
                <a:srgbClr val="0070C0"/>
              </a:buClr>
              <a:buNone/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6900" indent="0">
              <a:buClr>
                <a:srgbClr val="0070C0"/>
              </a:buClr>
              <a:buNone/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3565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прогнозирования: «классический 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ML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»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6136710" cy="4680000"/>
          </a:xfrm>
        </p:spPr>
        <p:txBody>
          <a:bodyPr>
            <a:normAutofit/>
          </a:bodyPr>
          <a:lstStyle/>
          <a:p>
            <a:pPr marL="36900" indent="0">
              <a:buClr>
                <a:srgbClr val="0070C0"/>
              </a:buClr>
              <a:buNone/>
            </a:pPr>
            <a:r>
              <a:rPr lang="ru-RU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Полносвязные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нейронные сети (персептроны)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Градиентный </a:t>
            </a:r>
            <a:r>
              <a:rPr lang="ru-RU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бустинг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(</a:t>
            </a:r>
            <a:r>
              <a:rPr lang="en-US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LightGBM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) для интерактивного отбора признаков и лагов </a:t>
            </a:r>
          </a:p>
          <a:p>
            <a:pPr>
              <a:buClr>
                <a:srgbClr val="0070C0"/>
              </a:buClr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MLP c 1-n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скрытых слоев, размер и типы нейронов подбираются с помощью </a:t>
            </a:r>
            <a:r>
              <a:rPr lang="en-US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AutoML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по сетке для каждой переменной процесса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lang="en-US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buClr>
                <a:srgbClr val="0070C0"/>
              </a:buClr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6900" indent="0">
              <a:buClr>
                <a:srgbClr val="0070C0"/>
              </a:buClr>
              <a:buNone/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1" y="950495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0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прогнозирования: «свертки»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1732448"/>
            <a:ext cx="7616594" cy="4680000"/>
          </a:xfrm>
        </p:spPr>
        <p:txBody>
          <a:bodyPr>
            <a:normAutofit lnSpcReduction="10000"/>
          </a:bodyPr>
          <a:lstStyle/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Классическая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CNN-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сеть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Рассматриваем блоки: [1𝐷 свертка ∗ фильтры →𝑅𝑒𝐿𝑈 →1𝐷 𝑝𝑜𝑜𝑙𝑖𝑛𝑔] 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Каждый блок характеризуется числом фильтров, сеть – набор блоков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Число слоев: 𝑙𝑜𝑔2(𝑙𝑎𝑔)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Фильтры: 3 ∗3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Число фильтров: {8, 32, 64}→64</a:t>
            </a:r>
          </a:p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«Разреженная»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CNN-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сеть (</a:t>
            </a:r>
            <a:r>
              <a:rPr lang="en-US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Wavenet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-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подобная)</a:t>
            </a:r>
          </a:p>
          <a:p>
            <a:pPr marL="36900" indent="0">
              <a:buClr>
                <a:srgbClr val="0070C0"/>
              </a:buClr>
              <a:buNone/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6900" indent="0">
              <a:buClr>
                <a:srgbClr val="0070C0"/>
              </a:buClr>
              <a:buNone/>
            </a:pP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56" y="2826249"/>
            <a:ext cx="4362839" cy="249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5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7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4" t="10861" r="3180" b="6119"/>
          <a:stretch/>
        </p:blipFill>
        <p:spPr bwMode="auto">
          <a:xfrm>
            <a:off x="6690979" y="4560158"/>
            <a:ext cx="5112000" cy="21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«рекуррентные»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10889184" cy="4680000"/>
          </a:xfrm>
        </p:spPr>
        <p:txBody>
          <a:bodyPr>
            <a:normAutofit fontScale="85000" lnSpcReduction="20000"/>
          </a:bodyPr>
          <a:lstStyle/>
          <a:p>
            <a:pPr marL="36900" indent="0" algn="just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Рекуррентные сети – обрабатывают временные ряды, рекурсивно пропуская входную последовательность через обучаемую функцию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могут иметь внутренние состояния.</a:t>
            </a:r>
            <a:endParaRPr lang="en-US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algn="just"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Состояния рекуррентных нейронов моделируют состояния производственной системы во времени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algn="just"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Такая модель не зависит от выбора лага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 algn="just"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Пошаговое применение прогноза сильно упрощает вычисления при множественных запусках из одной точки, достаточно запомнить множество состояний сети.</a:t>
            </a:r>
          </a:p>
          <a:p>
            <a:pPr marL="36900" indent="0" algn="just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Эффективные в задаче представители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  <a:p>
            <a:pPr algn="just">
              <a:buClr>
                <a:srgbClr val="0070C0"/>
              </a:buClr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LSTM</a:t>
            </a:r>
          </a:p>
          <a:p>
            <a:pPr algn="just">
              <a:buClr>
                <a:srgbClr val="0070C0"/>
              </a:buClr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GRU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AutoShape 2" descr="Символ разрыва стро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2569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прогнозирования: «</a:t>
            </a:r>
            <a:r>
              <a:rPr lang="ru-RU" dirty="0" err="1">
                <a:ln>
                  <a:noFill/>
                </a:ln>
                <a:solidFill>
                  <a:schemeClr val="bg1"/>
                </a:solidFill>
                <a:effectLst/>
              </a:rPr>
              <a:t>генеративно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-состязательные сети»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</p:spPr>
            <p:txBody>
              <a:bodyPr>
                <a:normAutofit fontScale="77500" lnSpcReduction="20000"/>
              </a:bodyPr>
              <a:lstStyle/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GAN-сеть. 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Генератор: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Строит последовательности любой длины, чтобы реализовать идею прогноза. 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Архитектура LSTM-сеть, трансформирующая случайные последовательности в последовательности, соответствующие выборке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N нейронов, 1 слой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Дискриминатор. 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LSTM-сеть, характеризующая ряд как искусственный или «натуральный»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4 нейронов, 1 слой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𝐾</m:t>
                          </m:r>
                        </m:sup>
                      </m:sSup>
                    </m:oMath>
                  </m:oMathPara>
                </a14:m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𝐿𝑆𝑇</m:t>
                      </m:r>
                      <m:sSub>
                        <m:sSub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800" i="1" dirty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800" i="1" dirty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ru-RU" sz="2800" i="1" dirty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𝑡𝑖𝑚𝑒𝑠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ru-RU" sz="2800" i="1" dirty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800" i="1" dirty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ru-RU" sz="2800" i="1" dirty="0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,…, </m:t>
                      </m:r>
                      <m:sSub>
                        <m:sSub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ru-RU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853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898EF-9E8D-BAFD-64B2-BF110BD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6270"/>
            <a:ext cx="10353762" cy="9704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Цифровые двойники на производстве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EA26B-A31B-C79C-5B3B-BB56848F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168397"/>
            <a:ext cx="11480800" cy="550333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Идеальный «цифровой двойник»: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Комплексная сквозная модель жизни всех процессов предприятия;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Прогнозные модели и сценарный анализ ключевых производственных и финансовых показателей;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На входе «большие данные» об истории работы предприятия;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На выходе «оптимальная модель» управления предприятием;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Включает цифровые двойники производственных процессов.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«Цифровой двойник» производственного процесса: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Точные прогнозные модели производственных процессов;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Сценарный анализ на основе моделей: «что если?»;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Оптимальное управление на основе моделей: «как лучше?»;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Визуализация зависимостей, прогнозов, результатов управления;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Анализ рисков, прогнозирование нештатных ситуаций, анализ выживаемости</a:t>
            </a:r>
          </a:p>
        </p:txBody>
      </p:sp>
    </p:spTree>
    <p:extLst>
      <p:ext uri="{BB962C8B-B14F-4D97-AF65-F5344CB8AC3E}">
        <p14:creationId xmlns:p14="http://schemas.microsoft.com/office/powerpoint/2010/main" val="22811118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прогнозирования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«трансформеры»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7315805" cy="4680000"/>
          </a:xfrm>
        </p:spPr>
        <p:txBody>
          <a:bodyPr>
            <a:normAutofit/>
          </a:bodyPr>
          <a:lstStyle/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Трансформеры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используют механизм внимания, позволяющий задать веса необходимым лагам во времени.</a:t>
            </a:r>
          </a:p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Последовательность блоков внимания вкупе с одномерной сверткой, в качестве предобработки данных для предсказаний </a:t>
            </a:r>
            <a:r>
              <a:rPr lang="ru-RU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полносвязной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сети.</a:t>
            </a:r>
            <a:endParaRPr lang="en-US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Экспериментально была подобрана архитектура в 4 последовательных блока</a:t>
            </a:r>
            <a:endParaRPr lang="en-US" sz="280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159" y="-1250896"/>
            <a:ext cx="6209042" cy="878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3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C</a:t>
            </a:r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равнение архитектур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8307" y="1766170"/>
                <a:ext cx="11375592" cy="485295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Непрерывный стабильный промежуток данных (год)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Кросс-валидация для рядов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Задача – сравнение архитектур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MLP_LGBM (индивидуальные)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CNN (классические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/</a:t>
                </a:r>
                <a:r>
                  <a:rPr lang="en-US" sz="280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WaveNet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)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LSTM (однослойная)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ANOGAN (на основе LSTM)</a:t>
                </a:r>
              </a:p>
              <a:p>
                <a:pPr>
                  <a:buClr>
                    <a:srgbClr val="0070C0"/>
                  </a:buClr>
                </a:pP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Transformer</a:t>
                </a: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Метрика:</a:t>
                </a:r>
                <a:endParaRPr lang="en-US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𝑀𝐴𝑆𝐸</m:t>
                      </m:r>
                      <m:d>
                        <m:dPr>
                          <m:ctrlP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𝑡𝑟𝑢𝑒</m:t>
                          </m:r>
                          <m: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𝑝𝑟𝑒𝑑</m:t>
                          </m:r>
                        </m:e>
                      </m:d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𝑀𝐴𝐸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𝑝𝑟𝑒𝑑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)/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𝑀𝐴</m:t>
                      </m:r>
                      <m:sSub>
                        <m:sSubPr>
                          <m:ctrlP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𝑡𝑟𝑎𝑖𝑛</m:t>
                          </m:r>
                        </m:sub>
                      </m:sSub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𝑛𝑎𝑖𝑣𝑒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𝑚𝑜𝑑𝑒𝑙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ru-RU" sz="2800" dirty="0">
                  <a:ln>
                    <a:noFill/>
                  </a:ln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307" y="1766170"/>
                <a:ext cx="11375592" cy="485295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27" y="2135688"/>
            <a:ext cx="4493932" cy="1941177"/>
          </a:xfrm>
          <a:prstGeom prst="rect">
            <a:avLst/>
          </a:prstGeom>
        </p:spPr>
      </p:pic>
      <p:pic>
        <p:nvPicPr>
          <p:cNvPr id="5" name="Picture 5" descr="C:\Users\lazuhin\AppData\Local\Microsoft\Windows\INetCache\Content.Word\index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425" y="4020854"/>
            <a:ext cx="5062474" cy="2029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597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Результаты (для ряда важных параметров)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Table 6"/>
          <p:cNvGraphicFramePr>
            <a:graphicFrameLocks noGrp="1"/>
          </p:cNvGraphicFramePr>
          <p:nvPr/>
        </p:nvGraphicFramePr>
        <p:xfrm>
          <a:off x="286671" y="2359194"/>
          <a:ext cx="11608009" cy="2675255"/>
        </p:xfrm>
        <a:graphic>
          <a:graphicData uri="http://schemas.openxmlformats.org/drawingml/2006/table">
            <a:tbl>
              <a:tblPr firstRow="1" firstCol="1" bandRow="1"/>
              <a:tblGrid>
                <a:gridCol w="2478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9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12804369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Группа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cnn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cnn_dilated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gan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lstm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mlp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tf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consumption_01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0.7±1.7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0.57±1.41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0.64±1.72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0.54±1.53</a:t>
                      </a:r>
                      <a:endParaRPr lang="ru-RU" sz="2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0.67±1.67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1.30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consumption_02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0.71±1.14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0.66±1.11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0.73±1.13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0.55±1.04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0.7±1.1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0.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1.0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consumption_03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0.72±0.99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0.74±1.01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0.73±1.02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0.75±1.01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0.7±0.98</a:t>
                      </a:r>
                      <a:endParaRPr lang="ru-RU" sz="2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0.88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1.25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consumption_04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0.84±2.75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0.82±2.59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0.85±2.76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0.78±2.72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0.8±2.74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.8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2.52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consumption_05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0.84±1.64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0.83±1.67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0.81±1.62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b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0.8±1.62</a:t>
                      </a:r>
                      <a:endParaRPr lang="ru-RU" sz="220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0.82±1.63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0.82</a:t>
                      </a:r>
                      <a:r>
                        <a:rPr lang="ru-RU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±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1.61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69062FA-FB1D-4800-BBF3-B83AB500E370}"/>
              </a:ext>
            </a:extLst>
          </p:cNvPr>
          <p:cNvSpPr txBox="1">
            <a:spLocks/>
          </p:cNvSpPr>
          <p:nvPr/>
        </p:nvSpPr>
        <p:spPr>
          <a:xfrm>
            <a:off x="913795" y="5396630"/>
            <a:ext cx="10353762" cy="970450"/>
          </a:xfrm>
          <a:prstGeom prst="rect">
            <a:avLst/>
          </a:prstGeom>
          <a:ln>
            <a:noFill/>
          </a:ln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В среднем везде победил </a:t>
            </a:r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LSTM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890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effectLst/>
              </a:rPr>
              <a:t>Пример прогноза</a:t>
            </a:r>
          </a:p>
        </p:txBody>
      </p:sp>
      <p:pic>
        <p:nvPicPr>
          <p:cNvPr id="7" name="Picture 3" descr="C:\Users\lazuhin\AppData\Local\Microsoft\Windows\INetCache\Content.Word\consumption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4" y="1628384"/>
            <a:ext cx="9995770" cy="49603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429361" y="4910541"/>
            <a:ext cx="3163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Consumption_01</a:t>
            </a:r>
          </a:p>
        </p:txBody>
      </p:sp>
    </p:spTree>
    <p:extLst>
      <p:ext uri="{BB962C8B-B14F-4D97-AF65-F5344CB8AC3E}">
        <p14:creationId xmlns:p14="http://schemas.microsoft.com/office/powerpoint/2010/main" val="1545219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управления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10800000" cy="4680000"/>
          </a:xfrm>
        </p:spPr>
        <p:txBody>
          <a:bodyPr>
            <a:normAutofit/>
          </a:bodyPr>
          <a:lstStyle/>
          <a:p>
            <a:pPr marL="36900" indent="0">
              <a:buClr>
                <a:srgbClr val="0070C0"/>
              </a:buClr>
              <a:buNone/>
            </a:pP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Model Predictive Control –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схема оптимального управления, подразумевающая следующие составляющие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Прогнозная модель процесса во времени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показания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CV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и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DV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переменных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, x);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Функционал стоимости для убывающего горизонта (принцип Беллмана)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  <a:endParaRPr lang="ru-RU" sz="280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Модель оптимизации, минимизирующая функционал стоимости на множестве переменных управления (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MV, u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68428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Задача оптимального управления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</p:spPr>
            <p:txBody>
              <a:bodyPr>
                <a:normAutofit fontScale="77500" lnSpcReduction="20000"/>
              </a:bodyPr>
              <a:lstStyle/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Минимизировать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𝐽</m:t>
                    </m:r>
                    <m:d>
                      <m:d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+ </m:t>
                    </m:r>
                    <m:nary>
                      <m:nary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2800" b="0" i="1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, …</m:t>
                                </m:r>
                              </m:e>
                            </m:d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…), 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При ограничениях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b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Уравнение состояния</a:t>
                </a:r>
                <a:r>
                  <a:rPr lang="en-US" sz="2800" b="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…</m:t>
                            </m:r>
                          </m:e>
                        </m:d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…</m:t>
                            </m:r>
                          </m:e>
                        </m:d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b="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Ограничения выходов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 h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…</m:t>
                            </m:r>
                          </m:e>
                        </m:d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𝑢</m:t>
                        </m:r>
                        <m:d>
                          <m:dPr>
                            <m:ctrlP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, …</m:t>
                            </m:r>
                          </m:e>
                        </m:d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≤0</m:t>
                    </m:r>
                    <m:r>
                      <a:rPr lang="en-US" sz="2800" b="0" i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Ограничения крайних точек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800" i="1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i="1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en-US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 algn="just">
                  <a:buClr>
                    <a:srgbClr val="0070C0"/>
                  </a:buClr>
                  <a:buNone/>
                </a:pP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Model Predictive Control: 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Эффективной показала себя стратегия сжимаемого горизонта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– 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на каждом шаге система делает только первую корректировку найденного управления, после чего ищется новое решение на заданное число шагов вперед. </a:t>
                </a:r>
                <a:endParaRPr lang="en-US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 marL="36900" indent="0">
                  <a:buClr>
                    <a:srgbClr val="0070C0"/>
                  </a:buClr>
                  <a:buNone/>
                </a:pP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05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Целевые функции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10800000" cy="4680000"/>
          </a:xfrm>
        </p:spPr>
        <p:txBody>
          <a:bodyPr>
            <a:normAutofit fontScale="92500" lnSpcReduction="10000"/>
          </a:bodyPr>
          <a:lstStyle/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Рассматриваемые </a:t>
            </a:r>
            <a:r>
              <a:rPr lang="ru-RU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нейросетевые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архитектуры представляют собой дифференцируемые функции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Это позволяет автоматический расчет градиентов и якобианов построенных моделей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(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напр. </a:t>
            </a:r>
            <a:r>
              <a:rPr lang="en-US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Tensorflow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autodiff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);</a:t>
            </a:r>
          </a:p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Имея их точные оценки можно более эффективно пользоваться такими алгоритмами оптимизации как методы внутренней точки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 marL="36900" indent="0"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К недостаткам стоит отметить высокий рост вычислительной сложности взятия первых и вторых производных при увеличении </a:t>
            </a:r>
            <a:r>
              <a:rPr lang="ru-RU" sz="2800" dirty="0" err="1">
                <a:ln>
                  <a:noFill/>
                </a:ln>
                <a:solidFill>
                  <a:schemeClr val="bg1"/>
                </a:solidFill>
                <a:effectLst/>
              </a:rPr>
              <a:t>сложноти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архитектур – это распространяется как на целевые функции так и на полный набор ограничений, так же моделирующийся полученными нейросетями.</a:t>
            </a:r>
          </a:p>
        </p:txBody>
      </p:sp>
    </p:spTree>
    <p:extLst>
      <p:ext uri="{BB962C8B-B14F-4D97-AF65-F5344CB8AC3E}">
        <p14:creationId xmlns:p14="http://schemas.microsoft.com/office/powerpoint/2010/main" val="6842205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Shooting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Метод пристрелки 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– 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сводит решение краевой задачи к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перебору задач Коши, с решениями, покрывающими поставленные границы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Название метода пошло от аналогии с артиллерией – для заданной цели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, варьируя угол пушки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2800" i="1" dirty="0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dirty="0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 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и стреляя (находя решение), мы пытаемся попасть в точку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800" b="0" i="1" smtClean="0">
                                <a:ln>
                                  <a:noFill/>
                                </a:ln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800" b="0" i="1" smtClean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sz="2800" i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ln>
                                    <a:noFill/>
                                  </a:ln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>
                  <a:buClr>
                    <a:srgbClr val="0070C0"/>
                  </a:buClr>
                </a:pP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159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Выбор функционала для задачи оптимального управления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</p:spPr>
            <p:txBody>
              <a:bodyPr>
                <a:normAutofit fontScale="92500" lnSpcReduction="20000"/>
              </a:bodyPr>
              <a:lstStyle/>
              <a:p>
                <a:pPr marL="36900" indent="0">
                  <a:buClr>
                    <a:srgbClr val="0070C0"/>
                  </a:buClr>
                  <a:buNone/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Типичные задачи производственного процесса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Оптимизировать соотношение полезных выходов установки (легкий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/</a:t>
                </a: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тяжелый газойль, бензин, сухой газ)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Стабилизация процесса производства (снижение колебаний показателей системы, «стабильный режим»)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Поддерживание показателей в заданных рамках физических ограничений (долгосрочное управление)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;</a:t>
                </a:r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  <a:p>
                <a:pPr>
                  <a:buClr>
                    <a:srgbClr val="0070C0"/>
                  </a:buClr>
                </a:pPr>
                <a:r>
                  <a:rPr lang="ru-RU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Оптимизация стоимости производства</a:t>
                </a:r>
                <a:r>
                  <a:rPr lang="en-US" sz="2800" dirty="0">
                    <a:ln>
                      <a:noFill/>
                    </a:ln>
                    <a:solidFill>
                      <a:schemeClr val="bg1"/>
                    </a:solidFill>
                    <a:effectLst/>
                  </a:rPr>
                  <a:t>:</a:t>
                </a:r>
              </a:p>
              <a:p>
                <a:pPr marL="36900" indent="0">
                  <a:buClr>
                    <a:srgbClr val="0070C0"/>
                  </a:buCl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𝑝𝑢𝑟𝑔𝑒</m:t>
                          </m:r>
                          <m:r>
                            <a:rPr lang="en-US" sz="2800" b="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</m:e>
                      </m:d>
                      <m:d>
                        <m:dPr>
                          <m:ctrlP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𝑝𝑢𝑟𝑔𝑒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e>
                      </m:d>
                      <m:r>
                        <a:rPr lang="en-US" sz="28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𝑠𝑡𝑟𝑒𝑎𝑚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</m:e>
                      </m:d>
                      <m:d>
                        <m:dPr>
                          <m:ctrlP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𝑝𝑟𝑜𝑑𝑢𝑐𝑡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e>
                      </m:d>
                      <m:r>
                        <a:rPr lang="en-US" sz="2800" i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𝑐𝑜𝑚𝑝𝑟𝑒𝑠𝑠𝑜𝑟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</m:e>
                      </m:d>
                      <m:d>
                        <m:dPr>
                          <m:ctrlP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𝑐𝑜𝑚𝑝</m:t>
                          </m:r>
                          <m:r>
                            <a:rPr lang="en-US" sz="2800" b="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𝑟𝑒</m:t>
                          </m:r>
                          <m:r>
                            <a:rPr lang="en-US" sz="2800" i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𝑠𝑠𝑜𝑟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𝑤𝑜𝑟𝑘</m:t>
                          </m:r>
                        </m:e>
                      </m:d>
                      <m:r>
                        <a:rPr lang="en-US" sz="28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𝑠𝑡𝑒𝑎𝑚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𝑐𝑜𝑠𝑡𝑠</m:t>
                          </m:r>
                        </m:e>
                      </m:d>
                      <m:d>
                        <m:dPr>
                          <m:ctrlP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𝑠𝑡</m:t>
                          </m:r>
                          <m:r>
                            <a:rPr lang="en-US" sz="2800" b="0" i="1" dirty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800" i="1" dirty="0" err="1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𝑎𝑚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dirty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𝑟𝑎𝑡𝑒</m:t>
                          </m:r>
                        </m:e>
                      </m:d>
                      <m:r>
                        <a:rPr lang="en-US" sz="28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8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𝑡𝑜𝑡𝑎𝑙</m:t>
                      </m:r>
                      <m:r>
                        <a:rPr lang="en-US" sz="28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𝑐𝑜𝑠𝑡𝑠</m:t>
                      </m:r>
                      <m:r>
                        <a:rPr lang="en-US" sz="2800" b="0" i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800" dirty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95" y="1732448"/>
                <a:ext cx="10800000" cy="4680000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96351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Проблемы при решении задачи оптимального управления 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1732448"/>
            <a:ext cx="11363066" cy="46800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Технологические ограничения на выходы увеличивают вычислительную сложность, так же вызывая необходимость подсчета первых и вторых производных ограничений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Высокая частота управления будет зависеть от шумности показаний, слишком низкая частота управления вызовет ступенчатость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MV-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переменных, что может сказаться на качестве симуляции, низкая частота приведет к «средней температуре по больнице»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Вычисления оптимального управления на каждом шаге должны укладываться в заданную валидную частоту управления (которая обычно не превышает 5 минут)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Качество оптимального управления невозможно оценить на исторических данных! </a:t>
            </a:r>
            <a:r>
              <a:rPr lang="ru-RU" sz="2800" b="1" dirty="0">
                <a:ln>
                  <a:noFill/>
                </a:ln>
                <a:solidFill>
                  <a:schemeClr val="bg1"/>
                </a:solidFill>
                <a:effectLst/>
              </a:rPr>
              <a:t>Нужен симулятор!</a:t>
            </a:r>
          </a:p>
        </p:txBody>
      </p:sp>
    </p:spTree>
    <p:extLst>
      <p:ext uri="{BB962C8B-B14F-4D97-AF65-F5344CB8AC3E}">
        <p14:creationId xmlns:p14="http://schemas.microsoft.com/office/powerpoint/2010/main" val="4242742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0898EF-9E8D-BAFD-64B2-BF110BDA2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86270"/>
            <a:ext cx="10353762" cy="9704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ГОСТ «Цифровые двойники»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AEA26B-A31B-C79C-5B3B-BB56848F1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467" y="1168397"/>
            <a:ext cx="11480800" cy="5503333"/>
          </a:xfrm>
        </p:spPr>
        <p:txBody>
          <a:bodyPr>
            <a:normAutofit fontScale="92500" lnSpcReduction="20000"/>
          </a:bodyPr>
          <a:lstStyle/>
          <a:p>
            <a:pPr marL="36900" indent="0">
              <a:buNone/>
            </a:pPr>
            <a:r>
              <a:rPr lang="ru-RU" sz="2400" dirty="0">
                <a:solidFill>
                  <a:schemeClr val="bg1"/>
                </a:solidFill>
                <a:effectLst/>
              </a:rPr>
              <a:t>ГОСТ «Компьютерные модели и моделирование. Цифровые двойники изделий. Общие положения» (разработан в России, введен с 1 января 2022 г.):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</a:rPr>
              <a:t>Первый в мире стандарт в области цифровых двойников изделий (изделиями могут быть: устройства, средства, машины, агрегаты, аппараты, приспособления, оборудование, установки, инструменты, механизмы, системы и др.);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</a:rPr>
              <a:t>Устанавливает общее понятие цифрового двойника изделия, общие положения и требования по разработке и применению цифровых двойников изделий;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</a:rPr>
              <a:t>Распространяется на изделия машиностроения (при необходимости, на его основе в дальнейшем могут разрабатываться стандарты, устанавливающие требования к цифровым двойникам изделий различных отраслей промышленности с учетом их специфики).</a:t>
            </a:r>
            <a:endParaRPr lang="ru-RU" sz="2600" dirty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r>
              <a:rPr lang="ru-RU" sz="2400" dirty="0">
                <a:solidFill>
                  <a:schemeClr val="bg1"/>
                </a:solidFill>
                <a:effectLst/>
              </a:rPr>
              <a:t>Цифровой двойник изделия – система, состоящая из цифровой модели изделия и двусторонних информационных связей с изделием и (или) его составными частями: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</a:rPr>
              <a:t>Цифровая модель изделия – система математических и компьютерных моделей, описывающая структуру, функциональность и поведение изделия на различных стадиях ЖЦ;</a:t>
            </a:r>
          </a:p>
          <a:p>
            <a:r>
              <a:rPr lang="ru-RU" sz="2200" dirty="0">
                <a:solidFill>
                  <a:schemeClr val="bg1"/>
                </a:solidFill>
                <a:effectLst/>
              </a:rPr>
              <a:t>Главными требованиями к цифровым двойникам изделий являются: достижение целевых показателей и удовлетворение ресурсным ограничениям. Заказчик в праве устанавливать дополнительные требования.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152570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chemeClr val="bg1"/>
                </a:solidFill>
                <a:effectLst/>
              </a:rPr>
              <a:t>Tennessee-Eastman process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704" y="1519506"/>
            <a:ext cx="6433583" cy="5081710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Индустриальный химический процесс, производящий два продукта и два субпродукта, разработанный для симуляций и исследования управления производственными процессами.</a:t>
            </a:r>
          </a:p>
          <a:p>
            <a:pPr marL="3690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К исследованию предлагается</a:t>
            </a:r>
            <a:r>
              <a:rPr lang="en-US" dirty="0">
                <a:solidFill>
                  <a:schemeClr val="bg1"/>
                </a:solidFill>
                <a:effectLst/>
              </a:rPr>
              <a:t>:</a:t>
            </a:r>
            <a:endParaRPr lang="ru-RU" dirty="0">
              <a:solidFill>
                <a:schemeClr val="bg1"/>
              </a:solidFill>
              <a:effectLst/>
            </a:endParaRPr>
          </a:p>
          <a:p>
            <a:r>
              <a:rPr lang="ru-RU" dirty="0">
                <a:solidFill>
                  <a:schemeClr val="bg1"/>
                </a:solidFill>
                <a:effectLst/>
              </a:rPr>
              <a:t>12</a:t>
            </a:r>
            <a:r>
              <a:rPr lang="en-US" dirty="0">
                <a:solidFill>
                  <a:schemeClr val="bg1"/>
                </a:solidFill>
                <a:effectLst/>
              </a:rPr>
              <a:t> MV</a:t>
            </a:r>
            <a:r>
              <a:rPr lang="ru-RU" dirty="0">
                <a:solidFill>
                  <a:schemeClr val="bg1"/>
                </a:solidFill>
                <a:effectLst/>
              </a:rPr>
              <a:t>-переменных</a:t>
            </a:r>
            <a:r>
              <a:rPr lang="en-US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22 CV-</a:t>
            </a:r>
            <a:r>
              <a:rPr lang="ru-RU" dirty="0">
                <a:solidFill>
                  <a:schemeClr val="bg1"/>
                </a:solidFill>
                <a:effectLst/>
              </a:rPr>
              <a:t>переменных</a:t>
            </a:r>
            <a:r>
              <a:rPr lang="en-US" dirty="0">
                <a:solidFill>
                  <a:schemeClr val="bg1"/>
                </a:solidFill>
                <a:effectLst/>
              </a:rPr>
              <a:t>;</a:t>
            </a:r>
          </a:p>
          <a:p>
            <a:r>
              <a:rPr lang="en-US" dirty="0">
                <a:solidFill>
                  <a:schemeClr val="bg1"/>
                </a:solidFill>
                <a:effectLst/>
              </a:rPr>
              <a:t>20 DV-</a:t>
            </a:r>
            <a:r>
              <a:rPr lang="ru-RU" dirty="0">
                <a:solidFill>
                  <a:schemeClr val="bg1"/>
                </a:solidFill>
                <a:effectLst/>
              </a:rPr>
              <a:t>переменных</a:t>
            </a:r>
            <a:r>
              <a:rPr lang="en-US" dirty="0">
                <a:solidFill>
                  <a:schemeClr val="bg1"/>
                </a:solidFill>
                <a:effectLst/>
              </a:rPr>
              <a:t>.</a:t>
            </a:r>
          </a:p>
          <a:p>
            <a:pPr marL="3690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Симулятор, реализованный на </a:t>
            </a:r>
            <a:r>
              <a:rPr lang="en-US" dirty="0">
                <a:solidFill>
                  <a:schemeClr val="bg1"/>
                </a:solidFill>
                <a:effectLst/>
              </a:rPr>
              <a:t>FORTRAN</a:t>
            </a:r>
          </a:p>
          <a:p>
            <a:pPr marL="36900" indent="0">
              <a:buNone/>
            </a:pPr>
            <a:endParaRPr lang="en-US" dirty="0">
              <a:solidFill>
                <a:schemeClr val="bg1"/>
              </a:solidFill>
              <a:effectLst/>
            </a:endParaRPr>
          </a:p>
          <a:p>
            <a:pPr marL="36900" indent="0">
              <a:buNone/>
            </a:pPr>
            <a:r>
              <a:rPr lang="ru-RU" dirty="0">
                <a:solidFill>
                  <a:schemeClr val="bg1"/>
                </a:solidFill>
                <a:effectLst/>
              </a:rPr>
              <a:t>Позволяет симулировать процесс на заданном множестве переменных-помех </a:t>
            </a:r>
            <a:r>
              <a:rPr lang="en-US" dirty="0">
                <a:solidFill>
                  <a:schemeClr val="bg1"/>
                </a:solidFill>
                <a:effectLst/>
              </a:rPr>
              <a:t>DV</a:t>
            </a:r>
            <a:r>
              <a:rPr lang="ru-RU" dirty="0">
                <a:solidFill>
                  <a:schemeClr val="bg1"/>
                </a:solidFill>
                <a:effectLst/>
              </a:rPr>
              <a:t>, а так же моделировать заданное управление в рамках технологических ограничений.</a:t>
            </a:r>
          </a:p>
          <a:p>
            <a:pPr marL="36900" indent="0">
              <a:buNone/>
            </a:pPr>
            <a:endParaRPr lang="ru-RU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8666" y="1519506"/>
            <a:ext cx="5953125" cy="2114550"/>
          </a:xfrm>
          <a:prstGeom prst="rect">
            <a:avLst/>
          </a:prstGeom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id="{0C9D52CA-FCCD-3A31-4536-7120284A7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943" y="3744411"/>
            <a:ext cx="4097627" cy="29461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27374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ru-RU" dirty="0">
                <a:ln>
                  <a:noFill/>
                </a:ln>
                <a:solidFill>
                  <a:schemeClr val="bg1"/>
                </a:solidFill>
                <a:effectLst/>
              </a:rPr>
              <a:t>Оценки на симуляторе</a:t>
            </a:r>
            <a:endParaRPr lang="ru-RU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8"/>
            <a:ext cx="10800000" cy="4680000"/>
          </a:xfrm>
        </p:spPr>
        <p:txBody>
          <a:bodyPr>
            <a:normAutofit fontScale="85000" lnSpcReduction="10000"/>
          </a:bodyPr>
          <a:lstStyle/>
          <a:p>
            <a:pPr marL="36900" indent="0">
              <a:lnSpc>
                <a:spcPct val="120000"/>
              </a:lnSpc>
              <a:buClr>
                <a:srgbClr val="0070C0"/>
              </a:buClr>
              <a:buNone/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В рамках исследования разрабатываемых методов оптимального управления производством был поставлен эксперимент по оптимизации стоимости оперирования симулируемым процессом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100 симуляций с разным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seed,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40 часов с момента запуска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Частота управления – 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 минута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Горизонт оптимизации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 15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минут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;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Целевая модель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 LSTM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 состояниями, метод пристрелки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 (shooting);</a:t>
            </a:r>
          </a:p>
          <a:p>
            <a:pPr>
              <a:lnSpc>
                <a:spcPct val="120000"/>
              </a:lnSpc>
              <a:buClr>
                <a:srgbClr val="0070C0"/>
              </a:buClr>
            </a:pP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Средний выигрыш оптимизации по сравнению с дифференциальным управлением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 6.5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% (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~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1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.5$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за 15 минут), ожидаемый</a:t>
            </a:r>
            <a:r>
              <a:rPr lang="en-US" sz="2800" dirty="0">
                <a:ln>
                  <a:noFill/>
                </a:ln>
                <a:solidFill>
                  <a:schemeClr val="bg1"/>
                </a:solidFill>
                <a:effectLst/>
              </a:rPr>
              <a:t>: </a:t>
            </a:r>
            <a:r>
              <a:rPr lang="ru-RU" sz="2800" dirty="0">
                <a:ln>
                  <a:noFill/>
                </a:ln>
                <a:solidFill>
                  <a:schemeClr val="bg1"/>
                </a:solidFill>
                <a:effectLst/>
              </a:rPr>
              <a:t>2.2%.</a:t>
            </a:r>
          </a:p>
        </p:txBody>
      </p:sp>
    </p:spTree>
    <p:extLst>
      <p:ext uri="{BB962C8B-B14F-4D97-AF65-F5344CB8AC3E}">
        <p14:creationId xmlns:p14="http://schemas.microsoft.com/office/powerpoint/2010/main" val="1153220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CEBCD4-AD4D-11D0-7FFB-9DD1AE142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/>
                </a:solidFill>
                <a:effectLst/>
              </a:rPr>
              <a:t>Спасибо за внимание!</a:t>
            </a:r>
            <a:endParaRPr lang="en-US" dirty="0">
              <a:solidFill>
                <a:schemeClr val="bg2"/>
              </a:solidFill>
              <a:effectLst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0AA7B7-A25F-772E-942E-9FD6F8507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1" y="4215007"/>
            <a:ext cx="9590550" cy="88192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/>
                </a:solidFill>
              </a:rPr>
              <a:t>Вопросы?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78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FBCCE2-C2A2-65D4-3594-D86C9BD0A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70940"/>
            <a:ext cx="10353762" cy="97045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Иерархия цифровых двойников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047AAC-9445-913B-3B8A-27B0604AB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666" y="1422400"/>
            <a:ext cx="11548533" cy="530013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Цифровые двойники уровня оборудования: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Контроль основного оборудования;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Цифровые двойники </a:t>
            </a:r>
            <a:r>
              <a:rPr lang="en" sz="2800" dirty="0">
                <a:solidFill>
                  <a:schemeClr val="bg1"/>
                </a:solidFill>
                <a:effectLst/>
              </a:rPr>
              <a:t>unit-</a:t>
            </a:r>
            <a:r>
              <a:rPr lang="ru-RU" sz="2800" dirty="0">
                <a:solidFill>
                  <a:schemeClr val="bg1"/>
                </a:solidFill>
                <a:effectLst/>
              </a:rPr>
              <a:t>уровня: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Контроль основных операций технологических установок (крекинг, </a:t>
            </a:r>
            <a:r>
              <a:rPr lang="ru-RU" sz="2400" dirty="0" err="1">
                <a:solidFill>
                  <a:schemeClr val="bg1"/>
                </a:solidFill>
                <a:effectLst/>
              </a:rPr>
              <a:t>олефиновый</a:t>
            </a:r>
            <a:r>
              <a:rPr lang="ru-RU" sz="2400" dirty="0">
                <a:solidFill>
                  <a:schemeClr val="bg1"/>
                </a:solidFill>
                <a:effectLst/>
              </a:rPr>
              <a:t> реактор, дистилляция и т.д.);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Цифровые двойники уровня предприятия: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Оптимизация энергопотребления, планирование нефтеперерабатывающих заводов, массового и специального химического производства;</a:t>
            </a:r>
          </a:p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Цифровой двойник корпоративного уровня: 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Модели рисков предприятия, цепочек поставок, многомасштабного планирования для оптимизации использования заводов, сети транспортных и складских помещений, модели максимизации прибыли и повышения удовлетворенности клиентов.</a:t>
            </a:r>
          </a:p>
        </p:txBody>
      </p:sp>
    </p:spTree>
    <p:extLst>
      <p:ext uri="{BB962C8B-B14F-4D97-AF65-F5344CB8AC3E}">
        <p14:creationId xmlns:p14="http://schemas.microsoft.com/office/powerpoint/2010/main" val="234703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175BE8-0C88-B7CA-0C8E-263D520CF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87867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Цифровые двойники технологических процессов без машинного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BE6B78-7934-058D-F232-056694BEC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866" y="1422399"/>
            <a:ext cx="11548533" cy="51816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70C0"/>
              </a:buClr>
            </a:pPr>
            <a:r>
              <a:rPr lang="ru-RU" sz="2800" dirty="0">
                <a:solidFill>
                  <a:schemeClr val="bg1"/>
                </a:solidFill>
                <a:effectLst/>
              </a:rPr>
              <a:t>Используемый математический аппарат: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ОДУ, описывающие физическую составляющую технологического процесса;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Дискретно-событийное имитационное моделирование; 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Экспертные системы, в том числе с нечеткой логикой или на сетях Байеса;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Модели, основанные на математической статистике;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Средства визуализации для облегчения понимания человеком эксплуатационных состояний или поведения технологического процесса (по сути – </a:t>
            </a:r>
            <a:r>
              <a:rPr lang="en-US" sz="2400" dirty="0">
                <a:solidFill>
                  <a:schemeClr val="bg1"/>
                </a:solidFill>
                <a:effectLst/>
              </a:rPr>
              <a:t>dashboards)</a:t>
            </a:r>
            <a:r>
              <a:rPr lang="ru-RU" sz="2400" dirty="0">
                <a:solidFill>
                  <a:schemeClr val="bg1"/>
                </a:solidFill>
                <a:effectLst/>
              </a:rPr>
              <a:t>.</a:t>
            </a:r>
          </a:p>
          <a:p>
            <a:pPr>
              <a:buClr>
                <a:srgbClr val="0070C0"/>
              </a:buClr>
            </a:pPr>
            <a:r>
              <a:rPr lang="ru-RU" sz="2600" dirty="0">
                <a:solidFill>
                  <a:schemeClr val="bg1"/>
                </a:solidFill>
                <a:effectLst/>
              </a:rPr>
              <a:t>Основные недостатки: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Невыполнение на практике предположений используемых моделей</a:t>
            </a:r>
          </a:p>
          <a:p>
            <a:pPr lvl="1">
              <a:buClr>
                <a:srgbClr val="0070C0"/>
              </a:buClr>
            </a:pPr>
            <a:r>
              <a:rPr lang="ru-RU" sz="2400" dirty="0">
                <a:solidFill>
                  <a:schemeClr val="bg1"/>
                </a:solidFill>
                <a:effectLst/>
              </a:rPr>
              <a:t>Невысокая точность моделей (сложно настроить индивидуальную модель)</a:t>
            </a:r>
          </a:p>
          <a:p>
            <a:pPr>
              <a:buClr>
                <a:srgbClr val="0070C0"/>
              </a:buClr>
            </a:pPr>
            <a:r>
              <a:rPr lang="ru-RU" sz="2600" dirty="0">
                <a:solidFill>
                  <a:schemeClr val="bg1"/>
                </a:solidFill>
                <a:effectLst/>
              </a:rPr>
              <a:t>Вывод – будущее за использованием машинным обучением и ИИ, в том числе на основе гибридных подходов</a:t>
            </a:r>
          </a:p>
        </p:txBody>
      </p:sp>
    </p:spTree>
    <p:extLst>
      <p:ext uri="{BB962C8B-B14F-4D97-AF65-F5344CB8AC3E}">
        <p14:creationId xmlns:p14="http://schemas.microsoft.com/office/powerpoint/2010/main" val="4172313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45DA1F-AFE1-47F3-ACFD-086169193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12" y="1412778"/>
            <a:ext cx="10955253" cy="21500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«ИИ - междисциплинарная область знаний, занимающаяся исследованием и разработкой методов и артефактов (устройств или программ), которые способны имитировать интеллектуальную (разумную</a:t>
            </a:r>
            <a:r>
              <a:rPr lang="en-US" sz="160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ru-RU" sz="160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рациональную) деятельность (мышление</a:t>
            </a:r>
            <a:r>
              <a:rPr lang="en-US" sz="160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/</a:t>
            </a:r>
            <a:r>
              <a:rPr lang="ru-RU" sz="1600" dirty="0">
                <a:solidFill>
                  <a:schemeClr val="bg2"/>
                </a:solidFill>
                <a:effectLst/>
                <a:cs typeface="Times New Roman" panose="02020603050405020304" pitchFamily="18" charset="0"/>
              </a:rPr>
              <a:t>принятие решение) человека»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2"/>
                </a:solidFill>
                <a:effectLst/>
              </a:rPr>
              <a:t>Относительный застой в теории </a:t>
            </a:r>
            <a:r>
              <a:rPr lang="ru-RU" sz="1600" dirty="0">
                <a:solidFill>
                  <a:schemeClr val="bg2"/>
                </a:solidFill>
                <a:effectLst/>
              </a:rPr>
              <a:t>- ничего принципиально нового уже больше 20 лет (разве что трансформеры, хотя механизм само-внимания в нейросетях – старый)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bg2"/>
                </a:solidFill>
                <a:effectLst/>
              </a:rPr>
              <a:t>Прорыв в практике</a:t>
            </a:r>
            <a:r>
              <a:rPr lang="ru-RU" sz="1600" dirty="0">
                <a:solidFill>
                  <a:schemeClr val="bg2"/>
                </a:solidFill>
                <a:effectLst/>
              </a:rPr>
              <a:t>, почему? </a:t>
            </a:r>
            <a:r>
              <a:rPr lang="ru-RU" sz="1600" b="1" dirty="0">
                <a:solidFill>
                  <a:schemeClr val="bg2"/>
                </a:solidFill>
                <a:effectLst/>
              </a:rPr>
              <a:t>Вычислительная техника</a:t>
            </a:r>
            <a:r>
              <a:rPr lang="ru-RU" sz="1600" dirty="0">
                <a:solidFill>
                  <a:schemeClr val="bg2"/>
                </a:solidFill>
                <a:effectLst/>
              </a:rPr>
              <a:t> стала мощной и дешевой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bg2"/>
                </a:solidFill>
                <a:effectLst/>
              </a:rPr>
              <a:t>В бизнес-сообществе часто термин ИИ используют (</a:t>
            </a:r>
            <a:r>
              <a:rPr lang="ru-RU" sz="1600" b="1" dirty="0">
                <a:solidFill>
                  <a:schemeClr val="bg2"/>
                </a:solidFill>
                <a:effectLst/>
              </a:rPr>
              <a:t>неправильно</a:t>
            </a:r>
            <a:r>
              <a:rPr lang="ru-RU" sz="1600" dirty="0">
                <a:solidFill>
                  <a:schemeClr val="bg2"/>
                </a:solidFill>
                <a:effectLst/>
              </a:rPr>
              <a:t>) как синоним  </a:t>
            </a:r>
            <a:r>
              <a:rPr lang="en-US" sz="1600" b="1" dirty="0">
                <a:solidFill>
                  <a:schemeClr val="bg2"/>
                </a:solidFill>
                <a:effectLst/>
              </a:rPr>
              <a:t>Data Science</a:t>
            </a:r>
            <a:r>
              <a:rPr lang="en-US" sz="1600" dirty="0">
                <a:solidFill>
                  <a:schemeClr val="bg2"/>
                </a:solidFill>
                <a:effectLst/>
              </a:rPr>
              <a:t> </a:t>
            </a:r>
            <a:r>
              <a:rPr lang="ru-RU" sz="1600" dirty="0">
                <a:solidFill>
                  <a:schemeClr val="bg2"/>
                </a:solidFill>
                <a:effectLst/>
              </a:rPr>
              <a:t>или </a:t>
            </a:r>
            <a:r>
              <a:rPr lang="en-US" sz="1600" b="1" dirty="0">
                <a:solidFill>
                  <a:schemeClr val="bg2"/>
                </a:solidFill>
                <a:effectLst/>
              </a:rPr>
              <a:t>ML</a:t>
            </a:r>
            <a:r>
              <a:rPr lang="en-US" sz="1600" dirty="0">
                <a:solidFill>
                  <a:schemeClr val="bg2"/>
                </a:solidFill>
                <a:effectLst/>
              </a:rPr>
              <a:t> </a:t>
            </a:r>
            <a:endParaRPr lang="ru-RU" sz="1600" dirty="0">
              <a:solidFill>
                <a:schemeClr val="bg2"/>
              </a:solidFill>
              <a:effectLst/>
              <a:sym typeface="Wingdings" panose="05000000000000000000" pitchFamily="2" charset="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ACD7E7-5293-4591-A873-4A4606752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654" y="135673"/>
            <a:ext cx="10353762" cy="97045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effectLst/>
              </a:rPr>
              <a:t>AI</a:t>
            </a:r>
            <a:r>
              <a:rPr lang="ru-RU" dirty="0">
                <a:solidFill>
                  <a:schemeClr val="bg2"/>
                </a:solidFill>
                <a:effectLst/>
              </a:rPr>
              <a:t>, </a:t>
            </a:r>
            <a:r>
              <a:rPr lang="en-US" dirty="0">
                <a:solidFill>
                  <a:schemeClr val="bg2"/>
                </a:solidFill>
                <a:effectLst/>
              </a:rPr>
              <a:t>ML</a:t>
            </a:r>
            <a:r>
              <a:rPr lang="ru-RU" dirty="0">
                <a:solidFill>
                  <a:schemeClr val="bg2"/>
                </a:solidFill>
                <a:effectLst/>
              </a:rPr>
              <a:t>, </a:t>
            </a:r>
            <a:r>
              <a:rPr lang="en-US" dirty="0">
                <a:solidFill>
                  <a:schemeClr val="bg2"/>
                </a:solidFill>
                <a:effectLst/>
              </a:rPr>
              <a:t>Data Science</a:t>
            </a:r>
            <a:endParaRPr lang="ru-RU" dirty="0">
              <a:solidFill>
                <a:schemeClr val="bg2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5971C-2F10-80FD-4846-3EBB16DE7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615" y="3774189"/>
            <a:ext cx="4032448" cy="24730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6A56F-96F4-70E4-399B-BE9B03466E9E}"/>
              </a:ext>
            </a:extLst>
          </p:cNvPr>
          <p:cNvSpPr txBox="1"/>
          <p:nvPr/>
        </p:nvSpPr>
        <p:spPr>
          <a:xfrm>
            <a:off x="450937" y="3774189"/>
            <a:ext cx="677658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Машинное обучение</a:t>
            </a: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подраздел ИИ, изучающий методы построения алгоритмов, способных обучаться на прецедентах для решения задач: прогнозирования (классификации, ранжирования, регрессии), поиска скрытых структур в данных (ассоциаций, корреляций, кластеризации), обнаружения аномалий.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Data Science </a:t>
            </a: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(наука о данных) - раздел информатики, изучающий проблемы анализа, обработки </a:t>
            </a:r>
            <a:r>
              <a:rPr lang="en-US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в том числе интеллектуальной) и представления данных в цифровой форме</a:t>
            </a:r>
            <a:r>
              <a:rPr lang="en-US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 </a:t>
            </a:r>
            <a:endParaRPr lang="ru-RU" sz="1600" dirty="0">
              <a:solidFill>
                <a:schemeClr val="bg2"/>
              </a:solidFill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Тесно связано с понятием </a:t>
            </a:r>
            <a:r>
              <a:rPr lang="ru-RU" sz="1600" b="1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больших данных</a:t>
            </a:r>
            <a:r>
              <a:rPr lang="ru-RU" sz="1600" dirty="0">
                <a:solidFill>
                  <a:schemeClr val="bg2"/>
                </a:solidFill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0910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20688"/>
            <a:ext cx="8772662" cy="338554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2"/>
                </a:solidFill>
                <a:effectLst/>
              </a:rPr>
              <a:t>Глубокое обучение (в узком смысле)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0331" y="1045935"/>
            <a:ext cx="630590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«Новые» архитектуры (большинству из них им 20+ лет):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</a:rPr>
              <a:t>Полносвязные</a:t>
            </a:r>
            <a:r>
              <a:rPr lang="ru-RU" dirty="0">
                <a:solidFill>
                  <a:schemeClr val="bg2"/>
                </a:solidFill>
              </a:rPr>
              <a:t> многослойные сети</a:t>
            </a:r>
            <a:r>
              <a:rPr lang="en-US" dirty="0">
                <a:solidFill>
                  <a:schemeClr val="bg2"/>
                </a:solidFill>
              </a:rPr>
              <a:t> (DNN) </a:t>
            </a:r>
            <a:endParaRPr lang="ru-RU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</a:rPr>
              <a:t>Сверточные</a:t>
            </a:r>
            <a:r>
              <a:rPr lang="ru-RU" dirty="0">
                <a:solidFill>
                  <a:schemeClr val="bg2"/>
                </a:solidFill>
              </a:rPr>
              <a:t> сети</a:t>
            </a:r>
            <a:r>
              <a:rPr lang="en-US" dirty="0">
                <a:solidFill>
                  <a:schemeClr val="bg2"/>
                </a:solidFill>
              </a:rPr>
              <a:t> (CNN) </a:t>
            </a:r>
            <a:endParaRPr lang="ru-RU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</a:rPr>
              <a:t>Рекурентные</a:t>
            </a:r>
            <a:r>
              <a:rPr lang="ru-RU" dirty="0">
                <a:solidFill>
                  <a:schemeClr val="bg2"/>
                </a:solidFill>
              </a:rPr>
              <a:t> сети </a:t>
            </a:r>
            <a:r>
              <a:rPr lang="en-US" dirty="0">
                <a:solidFill>
                  <a:schemeClr val="bg2"/>
                </a:solidFill>
              </a:rPr>
              <a:t> (RNN)</a:t>
            </a:r>
            <a:endParaRPr lang="ru-RU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</a:rPr>
              <a:t>Автоэнкодеры</a:t>
            </a:r>
            <a:r>
              <a:rPr lang="ru-RU" dirty="0">
                <a:solidFill>
                  <a:schemeClr val="bg2"/>
                </a:solidFill>
              </a:rPr>
              <a:t> и факторизация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Self-attention </a:t>
            </a:r>
            <a:r>
              <a:rPr lang="ru-RU" dirty="0">
                <a:solidFill>
                  <a:schemeClr val="bg2"/>
                </a:solidFill>
              </a:rPr>
              <a:t>и трансформеры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Глубокая </a:t>
            </a:r>
            <a:r>
              <a:rPr lang="ru-RU" dirty="0" err="1">
                <a:solidFill>
                  <a:schemeClr val="bg2"/>
                </a:solidFill>
              </a:rPr>
              <a:t>кастомизация</a:t>
            </a:r>
            <a:r>
              <a:rPr lang="ru-RU" dirty="0">
                <a:solidFill>
                  <a:schemeClr val="bg2"/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«инженерный» подход – много разнотипных слоев в сети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считывание сигнала с промежуточных слоев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пользовательские функции активации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и функции потерь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Регуляризация как основной способ борьбы с переобучением: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Dropout, L1, L2</a:t>
            </a:r>
            <a:endParaRPr lang="ru-RU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Основной тип алгоритмов обучения: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Стохастические методы первого и второго порядка в условиях ограниченной памяти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2"/>
                </a:solidFill>
              </a:rPr>
              <a:t>Ориентированы на массовый параллелизм и ограниченность локальных вычислительных ресурсов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err="1">
                <a:solidFill>
                  <a:schemeClr val="bg2"/>
                </a:solidFill>
              </a:rPr>
              <a:t>Эффкективные</a:t>
            </a:r>
            <a:r>
              <a:rPr lang="ru-RU" dirty="0">
                <a:solidFill>
                  <a:schemeClr val="bg2"/>
                </a:solidFill>
              </a:rPr>
              <a:t> расчет на</a:t>
            </a:r>
            <a:r>
              <a:rPr lang="en-US" dirty="0">
                <a:solidFill>
                  <a:schemeClr val="bg2"/>
                </a:solidFill>
              </a:rPr>
              <a:t> GPU</a:t>
            </a:r>
          </a:p>
        </p:txBody>
      </p:sp>
      <p:pic>
        <p:nvPicPr>
          <p:cNvPr id="3" name="Picture 2" descr="ÐÐ°ÑÑÐ¸Ð½ÐºÐ¸ Ð¿Ð¾ Ð·Ð°Ð¿ÑÐ¾ÑÑ DNN, CNN, RNN">
            <a:extLst>
              <a:ext uri="{FF2B5EF4-FFF2-40B4-BE49-F238E27FC236}">
                <a16:creationId xmlns:a16="http://schemas.microsoft.com/office/drawing/2014/main" id="{BC312CCB-614F-C4AC-2922-177D2749B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32" y="3290552"/>
            <a:ext cx="5536846" cy="338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08FD30-C673-D624-26AC-1558D5646A9F}"/>
              </a:ext>
            </a:extLst>
          </p:cNvPr>
          <p:cNvSpPr txBox="1"/>
          <p:nvPr/>
        </p:nvSpPr>
        <p:spPr>
          <a:xfrm>
            <a:off x="128900" y="1323603"/>
            <a:ext cx="57814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2"/>
                </a:solidFill>
              </a:rPr>
              <a:t>Глубокое обучение —</a:t>
            </a:r>
            <a:r>
              <a:rPr lang="en-US" sz="1800" dirty="0">
                <a:solidFill>
                  <a:schemeClr val="bg2"/>
                </a:solidFill>
              </a:rPr>
              <a:t> </a:t>
            </a:r>
            <a:r>
              <a:rPr lang="ru-RU" sz="1800" dirty="0">
                <a:solidFill>
                  <a:schemeClr val="bg2"/>
                </a:solidFill>
              </a:rPr>
              <a:t>алгоритмы и модели машинного обучения, которые пытаются моделировать высокоуровневые абстракции в данных, используя архитектуры, состоящие из множества нелинейных трансформаций</a:t>
            </a:r>
            <a:r>
              <a:rPr lang="en-US" sz="1800" dirty="0">
                <a:solidFill>
                  <a:schemeClr val="bg2"/>
                </a:solidFill>
              </a:rPr>
              <a:t> //Wikipedia</a:t>
            </a:r>
            <a:endParaRPr lang="ru-RU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DC5BDC-D69C-6F03-9108-CECAE09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32173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</a:rPr>
              <a:t>Задачи, решаемые с помощью классического машинного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42A67F-265D-31CE-BA93-D400FA254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0133"/>
            <a:ext cx="11599333" cy="5130800"/>
          </a:xfrm>
        </p:spPr>
        <p:txBody>
          <a:bodyPr>
            <a:normAutofit/>
          </a:bodyPr>
          <a:lstStyle/>
          <a:p>
            <a:pPr>
              <a:buClr>
                <a:srgbClr val="0070C0"/>
              </a:buClr>
            </a:pPr>
            <a:r>
              <a:rPr lang="ru-RU" sz="1800" dirty="0">
                <a:solidFill>
                  <a:schemeClr val="bg1"/>
                </a:solidFill>
                <a:effectLst/>
              </a:rPr>
              <a:t>Мониторинг / контроль производства, обнаружение аномалий (раннее предупреждение о проблемах неэффективности, поломках оборудования, а также об ошибках в процессе проектирования):</a:t>
            </a:r>
          </a:p>
          <a:p>
            <a:pPr lvl="1">
              <a:buClr>
                <a:srgbClr val="0070C0"/>
              </a:buClr>
            </a:pPr>
            <a:r>
              <a:rPr lang="ru-RU" dirty="0">
                <a:solidFill>
                  <a:schemeClr val="bg1"/>
                </a:solidFill>
                <a:effectLst/>
              </a:rPr>
              <a:t>Нейронные сети,  </a:t>
            </a:r>
            <a:r>
              <a:rPr lang="en" dirty="0">
                <a:solidFill>
                  <a:schemeClr val="bg1"/>
                </a:solidFill>
                <a:effectLst/>
              </a:rPr>
              <a:t>SVM, PCR, PLS, </a:t>
            </a:r>
            <a:r>
              <a:rPr lang="ru-RU" dirty="0" err="1">
                <a:solidFill>
                  <a:schemeClr val="bg1"/>
                </a:solidFill>
                <a:effectLst/>
              </a:rPr>
              <a:t>бустинг</a:t>
            </a:r>
            <a:r>
              <a:rPr lang="ru-RU" dirty="0">
                <a:solidFill>
                  <a:schemeClr val="bg1"/>
                </a:solidFill>
                <a:effectLst/>
              </a:rPr>
              <a:t> деревьев решений</a:t>
            </a:r>
            <a:r>
              <a:rPr lang="en" dirty="0">
                <a:solidFill>
                  <a:schemeClr val="bg1"/>
                </a:solidFill>
                <a:effectLst/>
              </a:rPr>
              <a:t>;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1">
              <a:buClr>
                <a:srgbClr val="0070C0"/>
              </a:buClr>
            </a:pPr>
            <a:r>
              <a:rPr lang="ru-RU" dirty="0">
                <a:solidFill>
                  <a:schemeClr val="bg1"/>
                </a:solidFill>
                <a:effectLst/>
              </a:rPr>
              <a:t>Основная сложность – многомерность и низкое качество данных</a:t>
            </a:r>
            <a:endParaRPr lang="en" dirty="0">
              <a:solidFill>
                <a:schemeClr val="bg1"/>
              </a:solidFill>
              <a:effectLst/>
            </a:endParaRPr>
          </a:p>
          <a:p>
            <a:pPr>
              <a:buClr>
                <a:srgbClr val="0070C0"/>
              </a:buClr>
            </a:pPr>
            <a:r>
              <a:rPr lang="ru-RU" sz="1800" dirty="0">
                <a:solidFill>
                  <a:schemeClr val="bg1"/>
                </a:solidFill>
                <a:effectLst/>
              </a:rPr>
              <a:t>Поддержка принятия решений (анализ первопричин появления аномалий, поиск оптимальных путей решения проблем, «что если» анализ):</a:t>
            </a:r>
          </a:p>
          <a:p>
            <a:pPr lvl="1">
              <a:buClr>
                <a:srgbClr val="0070C0"/>
              </a:buClr>
            </a:pPr>
            <a:r>
              <a:rPr lang="ru-RU" dirty="0">
                <a:solidFill>
                  <a:schemeClr val="bg1"/>
                </a:solidFill>
                <a:effectLst/>
              </a:rPr>
              <a:t>Нейронные сети, деревья решений, дискриминантный анализ;</a:t>
            </a:r>
          </a:p>
          <a:p>
            <a:pPr lvl="1">
              <a:buClr>
                <a:srgbClr val="0070C0"/>
              </a:buClr>
            </a:pPr>
            <a:r>
              <a:rPr lang="ru-RU" dirty="0">
                <a:solidFill>
                  <a:schemeClr val="bg1"/>
                </a:solidFill>
                <a:effectLst/>
              </a:rPr>
              <a:t>Основная сложность – многомерность, разметка, формализация задачи и признакового пространства, интерпретация моделей</a:t>
            </a:r>
          </a:p>
          <a:p>
            <a:pPr>
              <a:buClr>
                <a:srgbClr val="0070C0"/>
              </a:buClr>
            </a:pPr>
            <a:r>
              <a:rPr lang="ru-RU" sz="1800" dirty="0">
                <a:solidFill>
                  <a:schemeClr val="bg1"/>
                </a:solidFill>
                <a:effectLst/>
              </a:rPr>
              <a:t>Прогноз будущих событий (оптимизация производства, анализ рисков, прогнозирование сроков службы оборудования): </a:t>
            </a:r>
          </a:p>
          <a:p>
            <a:pPr lvl="1">
              <a:buClr>
                <a:srgbClr val="0070C0"/>
              </a:buClr>
            </a:pPr>
            <a:r>
              <a:rPr lang="ru-RU" dirty="0">
                <a:solidFill>
                  <a:schemeClr val="bg1"/>
                </a:solidFill>
                <a:effectLst/>
              </a:rPr>
              <a:t>Нейронные сети, </a:t>
            </a:r>
            <a:r>
              <a:rPr lang="en" dirty="0">
                <a:solidFill>
                  <a:schemeClr val="bg1"/>
                </a:solidFill>
                <a:effectLst/>
              </a:rPr>
              <a:t>SVM, Random Forest</a:t>
            </a:r>
            <a:endParaRPr lang="ru-RU" dirty="0">
              <a:solidFill>
                <a:schemeClr val="bg1"/>
              </a:solidFill>
              <a:effectLst/>
            </a:endParaRPr>
          </a:p>
          <a:p>
            <a:pPr lvl="1">
              <a:buClr>
                <a:srgbClr val="0070C0"/>
              </a:buClr>
            </a:pPr>
            <a:r>
              <a:rPr lang="ru-RU" dirty="0">
                <a:solidFill>
                  <a:schemeClr val="bg1"/>
                </a:solidFill>
                <a:effectLst/>
              </a:rPr>
              <a:t>Основная сложность – многомерность и отбор значимых признаков, шум и низкое качество данных, метрики для оценки качества (проблема «сдвига» и другие)</a:t>
            </a:r>
            <a:endParaRPr lang="en" dirty="0">
              <a:solidFill>
                <a:schemeClr val="bg1"/>
              </a:solidFill>
              <a:effectLst/>
            </a:endParaRPr>
          </a:p>
          <a:p>
            <a:pPr marL="36900" indent="0">
              <a:buClr>
                <a:srgbClr val="0070C0"/>
              </a:buClr>
              <a:buNone/>
            </a:pPr>
            <a:endParaRPr lang="ru-RU" sz="1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687025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7137</TotalTime>
  <Words>4426</Words>
  <Application>Microsoft Office PowerPoint</Application>
  <PresentationFormat>Widescreen</PresentationFormat>
  <Paragraphs>420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Calisto MT</vt:lpstr>
      <vt:lpstr>Cambria Math</vt:lpstr>
      <vt:lpstr>Wingdings 2</vt:lpstr>
      <vt:lpstr>Slate</vt:lpstr>
      <vt:lpstr>Методы глубокого обучения для задач построения «цифровых двойников» технологических процессов</vt:lpstr>
      <vt:lpstr>Основные научно-практические направления кафедры Интеллектуальных информационных технологий</vt:lpstr>
      <vt:lpstr>Цифровые двойники на производстве</vt:lpstr>
      <vt:lpstr>ГОСТ «Цифровые двойники»</vt:lpstr>
      <vt:lpstr>Иерархия цифровых двойников</vt:lpstr>
      <vt:lpstr>Цифровые двойники технологических процессов без машинного обучения</vt:lpstr>
      <vt:lpstr>AI, ML, Data Science</vt:lpstr>
      <vt:lpstr>Глубокое обучение (в узком смысле)</vt:lpstr>
      <vt:lpstr>Задачи, решаемые с помощью классического машинного обучения</vt:lpstr>
      <vt:lpstr>Создание “виртуальных датчиков” и прогнозирование состояния ТП</vt:lpstr>
      <vt:lpstr>Обнаружение аномалий в показаниях датчиков или аномальных состояний</vt:lpstr>
      <vt:lpstr>Прогнозирование сроков службы оборудования</vt:lpstr>
      <vt:lpstr>Контроль качества конечного продукта</vt:lpstr>
      <vt:lpstr>Оптимизация производства</vt:lpstr>
      <vt:lpstr>Наш проект – «цифровой двойник» технологической установки крекинга нефти</vt:lpstr>
      <vt:lpstr>Крекинг</vt:lpstr>
      <vt:lpstr>Особенности исходных данных</vt:lpstr>
      <vt:lpstr>Этапы проекта</vt:lpstr>
      <vt:lpstr>Сценарий построение моделей «виртуальных» датчиков и «выходов»</vt:lpstr>
      <vt:lpstr>Сценарий применения совокупности моделей</vt:lpstr>
      <vt:lpstr>Основные визуальные инструменты при построении и применении моделей</vt:lpstr>
      <vt:lpstr>Использование технологий анализа больших данных и машинного обучения</vt:lpstr>
      <vt:lpstr>Использование технологий анализа больших данных и машинного обучения</vt:lpstr>
      <vt:lpstr>Задача прогнозирования</vt:lpstr>
      <vt:lpstr>Задача прогнозирования: «классический baseline»</vt:lpstr>
      <vt:lpstr>Задача прогнозирования: «классический ML»</vt:lpstr>
      <vt:lpstr>Задача прогнозирования: «свертки»</vt:lpstr>
      <vt:lpstr>Задача прогнозирования: «рекуррентные»</vt:lpstr>
      <vt:lpstr>Задача прогнозирования: «генеративно-состязательные сети»</vt:lpstr>
      <vt:lpstr>Задача прогнозирования: «трансформеры»</vt:lpstr>
      <vt:lpstr>Cравнение архитектур</vt:lpstr>
      <vt:lpstr>Результаты (для ряда важных параметров)</vt:lpstr>
      <vt:lpstr>Пример прогноза</vt:lpstr>
      <vt:lpstr>Задача управления</vt:lpstr>
      <vt:lpstr>Задача оптимального управления</vt:lpstr>
      <vt:lpstr>Целевые функции</vt:lpstr>
      <vt:lpstr>Shooting</vt:lpstr>
      <vt:lpstr>Выбор функционала для задачи оптимального управления</vt:lpstr>
      <vt:lpstr>Проблемы при решении задачи оптимального управления </vt:lpstr>
      <vt:lpstr>Tennessee-Eastman process</vt:lpstr>
      <vt:lpstr>Оценки на симуляторе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управления технологическим процессом средствами современного анализа данных</dc:title>
  <dc:creator>lazuhin</dc:creator>
  <cp:lastModifiedBy>Petrovskiy Petrovskiy</cp:lastModifiedBy>
  <cp:revision>439</cp:revision>
  <dcterms:created xsi:type="dcterms:W3CDTF">2023-03-04T13:23:01Z</dcterms:created>
  <dcterms:modified xsi:type="dcterms:W3CDTF">2023-06-22T19:56:32Z</dcterms:modified>
</cp:coreProperties>
</file>