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80" r:id="rId4"/>
    <p:sldId id="322" r:id="rId5"/>
    <p:sldId id="275" r:id="rId6"/>
    <p:sldId id="29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82"/>
    <p:restoredTop sz="94637"/>
  </p:normalViewPr>
  <p:slideViewPr>
    <p:cSldViewPr snapToGrid="0">
      <p:cViewPr varScale="1">
        <p:scale>
          <a:sx n="74" d="100"/>
          <a:sy n="74" d="100"/>
        </p:scale>
        <p:origin x="200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BF001-3444-E64C-B004-6C4C0224E998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21ED9-0088-384A-A993-9B9C556F5F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82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736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11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06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96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832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810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07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21ED9-0088-384A-A993-9B9C556F5FD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87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99207-CCDB-95E6-4035-5B59D66F4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E3E54ED-E495-1102-2A55-8E9F5DBF6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F4166B-0624-FA96-FCCE-0E09C33A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B0B5B-1D58-E769-CC76-6E5E601B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854AC9-81DD-30C7-7D32-CE32B7C6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6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B6D37-2072-3678-90F6-2EFB3F861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887AD1-40C9-2B9B-021D-2B7D04315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D3D3B7-2FA2-E9E9-8204-176958DD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4AB155-9AA5-30CD-A59B-45D53E64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C78FAD-61FC-46A2-954A-BF103A15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56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93DB15-1F12-C5F2-9AD4-4DC351434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FBFDF5-650A-1046-DCDD-48BF78A91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ADFECA-B8D8-0786-0977-D93DD3E2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DDE74-9B0A-1307-5D02-7E5F9D7A4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BE066A-C541-A7F7-0BFB-E6404BE1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9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0EE7F-8EED-4DE5-2164-3C734A1ED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8E55A-E3B3-198B-E482-7DE531A4D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D4F95-3D55-719D-3096-0FF68DE0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90B002-1DDF-520E-BF99-6D5066F1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6A986-D65F-E557-B266-539010CD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965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096D8-8F77-20ED-7191-8E964010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DDA806-BF61-F372-4B5C-1DE10B72E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2CE052-6D97-71B5-7F87-1931B0A96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FC488-353F-DF12-C58B-9149C17F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2F590-30EF-597D-583E-6AFC4151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94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21A5F-5197-7978-6BB8-60DB3F96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B6856B-F504-B448-1E3F-FE7330AE3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F3931C-5119-8A82-7091-191BA63F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B9271-3070-15E5-2CD7-18C6ACC1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DA24F-6CFB-11F4-6102-8E8CB3A36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4A5B8D-87AF-4188-560C-B24510C5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6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96BB06-4050-48A5-5E93-381847229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F4F617-77C2-E084-798A-C8C39075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958D7F-2147-20CF-4A86-BCBD546BE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481CDA-DA60-E378-9778-D21E0E17CC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C133FE-80DB-F488-B0F9-A0849C8B2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7EBA0F4-EF02-D51F-5BBC-510837D37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1FBF33-7866-F785-0476-DAD1959D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1BFA23E-DFEC-C916-41C9-5059C5DD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4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154DA-B9F3-9673-4F37-20498A201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DA286E-9D99-A4D2-FC74-CC3DD540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6FDDF2-950E-5546-DD25-B5305261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E92C80-9C3B-1DCC-0DD8-AB345EB9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64F976-6DCE-B765-6FE6-5C65D91E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AF21E3-747C-CA07-54CF-0D9438D4C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CCD3BF-FDF9-E1E1-9DC0-1A53C139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146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1C373-6217-4FD7-CADA-74B69044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A6DF12-9405-1B4E-CC10-702431FD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0A8369-D6C4-86BF-9DFC-4751A9646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33F0BD-89B4-EAC1-21A6-77489EAA3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A17EF2-B122-23BB-7D15-F24A90AB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547257-4CBC-F9CC-11AE-C21AB21E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42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F4644-1077-9044-9E3A-13BD10D6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E774D7A-80A0-C6EB-8005-7822C257C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42CC73-9368-157C-667D-276B9B122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2C2B08-46A9-7AF0-9B2C-FF6638BC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BF830C-E931-5DB8-AC70-0E82C4AE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3432E-40D8-E813-8119-04E4CB0C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1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DEEF3-6685-3A03-1E99-5C27978C1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7D4985-3145-9736-3409-4AE09D17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B4200E-7A86-1006-719A-3AA45A34D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831FF-7F45-D24E-A1DF-AB5B0167B721}" type="datetimeFigureOut">
              <a:rPr lang="ru-RU" smtClean="0"/>
              <a:t>21.06.2023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76B5E5-AF3D-CA77-91CD-C0B7677FE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9A43F8-7C63-4584-DCEA-24FC28091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74E9-9246-884D-89A0-CBB24554A6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87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0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g"/><Relationship Id="rId11" Type="http://schemas.openxmlformats.org/officeDocument/2006/relationships/hyperlink" Target="https://www.gpsworld.com/norway-finland-suspect-russia-of-jamming-gps/" TargetMode="External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1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4.jpg"/><Relationship Id="rId5" Type="http://schemas.openxmlformats.org/officeDocument/2006/relationships/image" Target="../media/image30.png"/><Relationship Id="rId10" Type="http://schemas.openxmlformats.org/officeDocument/2006/relationships/hyperlink" Target="http://pgia.ru/content/site/pages/PGI-DATA/PGIdata_2017-1.pdf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://pgia.ru/content/site/pages/PGI-DATA/PGIdata_2016-4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C0C7B8-016A-BA3F-3CB7-FD99D1AB5550}"/>
              </a:ext>
            </a:extLst>
          </p:cNvPr>
          <p:cNvSpPr txBox="1"/>
          <p:nvPr/>
        </p:nvSpPr>
        <p:spPr>
          <a:xfrm>
            <a:off x="347785" y="1592255"/>
            <a:ext cx="6441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for diagnostics of space weather effects in the Arctic region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C347E-EC8C-3264-3EB3-0CE0EAF1F536}"/>
              </a:ext>
            </a:extLst>
          </p:cNvPr>
          <p:cNvSpPr txBox="1"/>
          <p:nvPr/>
        </p:nvSpPr>
        <p:spPr>
          <a:xfrm>
            <a:off x="116300" y="3661141"/>
            <a:ext cx="6896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Воробьев А.В.</a:t>
            </a:r>
            <a:r>
              <a:rPr lang="ru-RU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Воробьева Г.Р.</a:t>
            </a:r>
            <a:r>
              <a:rPr lang="ru-RU" sz="1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CD9C2-E460-69BA-F8EA-FAAB8708E6A6}"/>
              </a:ext>
            </a:extLst>
          </p:cNvPr>
          <p:cNvSpPr txBox="1"/>
          <p:nvPr/>
        </p:nvSpPr>
        <p:spPr>
          <a:xfrm>
            <a:off x="116300" y="335605"/>
            <a:ext cx="689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7th International Conference on Deep Learning in Computational Physics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DLCP’2023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B9530E-C566-2605-9647-2DE851ACA692}"/>
              </a:ext>
            </a:extLst>
          </p:cNvPr>
          <p:cNvSpPr txBox="1"/>
          <p:nvPr/>
        </p:nvSpPr>
        <p:spPr>
          <a:xfrm>
            <a:off x="116300" y="5967595"/>
            <a:ext cx="689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21-23, 2023</a:t>
            </a:r>
            <a:b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SPbSU</a:t>
            </a: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St.Petersburg</a:t>
            </a: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Peterhof</a:t>
            </a:r>
            <a:r>
              <a:rPr lang="en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Russia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1FD6A-B457-D8D5-B801-5A3FDA3F1DA3}"/>
              </a:ext>
            </a:extLst>
          </p:cNvPr>
          <p:cNvSpPr txBox="1"/>
          <p:nvPr/>
        </p:nvSpPr>
        <p:spPr>
          <a:xfrm>
            <a:off x="116300" y="4257935"/>
            <a:ext cx="6896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ФГБУН Геофизический центр РАН, </a:t>
            </a:r>
            <a:r>
              <a:rPr lang="ru-RU" sz="12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Уфимский университет науки и технологий,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AE7FB-CBAD-9510-139B-50BA7E8E9B92}"/>
              </a:ext>
            </a:extLst>
          </p:cNvPr>
          <p:cNvSpPr txBox="1"/>
          <p:nvPr/>
        </p:nvSpPr>
        <p:spPr>
          <a:xfrm>
            <a:off x="116300" y="5197239"/>
            <a:ext cx="689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288"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выполнено при поддержке Российского научного фонда</a:t>
            </a:r>
          </a:p>
          <a:p>
            <a:pPr indent="450215" algn="ctr"/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(проект №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21-77-30010). </a:t>
            </a:r>
          </a:p>
        </p:txBody>
      </p:sp>
      <p:pic>
        <p:nvPicPr>
          <p:cNvPr id="7" name="Рисунок 6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7BBB559-9B89-8BE4-AAC1-3AF2803C8E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7048498" y="0"/>
            <a:ext cx="5143502" cy="6858000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71DF263-5AC7-4004-CA7F-CBA8C3E3F0BC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DD9F63-5D00-B728-E514-C13B73210AB3}"/>
              </a:ext>
            </a:extLst>
          </p:cNvPr>
          <p:cNvSpPr txBox="1"/>
          <p:nvPr/>
        </p:nvSpPr>
        <p:spPr>
          <a:xfrm>
            <a:off x="347785" y="2787350"/>
            <a:ext cx="6441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Машинное обучение в задачах диагностирования эффектов космической погоды в Арктическом регионе</a:t>
            </a:r>
            <a:endParaRPr lang="e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89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с двумя скругленными соседними углами 90">
            <a:extLst>
              <a:ext uri="{FF2B5EF4-FFF2-40B4-BE49-F238E27FC236}">
                <a16:creationId xmlns:a16="http://schemas.microsoft.com/office/drawing/2014/main" id="{1A612EA0-CCFA-1BC3-C61D-F9C693332EA1}"/>
              </a:ext>
            </a:extLst>
          </p:cNvPr>
          <p:cNvSpPr/>
          <p:nvPr/>
        </p:nvSpPr>
        <p:spPr>
          <a:xfrm rot="5400000" flipH="1" flipV="1">
            <a:off x="8965706" y="1019708"/>
            <a:ext cx="727708" cy="5526470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88338" y="184611"/>
            <a:ext cx="12004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СТАТИСТИЧЕСКИХ ВЗАИМОСВЯЗЕЙ МЕЖДУ ПРИЗНАКОВЫМИ ПЕРЕМЕННЫМИ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ПРИЗНАКОВЫМИ ПЕРЕМЕННЫМИ И ЦЕЛЕВОЙ ФУНКЦИЕЙ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8EBE4B9-410F-1E2F-C0D5-8A0E69EFC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2" y="1232492"/>
            <a:ext cx="2012315" cy="11303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2E30DDC-7A5E-0C08-44A6-99DA33C16C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69" y="1232492"/>
            <a:ext cx="2012315" cy="11303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FCCE85F-3DAB-BC98-9A28-C89C93A3A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08" y="1233019"/>
            <a:ext cx="2012315" cy="11303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4C31E5F-FC4E-DE60-D4A7-77C89636FB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2" y="2404423"/>
            <a:ext cx="2012315" cy="11303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DEB2CDA-CF44-EDFC-70B9-AC8D30EE8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51" y="2404423"/>
            <a:ext cx="2012315" cy="11303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42CA77-B98E-0520-7516-D9BA72B83E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07" y="2404423"/>
            <a:ext cx="2012315" cy="11303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1F40CFD-8199-B632-F0CB-FC325E492E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29" y="4881583"/>
            <a:ext cx="2012315" cy="111125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A94769B-DB9D-3EF9-1E6E-D2DA725F26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07" y="4884043"/>
            <a:ext cx="2012315" cy="112522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A400780-E624-EA55-C4F3-B2B3D339C0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73" y="4881583"/>
            <a:ext cx="2012315" cy="1111250"/>
          </a:xfrm>
          <a:prstGeom prst="rect">
            <a:avLst/>
          </a:prstGeom>
        </p:spPr>
      </p:pic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75C53515-2F69-5C90-BCD5-8B0E25F7B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237649"/>
              </p:ext>
            </p:extLst>
          </p:nvPr>
        </p:nvGraphicFramePr>
        <p:xfrm>
          <a:off x="6571667" y="2251736"/>
          <a:ext cx="5369508" cy="991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8379">
                  <a:extLst>
                    <a:ext uri="{9D8B030D-6E8A-4147-A177-3AD203B41FA5}">
                      <a16:colId xmlns:a16="http://schemas.microsoft.com/office/drawing/2014/main" val="713619226"/>
                    </a:ext>
                  </a:extLst>
                </a:gridCol>
                <a:gridCol w="700562">
                  <a:extLst>
                    <a:ext uri="{9D8B030D-6E8A-4147-A177-3AD203B41FA5}">
                      <a16:colId xmlns:a16="http://schemas.microsoft.com/office/drawing/2014/main" val="664726798"/>
                    </a:ext>
                  </a:extLst>
                </a:gridCol>
                <a:gridCol w="700012">
                  <a:extLst>
                    <a:ext uri="{9D8B030D-6E8A-4147-A177-3AD203B41FA5}">
                      <a16:colId xmlns:a16="http://schemas.microsoft.com/office/drawing/2014/main" val="2763941659"/>
                    </a:ext>
                  </a:extLst>
                </a:gridCol>
                <a:gridCol w="700012">
                  <a:extLst>
                    <a:ext uri="{9D8B030D-6E8A-4147-A177-3AD203B41FA5}">
                      <a16:colId xmlns:a16="http://schemas.microsoft.com/office/drawing/2014/main" val="1573954098"/>
                    </a:ext>
                  </a:extLst>
                </a:gridCol>
                <a:gridCol w="625893">
                  <a:extLst>
                    <a:ext uri="{9D8B030D-6E8A-4147-A177-3AD203B41FA5}">
                      <a16:colId xmlns:a16="http://schemas.microsoft.com/office/drawing/2014/main" val="1274003607"/>
                    </a:ext>
                  </a:extLst>
                </a:gridCol>
                <a:gridCol w="625893">
                  <a:extLst>
                    <a:ext uri="{9D8B030D-6E8A-4147-A177-3AD203B41FA5}">
                      <a16:colId xmlns:a16="http://schemas.microsoft.com/office/drawing/2014/main" val="1870821587"/>
                    </a:ext>
                  </a:extLst>
                </a:gridCol>
                <a:gridCol w="618757">
                  <a:extLst>
                    <a:ext uri="{9D8B030D-6E8A-4147-A177-3AD203B41FA5}">
                      <a16:colId xmlns:a16="http://schemas.microsoft.com/office/drawing/2014/main" val="3104380767"/>
                    </a:ext>
                  </a:extLst>
                </a:gridCol>
              </a:tblGrid>
              <a:tr h="123913">
                <a:tc rowSpan="2">
                  <a:txBody>
                    <a:bodyPr/>
                    <a:lstStyle/>
                    <a:p>
                      <a:pPr defTabSz="360000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Множество/подмножество                            </a:t>
                      </a:r>
                    </a:p>
                    <a:p>
                      <a:pPr defTabSz="360000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Выборка</a:t>
                      </a:r>
                    </a:p>
                    <a:p>
                      <a:pPr algn="just" defTabSz="360000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Параметр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800" b="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800" b="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800" b="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943879"/>
                  </a:ext>
                </a:extLst>
              </a:tr>
              <a:tr h="247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360000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8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80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8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353062"/>
                  </a:ext>
                </a:extLst>
              </a:tr>
              <a:tr h="123913"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эксцесса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0.450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144.27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98.83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715296"/>
                  </a:ext>
                </a:extLst>
              </a:tr>
              <a:tr h="123913"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асимметрии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0.439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0.440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11216"/>
                  </a:ext>
                </a:extLst>
              </a:tr>
              <a:tr h="123913"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значение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2.715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5.548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5.519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6600279"/>
                  </a:ext>
                </a:extLst>
              </a:tr>
              <a:tr h="123913"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Медианное значение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2.925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8056560"/>
                  </a:ext>
                </a:extLst>
              </a:tr>
              <a:tr h="123913"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Стандартное отклонение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6.976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6.692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292141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0EEF632B-27D5-5D1D-0D3F-D4D1CF87F7AC}"/>
              </a:ext>
            </a:extLst>
          </p:cNvPr>
          <p:cNvSpPr txBox="1"/>
          <p:nvPr/>
        </p:nvSpPr>
        <p:spPr>
          <a:xfrm>
            <a:off x="6571666" y="2029114"/>
            <a:ext cx="54379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Табл. 3. </a:t>
            </a:r>
            <a:r>
              <a:rPr lang="ru-RU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Сравнительный анализ статистических параметров признаковых переменных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15ED7B-B143-FB0F-EAB1-44B7F997725B}"/>
              </a:ext>
            </a:extLst>
          </p:cNvPr>
          <p:cNvSpPr txBox="1"/>
          <p:nvPr/>
        </p:nvSpPr>
        <p:spPr>
          <a:xfrm>
            <a:off x="1067085" y="3508055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DEDA72-E110-A7A0-0E4F-0A21D4AF55B9}"/>
              </a:ext>
            </a:extLst>
          </p:cNvPr>
          <p:cNvSpPr txBox="1"/>
          <p:nvPr/>
        </p:nvSpPr>
        <p:spPr>
          <a:xfrm>
            <a:off x="3203246" y="3512988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D3CD59-7667-15AB-D60F-541319A5EECE}"/>
              </a:ext>
            </a:extLst>
          </p:cNvPr>
          <p:cNvSpPr txBox="1"/>
          <p:nvPr/>
        </p:nvSpPr>
        <p:spPr>
          <a:xfrm>
            <a:off x="5215561" y="3503133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1E1D8C-6BE8-CA80-D3A8-79EBB9A25B21}"/>
              </a:ext>
            </a:extLst>
          </p:cNvPr>
          <p:cNvSpPr txBox="1"/>
          <p:nvPr/>
        </p:nvSpPr>
        <p:spPr>
          <a:xfrm>
            <a:off x="1067085" y="5948852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7A11B1-ED7C-53EC-1076-4A77DB21A240}"/>
              </a:ext>
            </a:extLst>
          </p:cNvPr>
          <p:cNvSpPr txBox="1"/>
          <p:nvPr/>
        </p:nvSpPr>
        <p:spPr>
          <a:xfrm>
            <a:off x="3126129" y="5959636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237FCB-BE81-F1F0-022B-C2B70AE0AD86}"/>
              </a:ext>
            </a:extLst>
          </p:cNvPr>
          <p:cNvSpPr txBox="1"/>
          <p:nvPr/>
        </p:nvSpPr>
        <p:spPr>
          <a:xfrm>
            <a:off x="5215561" y="5959636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9B753E-E52D-3129-FEB5-35CAD7C041BA}"/>
              </a:ext>
            </a:extLst>
          </p:cNvPr>
          <p:cNvSpPr txBox="1"/>
          <p:nvPr/>
        </p:nvSpPr>
        <p:spPr>
          <a:xfrm>
            <a:off x="269092" y="830768"/>
            <a:ext cx="1865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множество </a:t>
            </a:r>
            <a:r>
              <a:rPr lang="en-US" sz="1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endParaRPr lang="ru-RU" sz="1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(генеральная совокупность)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5EABBE-7E4F-537B-70D8-241A839162DD}"/>
              </a:ext>
            </a:extLst>
          </p:cNvPr>
          <p:cNvSpPr txBox="1"/>
          <p:nvPr/>
        </p:nvSpPr>
        <p:spPr>
          <a:xfrm>
            <a:off x="2591205" y="827365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525"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подмножество </a:t>
            </a:r>
            <a:r>
              <a:rPr lang="en-US" sz="1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endParaRPr lang="ru-RU" sz="1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(сияния наблюдались)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D5C481-539F-D173-73C2-4E08217888AF}"/>
              </a:ext>
            </a:extLst>
          </p:cNvPr>
          <p:cNvSpPr txBox="1"/>
          <p:nvPr/>
        </p:nvSpPr>
        <p:spPr>
          <a:xfrm>
            <a:off x="4338307" y="835937"/>
            <a:ext cx="2012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подмножество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endParaRPr lang="ru-RU" sz="1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(сияния не наблюдались)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21BF264-E367-660D-7B47-A7EC932543F6}"/>
                  </a:ext>
                </a:extLst>
              </p:cNvPr>
              <p:cNvSpPr txBox="1"/>
              <p:nvPr/>
            </p:nvSpPr>
            <p:spPr>
              <a:xfrm>
                <a:off x="6571666" y="1182884"/>
                <a:ext cx="2136160" cy="441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100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ru-RU" sz="1000" i="0">
                          <a:latin typeface="Cambria Math" panose="02040503050406030204" pitchFamily="18" charset="0"/>
                        </a:rPr>
                        <m:t>DF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𝑠𝑥</m:t>
                          </m:r>
                          <m:rad>
                            <m:radPr>
                              <m:degHide m:val="on"/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ru-RU" sz="1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sz="1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ru-RU" sz="1000" i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e>
                                    <m:sup>
                                      <m:r>
                                        <a:rPr lang="ru-RU" sz="1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ru-RU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ru-RU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ru-RU" sz="1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21BF264-E367-660D-7B47-A7EC93254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666" y="1182884"/>
                <a:ext cx="2136160" cy="44121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FBD6D14-C910-A6BA-5E36-9A30BA2CC96C}"/>
                  </a:ext>
                </a:extLst>
              </p:cNvPr>
              <p:cNvSpPr txBox="1"/>
              <p:nvPr/>
            </p:nvSpPr>
            <p:spPr>
              <a:xfrm>
                <a:off x="9774883" y="1252951"/>
                <a:ext cx="1595517" cy="316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100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ru-RU" sz="1000" i="0">
                          <a:latin typeface="Cambria Math" panose="02040503050406030204" pitchFamily="18" charset="0"/>
                        </a:rPr>
                        <m:t>DF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𝑐𝑥</m:t>
                              </m:r>
                            </m:e>
                          </m:d>
                        </m:e>
                        <m:sup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−1−</m:t>
                          </m:r>
                          <m:f>
                            <m:f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FBD6D14-C910-A6BA-5E36-9A30BA2CC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4883" y="1252951"/>
                <a:ext cx="1595517" cy="3161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72996118-35BE-1DC4-A7A3-BC82541678C8}"/>
              </a:ext>
            </a:extLst>
          </p:cNvPr>
          <p:cNvSpPr txBox="1"/>
          <p:nvPr/>
        </p:nvSpPr>
        <p:spPr>
          <a:xfrm>
            <a:off x="8870741" y="128380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A2D92C-D2FF-AB81-872F-6B257FAFD7E4}"/>
              </a:ext>
            </a:extLst>
          </p:cNvPr>
          <p:cNvSpPr txBox="1"/>
          <p:nvPr/>
        </p:nvSpPr>
        <p:spPr>
          <a:xfrm>
            <a:off x="11594073" y="1287896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A18EC1E-EAE9-4E88-F51E-CD26A51FEF83}"/>
              </a:ext>
            </a:extLst>
          </p:cNvPr>
          <p:cNvSpPr txBox="1"/>
          <p:nvPr/>
        </p:nvSpPr>
        <p:spPr>
          <a:xfrm>
            <a:off x="6571666" y="1703494"/>
            <a:ext cx="1829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где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параметры формы.</a:t>
            </a:r>
            <a:r>
              <a:rPr lang="ru-RU" sz="1000" dirty="0">
                <a:effectLst/>
              </a:rPr>
              <a:t> </a:t>
            </a:r>
            <a:endParaRPr lang="ru-RU" sz="1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7543060-A1F6-D5FC-E463-CDC151CB64A9}"/>
              </a:ext>
            </a:extLst>
          </p:cNvPr>
          <p:cNvSpPr txBox="1"/>
          <p:nvPr/>
        </p:nvSpPr>
        <p:spPr>
          <a:xfrm>
            <a:off x="202031" y="3726894"/>
            <a:ext cx="6154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Статистика значений некоторых локальных признаков: 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за весь период наблюдения, 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наличия и отсутствия полярных 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сиянийв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зените относительно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соответственно (красная сплошная и пунктирная линии соответствуют функции плотности вероятности (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PDF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функции выживаемости (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SF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соответственно логнормального закона распределения; синяя сплошная и пунктирная линии соответствуют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PDF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SF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соответственно обобщенного закона Парето; черная сплошная линяя соответствует эмпирической функции выживаемости (ESF).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719ACE-7CCC-E0F8-3936-79494BC63C74}"/>
              </a:ext>
            </a:extLst>
          </p:cNvPr>
          <p:cNvSpPr txBox="1"/>
          <p:nvPr/>
        </p:nvSpPr>
        <p:spPr>
          <a:xfrm>
            <a:off x="195929" y="6165162"/>
            <a:ext cx="6154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Статистика интегральной мощности светимости в авроральной зоне, параметризованной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значениям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SME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-индекса: (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за весь период наблюдения, 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периоды отсутствия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наличия полярных сияний в зените относительно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соответственно</a:t>
            </a:r>
          </a:p>
        </p:txBody>
      </p:sp>
      <p:pic>
        <p:nvPicPr>
          <p:cNvPr id="70" name="Рисунок 69" descr="Изображение выглядит как текст, зеленый, темный,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DA40CEBF-1A90-4F8A-5532-7B38CD84E2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0952" y="4355665"/>
            <a:ext cx="1440000" cy="1440000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pic>
        <p:nvPicPr>
          <p:cNvPr id="72" name="Рисунок 7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8C93669-6323-18F7-82B2-D750E31728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56846" y="4358306"/>
            <a:ext cx="1440000" cy="1440000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pic>
        <p:nvPicPr>
          <p:cNvPr id="74" name="Рисунок 73" descr="Изображение выглядит как беспозвоночное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DC4CB79A-E360-FA89-0BDB-6A8C55EEF3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30254" y="4355665"/>
            <a:ext cx="1440000" cy="1440000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626C77F-C01B-2BB1-B6B8-2F06167DEB47}"/>
              </a:ext>
            </a:extLst>
          </p:cNvPr>
          <p:cNvSpPr txBox="1"/>
          <p:nvPr/>
        </p:nvSpPr>
        <p:spPr>
          <a:xfrm>
            <a:off x="7365951" y="5880567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1ECB38-40E6-32FD-0A39-A64559D556B1}"/>
              </a:ext>
            </a:extLst>
          </p:cNvPr>
          <p:cNvSpPr txBox="1"/>
          <p:nvPr/>
        </p:nvSpPr>
        <p:spPr>
          <a:xfrm>
            <a:off x="9123185" y="5880566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F2C3B12-E0A5-22FC-BD4C-1B82CCF13DCD}"/>
              </a:ext>
            </a:extLst>
          </p:cNvPr>
          <p:cNvSpPr txBox="1"/>
          <p:nvPr/>
        </p:nvSpPr>
        <p:spPr>
          <a:xfrm>
            <a:off x="10915253" y="5880565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BA04AE4-43B0-64D9-FDBA-09BEBBB8685E}"/>
              </a:ext>
            </a:extLst>
          </p:cNvPr>
          <p:cNvSpPr txBox="1"/>
          <p:nvPr/>
        </p:nvSpPr>
        <p:spPr>
          <a:xfrm>
            <a:off x="6571666" y="851763"/>
            <a:ext cx="5364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Логнормальное распределение и обобщенный закон распределения Парето: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2DDB103-B182-8AFD-B0B5-7B222DBB487B}"/>
              </a:ext>
            </a:extLst>
          </p:cNvPr>
          <p:cNvSpPr txBox="1"/>
          <p:nvPr/>
        </p:nvSpPr>
        <p:spPr>
          <a:xfrm>
            <a:off x="6780953" y="6088023"/>
            <a:ext cx="4989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Характер сияний в зените относительно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 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F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|&lt;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.1 </a:t>
            </a:r>
            <a:r>
              <a:rPr lang="ru-R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 </a:t>
            </a:r>
            <a:r>
              <a:rPr lang="ru-RU" sz="1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(а)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F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ru-RU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.1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en-US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F</a:t>
            </a:r>
            <a:r>
              <a:rPr lang="en-US" sz="1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.1 </a:t>
            </a:r>
            <a:r>
              <a:rPr lang="ru-RU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/мин </a:t>
            </a:r>
            <a:r>
              <a:rPr lang="ru-RU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0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AF861E8-1668-95F4-2E83-4E0BFF4ECD6E}"/>
              </a:ext>
            </a:extLst>
          </p:cNvPr>
          <p:cNvSpPr txBox="1"/>
          <p:nvPr/>
        </p:nvSpPr>
        <p:spPr>
          <a:xfrm>
            <a:off x="6647007" y="3438911"/>
            <a:ext cx="5369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 данным наблюдения экстремальные значения параметров космической погоды практически всегда обеспечивают возникновение полярных сияний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зените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однако факт наблюдения полярных сияний в зените не гарантирует экстремальной космической погоды, и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следствием сильных ГМВ лишь в ~33.5 % случаев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90187B52-183F-8384-D322-4C0035ACC261}"/>
              </a:ext>
            </a:extLst>
          </p:cNvPr>
          <p:cNvCxnSpPr>
            <a:cxnSpLocks/>
          </p:cNvCxnSpPr>
          <p:nvPr/>
        </p:nvCxnSpPr>
        <p:spPr>
          <a:xfrm>
            <a:off x="6433454" y="1949715"/>
            <a:ext cx="0" cy="3388146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6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175412"/>
            <a:ext cx="1199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БАЙЕСОВСКИЙ ПОДХОД К ЛОКАЛЬНОМУ ДИАГНОСТИРОВАНИЮ ПОЛЯРНЫХ СИЯНИЙ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5ECC38-6C62-DBA4-0BF7-D88696C2B878}"/>
                  </a:ext>
                </a:extLst>
              </p:cNvPr>
              <p:cNvSpPr txBox="1"/>
              <p:nvPr/>
            </p:nvSpPr>
            <p:spPr>
              <a:xfrm>
                <a:off x="228598" y="1275214"/>
                <a:ext cx="5232043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den>
                      </m:f>
                      <m:r>
                        <a:rPr lang="ru-RU" sz="10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5ECC38-6C62-DBA4-0BF7-D88696C2B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1275214"/>
                <a:ext cx="5232043" cy="412805"/>
              </a:xfrm>
              <a:prstGeom prst="rect">
                <a:avLst/>
              </a:prstGeom>
              <a:blipFill>
                <a:blip r:embed="rId3"/>
                <a:stretch>
                  <a:fillRect t="-48485" b="-696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82A5518-4DA9-6F58-479C-2AA8FD4D819F}"/>
              </a:ext>
            </a:extLst>
          </p:cNvPr>
          <p:cNvSpPr txBox="1"/>
          <p:nvPr/>
        </p:nvSpPr>
        <p:spPr>
          <a:xfrm>
            <a:off x="228599" y="1771310"/>
            <a:ext cx="5232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априорная вероятность гипотезы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априорное распределение;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вероятность гипотезы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наступлении события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(апостериорная вероятность);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наступления события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истинности гипотезы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полная вероятность наступления события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определяемая в соответствии с выражением (7).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53CE5-5409-E54E-9C45-E26B3DB002BD}"/>
              </a:ext>
            </a:extLst>
          </p:cNvPr>
          <p:cNvSpPr txBox="1"/>
          <p:nvPr/>
        </p:nvSpPr>
        <p:spPr>
          <a:xfrm>
            <a:off x="5118882" y="1358505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8780F-C5E5-1B32-60A4-0E804D50A96C}"/>
                  </a:ext>
                </a:extLst>
              </p:cNvPr>
              <p:cNvSpPr txBox="1"/>
              <p:nvPr/>
            </p:nvSpPr>
            <p:spPr>
              <a:xfrm>
                <a:off x="228598" y="2716375"/>
                <a:ext cx="5232043" cy="525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1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ru-RU" sz="1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ru-RU" sz="1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1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ru-RU" sz="10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E58780F-C5E5-1B32-60A4-0E804D50A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2716375"/>
                <a:ext cx="5232043" cy="525080"/>
              </a:xfrm>
              <a:prstGeom prst="rect">
                <a:avLst/>
              </a:prstGeom>
              <a:blipFill>
                <a:blip r:embed="rId4"/>
                <a:stretch>
                  <a:fillRect t="-83333" b="-13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F9DC1D0-0F71-9BAD-B24B-6B9D23F16CFD}"/>
              </a:ext>
            </a:extLst>
          </p:cNvPr>
          <p:cNvSpPr txBox="1"/>
          <p:nvPr/>
        </p:nvSpPr>
        <p:spPr>
          <a:xfrm>
            <a:off x="5118881" y="2855804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C44494-D7C0-D883-02DA-B90F6FAA92A8}"/>
              </a:ext>
            </a:extLst>
          </p:cNvPr>
          <p:cNvSpPr txBox="1"/>
          <p:nvPr/>
        </p:nvSpPr>
        <p:spPr>
          <a:xfrm>
            <a:off x="228598" y="3324746"/>
            <a:ext cx="5232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вероятности под знаком суммы известны или допускают экспериментальную оценку.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E03B55-FE90-A151-ED39-E72C9FF3C71C}"/>
                  </a:ext>
                </a:extLst>
              </p:cNvPr>
              <p:cNvSpPr txBox="1"/>
              <p:nvPr/>
            </p:nvSpPr>
            <p:spPr>
              <a:xfrm>
                <a:off x="228598" y="4269811"/>
                <a:ext cx="5232044" cy="4128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000" i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ru-RU" sz="1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</m:d>
                          <m:r>
                            <a:rPr lang="ru-RU" sz="10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ru-RU" sz="1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000" i="0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ru-RU" sz="1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den>
                      </m:f>
                      <m:r>
                        <a:rPr lang="ru-RU" sz="1000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E03B55-FE90-A151-ED39-E72C9FF3C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8" y="4269811"/>
                <a:ext cx="5232044" cy="412805"/>
              </a:xfrm>
              <a:prstGeom prst="rect">
                <a:avLst/>
              </a:prstGeom>
              <a:blipFill>
                <a:blip r:embed="rId5"/>
                <a:stretch>
                  <a:fillRect t="-51515" b="-878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AA8D9A8-5318-493A-160A-AAF5EFF9510D}"/>
              </a:ext>
            </a:extLst>
          </p:cNvPr>
          <p:cNvSpPr txBox="1"/>
          <p:nvPr/>
        </p:nvSpPr>
        <p:spPr>
          <a:xfrm>
            <a:off x="5118881" y="4335796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8B7359-3DAC-3978-F368-6A44C0CE2143}"/>
              </a:ext>
            </a:extLst>
          </p:cNvPr>
          <p:cNvSpPr txBox="1"/>
          <p:nvPr/>
        </p:nvSpPr>
        <p:spPr>
          <a:xfrm>
            <a:off x="228598" y="3804374"/>
            <a:ext cx="2839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Тогда, в контексте решаемой задачи имеем: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A4F83-EBFF-3957-1BF6-F597E1A8D020}"/>
              </a:ext>
            </a:extLst>
          </p:cNvPr>
          <p:cNvSpPr txBox="1"/>
          <p:nvPr/>
        </p:nvSpPr>
        <p:spPr>
          <a:xfrm>
            <a:off x="228598" y="4920899"/>
            <a:ext cx="5232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того, что в окрестности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сияния (в зените) наблюдаются при достижении признаковой переменной некоторого значения, т.е., например, при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 ≥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того, что при наблюдении сияний (в зените) в окрестности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значение параметра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 ≥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наблюдения сияний в зените относительно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|~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того, что при отсутствии сияний (в зените) в окрестности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значение параметра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 ≥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(~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вероятность отсутствия полярных сияний в зените в окрестности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FD7FA9-B7BD-FE4F-5B03-DCFF8E45F4F0}"/>
              </a:ext>
            </a:extLst>
          </p:cNvPr>
          <p:cNvSpPr txBox="1"/>
          <p:nvPr/>
        </p:nvSpPr>
        <p:spPr>
          <a:xfrm>
            <a:off x="228598" y="811789"/>
            <a:ext cx="5232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Наивный Байесовский классификатор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4D33BF6F-F2D1-62B8-13C2-DF4FD14BB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199767"/>
              </p:ext>
            </p:extLst>
          </p:nvPr>
        </p:nvGraphicFramePr>
        <p:xfrm>
          <a:off x="6004681" y="1323985"/>
          <a:ext cx="5925660" cy="861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240">
                  <a:extLst>
                    <a:ext uri="{9D8B030D-6E8A-4147-A177-3AD203B41FA5}">
                      <a16:colId xmlns:a16="http://schemas.microsoft.com/office/drawing/2014/main" val="19576744"/>
                    </a:ext>
                  </a:extLst>
                </a:gridCol>
                <a:gridCol w="521350">
                  <a:extLst>
                    <a:ext uri="{9D8B030D-6E8A-4147-A177-3AD203B41FA5}">
                      <a16:colId xmlns:a16="http://schemas.microsoft.com/office/drawing/2014/main" val="2567153130"/>
                    </a:ext>
                  </a:extLst>
                </a:gridCol>
                <a:gridCol w="521350">
                  <a:extLst>
                    <a:ext uri="{9D8B030D-6E8A-4147-A177-3AD203B41FA5}">
                      <a16:colId xmlns:a16="http://schemas.microsoft.com/office/drawing/2014/main" val="2454612468"/>
                    </a:ext>
                  </a:extLst>
                </a:gridCol>
                <a:gridCol w="521350">
                  <a:extLst>
                    <a:ext uri="{9D8B030D-6E8A-4147-A177-3AD203B41FA5}">
                      <a16:colId xmlns:a16="http://schemas.microsoft.com/office/drawing/2014/main" val="819557118"/>
                    </a:ext>
                  </a:extLst>
                </a:gridCol>
                <a:gridCol w="520734">
                  <a:extLst>
                    <a:ext uri="{9D8B030D-6E8A-4147-A177-3AD203B41FA5}">
                      <a16:colId xmlns:a16="http://schemas.microsoft.com/office/drawing/2014/main" val="3949144563"/>
                    </a:ext>
                  </a:extLst>
                </a:gridCol>
                <a:gridCol w="520734">
                  <a:extLst>
                    <a:ext uri="{9D8B030D-6E8A-4147-A177-3AD203B41FA5}">
                      <a16:colId xmlns:a16="http://schemas.microsoft.com/office/drawing/2014/main" val="1864142355"/>
                    </a:ext>
                  </a:extLst>
                </a:gridCol>
                <a:gridCol w="520734">
                  <a:extLst>
                    <a:ext uri="{9D8B030D-6E8A-4147-A177-3AD203B41FA5}">
                      <a16:colId xmlns:a16="http://schemas.microsoft.com/office/drawing/2014/main" val="1938685726"/>
                    </a:ext>
                  </a:extLst>
                </a:gridCol>
                <a:gridCol w="520734">
                  <a:extLst>
                    <a:ext uri="{9D8B030D-6E8A-4147-A177-3AD203B41FA5}">
                      <a16:colId xmlns:a16="http://schemas.microsoft.com/office/drawing/2014/main" val="2828069446"/>
                    </a:ext>
                  </a:extLst>
                </a:gridCol>
                <a:gridCol w="520734">
                  <a:extLst>
                    <a:ext uri="{9D8B030D-6E8A-4147-A177-3AD203B41FA5}">
                      <a16:colId xmlns:a16="http://schemas.microsoft.com/office/drawing/2014/main" val="3331534783"/>
                    </a:ext>
                  </a:extLst>
                </a:gridCol>
                <a:gridCol w="521350">
                  <a:extLst>
                    <a:ext uri="{9D8B030D-6E8A-4147-A177-3AD203B41FA5}">
                      <a16:colId xmlns:a16="http://schemas.microsoft.com/office/drawing/2014/main" val="3300822039"/>
                    </a:ext>
                  </a:extLst>
                </a:gridCol>
                <a:gridCol w="521350">
                  <a:extLst>
                    <a:ext uri="{9D8B030D-6E8A-4147-A177-3AD203B41FA5}">
                      <a16:colId xmlns:a16="http://schemas.microsoft.com/office/drawing/2014/main" val="3260094491"/>
                    </a:ext>
                  </a:extLst>
                </a:gridCol>
              </a:tblGrid>
              <a:tr h="287258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|d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9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|, [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нТл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/мин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831047"/>
                  </a:ext>
                </a:extLst>
              </a:tr>
              <a:tr h="14362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.56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.01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.38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1197360"/>
                  </a:ext>
                </a:extLst>
              </a:tr>
              <a:tr h="14362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|~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.66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2573115"/>
                  </a:ext>
                </a:extLst>
              </a:tr>
              <a:tr h="14362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.68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.15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.67</a:t>
                      </a:r>
                      <a:endParaRPr lang="ru-RU" sz="9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303185"/>
                  </a:ext>
                </a:extLst>
              </a:tr>
              <a:tr h="143629">
                <a:tc gridSpan="11">
                  <a:txBody>
                    <a:bodyPr/>
                    <a:lstStyle/>
                    <a:p>
                      <a:pPr algn="just"/>
                      <a:r>
                        <a:rPr lang="ru-RU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Примечание: 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= 3978/9408 ≈ 42.28 %;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(~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= 5430/9408 ≈ 57.72 %</a:t>
                      </a:r>
                      <a:endParaRPr lang="ru-RU" sz="9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78290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3F1CEA3A-430D-5BF7-2E0E-C6EE0DA5583F}"/>
              </a:ext>
            </a:extLst>
          </p:cNvPr>
          <p:cNvSpPr txBox="1"/>
          <p:nvPr/>
        </p:nvSpPr>
        <p:spPr>
          <a:xfrm>
            <a:off x="6004680" y="939582"/>
            <a:ext cx="592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Табл. 5</a:t>
            </a:r>
            <a:r>
              <a:rPr lang="ru-RU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Оценка апостериорной вероятности наблюдения сияний относительно (усредненной по 30-мин. интервалам) скорости изменения полного вектора вариаций ГМП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7E0E04B-EE1C-213E-019E-E2AC1AB1CE20}"/>
              </a:ext>
            </a:extLst>
          </p:cNvPr>
          <p:cNvSpPr/>
          <p:nvPr/>
        </p:nvSpPr>
        <p:spPr>
          <a:xfrm>
            <a:off x="1427961" y="4269811"/>
            <a:ext cx="2839239" cy="4128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9E17F8-8FEB-9FEF-39F4-3A8DB5DF5E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80" y="2451832"/>
            <a:ext cx="2879725" cy="15792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174B90-0942-BC71-7760-459B63DC7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616" y="2450486"/>
            <a:ext cx="2879725" cy="15525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E2F4FA-088C-F138-E8BC-975D635AA134}"/>
              </a:ext>
            </a:extLst>
          </p:cNvPr>
          <p:cNvSpPr txBox="1"/>
          <p:nvPr/>
        </p:nvSpPr>
        <p:spPr>
          <a:xfrm>
            <a:off x="6004680" y="4371348"/>
            <a:ext cx="5925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Характер зависимости апостериорной вероятности наблюдения сияний (в зените относительно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от наиболее значимых глобальных (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и локальных (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признаковых переменных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E4FBFB-FD60-1AFD-6A8E-4F1659E51408}"/>
              </a:ext>
            </a:extLst>
          </p:cNvPr>
          <p:cNvSpPr txBox="1"/>
          <p:nvPr/>
        </p:nvSpPr>
        <p:spPr>
          <a:xfrm>
            <a:off x="7309541" y="4052437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93F62D-0314-7F59-2DD9-C80FA1D2E84F}"/>
              </a:ext>
            </a:extLst>
          </p:cNvPr>
          <p:cNvSpPr txBox="1"/>
          <p:nvPr/>
        </p:nvSpPr>
        <p:spPr>
          <a:xfrm>
            <a:off x="10490478" y="4030236"/>
            <a:ext cx="270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D81380-B3D2-A605-0A9C-E9F2937F3427}"/>
                  </a:ext>
                </a:extLst>
              </p:cNvPr>
              <p:cNvSpPr txBox="1"/>
              <p:nvPr/>
            </p:nvSpPr>
            <p:spPr>
              <a:xfrm>
                <a:off x="7630996" y="5256793"/>
                <a:ext cx="283923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2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ru-RU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ru-RU" sz="12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2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ru-RU" sz="1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200" i="1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ru-RU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12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ru-RU" sz="12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ru-RU" sz="12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𝑏𝑋</m:t>
                              </m:r>
                              <m:r>
                                <a:rPr lang="ru-RU" sz="12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ru-RU" sz="12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ru-RU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0D81380-B3D2-A605-0A9C-E9F2937F3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996" y="5256793"/>
                <a:ext cx="2839239" cy="276999"/>
              </a:xfrm>
              <a:prstGeom prst="rect">
                <a:avLst/>
              </a:prstGeom>
              <a:blipFill>
                <a:blip r:embed="rId8"/>
                <a:stretch>
                  <a:fillRect t="-86957" b="-15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1E3D612-9A85-049B-FA6B-8A8A4DB4A41B}"/>
              </a:ext>
            </a:extLst>
          </p:cNvPr>
          <p:cNvSpPr txBox="1"/>
          <p:nvPr/>
        </p:nvSpPr>
        <p:spPr>
          <a:xfrm>
            <a:off x="11588580" y="5270047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04FFCA-61D3-5FBD-5DD8-EAC17429995A}"/>
              </a:ext>
            </a:extLst>
          </p:cNvPr>
          <p:cNvSpPr txBox="1"/>
          <p:nvPr/>
        </p:nvSpPr>
        <p:spPr>
          <a:xfrm>
            <a:off x="6004680" y="5860972"/>
            <a:ext cx="5925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признаковая переменная;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соответствующие ей параметры формы.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F92A8F4-D72B-ACB9-ED92-489787053474}"/>
              </a:ext>
            </a:extLst>
          </p:cNvPr>
          <p:cNvSpPr/>
          <p:nvPr/>
        </p:nvSpPr>
        <p:spPr>
          <a:xfrm>
            <a:off x="7630996" y="5186756"/>
            <a:ext cx="2839239" cy="4128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306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175412"/>
            <a:ext cx="1199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ЭФФЕКТИВНОСТИ ПРИМЕНЕНИЯ МЕТОДОВ МАШИННОГО ОБУЧЕНИЯ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ЛОКАЛЬНОГО ДИАГНОСТИРОВАНИЯ ПОЛЯРНЫХ СИЯНИЙ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C18553B-C79D-63C1-19F7-3AC084884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479306"/>
              </p:ext>
            </p:extLst>
          </p:nvPr>
        </p:nvGraphicFramePr>
        <p:xfrm>
          <a:off x="251786" y="1399370"/>
          <a:ext cx="6024245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7870">
                  <a:extLst>
                    <a:ext uri="{9D8B030D-6E8A-4147-A177-3AD203B41FA5}">
                      <a16:colId xmlns:a16="http://schemas.microsoft.com/office/drawing/2014/main" val="3092913639"/>
                    </a:ext>
                  </a:extLst>
                </a:gridCol>
                <a:gridCol w="2007870">
                  <a:extLst>
                    <a:ext uri="{9D8B030D-6E8A-4147-A177-3AD203B41FA5}">
                      <a16:colId xmlns:a16="http://schemas.microsoft.com/office/drawing/2014/main" val="3977490385"/>
                    </a:ext>
                  </a:extLst>
                </a:gridCol>
                <a:gridCol w="2008505">
                  <a:extLst>
                    <a:ext uri="{9D8B030D-6E8A-4147-A177-3AD203B41FA5}">
                      <a16:colId xmlns:a16="http://schemas.microsoft.com/office/drawing/2014/main" val="24790137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Метрика</a:t>
                      </a:r>
                    </a:p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</a:t>
                      </a:r>
                      <a:r>
                        <a:rPr lang="ru-RU" sz="1000" b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</a:t>
                      </a:r>
                      <a:r>
                        <a:rPr lang="ru-RU" sz="10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622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Случайный лес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5893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Искусственная нейронная сеть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0.854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425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Логистическая регрессия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0.915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0.823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485072"/>
                  </a:ext>
                </a:extLst>
              </a:tr>
              <a:tr h="63500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Примечание: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(от англ. Area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Curve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– площадь, ограниченная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-кривой [</a:t>
                      </a:r>
                      <a:r>
                        <a:rPr lang="ru-RU" sz="1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Hand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2001] и осью доли ложных положительных классификаций; </a:t>
                      </a:r>
                      <a:r>
                        <a:rPr lang="ru-RU" sz="10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Accuracy – определяется</a:t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соответствии с выражением (10).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7016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4BA6B7-9810-4C04-8E4F-24CE1BB8AC36}"/>
                  </a:ext>
                </a:extLst>
              </p:cNvPr>
              <p:cNvSpPr txBox="1"/>
              <p:nvPr/>
            </p:nvSpPr>
            <p:spPr>
              <a:xfrm>
                <a:off x="251787" y="2864273"/>
                <a:ext cx="6024244" cy="38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100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ru-RU" sz="1000" i="0">
                          <a:latin typeface="Cambria Math" panose="02040503050406030204" pitchFamily="18" charset="0"/>
                        </a:rPr>
                        <m:t>ccuracy</m:t>
                      </m:r>
                      <m:r>
                        <a:rPr lang="ru-RU" sz="1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TN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TN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FP</m:t>
                          </m:r>
                          <m:r>
                            <a:rPr lang="ru-RU" sz="1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ru-RU" sz="1000" i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  <m:r>
                        <a:rPr lang="ru-RU" sz="1000" i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4BA6B7-9810-4C04-8E4F-24CE1BB8A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87" y="2864273"/>
                <a:ext cx="6024244" cy="383054"/>
              </a:xfrm>
              <a:prstGeom prst="rect">
                <a:avLst/>
              </a:prstGeom>
              <a:blipFill>
                <a:blip r:embed="rId3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AD25059-B05F-DFE6-5329-2CEE92C6E3D8}"/>
              </a:ext>
            </a:extLst>
          </p:cNvPr>
          <p:cNvSpPr txBox="1"/>
          <p:nvPr/>
        </p:nvSpPr>
        <p:spPr>
          <a:xfrm>
            <a:off x="251786" y="3317004"/>
            <a:ext cx="602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где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истинно положительные и истинно отрицательные диагнозы соответственно;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FN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ложно положительные и ложно отрицательные диагнозы соответственно.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A835D-0CAA-DAE6-C120-866FE8EDE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6" y="3875378"/>
            <a:ext cx="5093446" cy="2142974"/>
          </a:xfrm>
          <a:prstGeom prst="rect">
            <a:avLst/>
          </a:prstGeom>
        </p:spPr>
      </p:pic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460800F7-CE8F-68EE-17E0-7F5ACC796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027441"/>
              </p:ext>
            </p:extLst>
          </p:nvPr>
        </p:nvGraphicFramePr>
        <p:xfrm>
          <a:off x="6794826" y="3423912"/>
          <a:ext cx="4991692" cy="60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3722">
                  <a:extLst>
                    <a:ext uri="{9D8B030D-6E8A-4147-A177-3AD203B41FA5}">
                      <a16:colId xmlns:a16="http://schemas.microsoft.com/office/drawing/2014/main" val="835379023"/>
                    </a:ext>
                  </a:extLst>
                </a:gridCol>
                <a:gridCol w="1663722">
                  <a:extLst>
                    <a:ext uri="{9D8B030D-6E8A-4147-A177-3AD203B41FA5}">
                      <a16:colId xmlns:a16="http://schemas.microsoft.com/office/drawing/2014/main" val="1955189644"/>
                    </a:ext>
                  </a:extLst>
                </a:gridCol>
                <a:gridCol w="1664248">
                  <a:extLst>
                    <a:ext uri="{9D8B030D-6E8A-4147-A177-3AD203B41FA5}">
                      <a16:colId xmlns:a16="http://schemas.microsoft.com/office/drawing/2014/main" val="2214948421"/>
                    </a:ext>
                  </a:extLst>
                </a:gridCol>
              </a:tblGrid>
              <a:tr h="276999">
                <a:tc>
                  <a:txBody>
                    <a:bodyPr/>
                    <a:lstStyle/>
                    <a:p>
                      <a:pPr algn="just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Сияния в зените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Прогноз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наблюдались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наблюдались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434369"/>
                  </a:ext>
                </a:extLst>
              </a:tr>
              <a:tr h="138500"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положительный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201465"/>
                  </a:ext>
                </a:extLst>
              </a:tr>
              <a:tr h="146046"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отрицательный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59307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CE72694-8FB5-1E49-6AF1-E7A56CC234A7}"/>
              </a:ext>
            </a:extLst>
          </p:cNvPr>
          <p:cNvSpPr txBox="1"/>
          <p:nvPr/>
        </p:nvSpPr>
        <p:spPr>
          <a:xfrm>
            <a:off x="6794825" y="2868428"/>
            <a:ext cx="4991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Табл. 6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Результаты диагностирования сияний в окрестности ГС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основе оптимизированной модели случайного леса и наиболее значимых</a:t>
            </a:r>
            <a:b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признаков (Рис. 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CC8D7E-97BB-EFAC-1479-85F99FBBEE28}"/>
              </a:ext>
            </a:extLst>
          </p:cNvPr>
          <p:cNvSpPr txBox="1"/>
          <p:nvPr/>
        </p:nvSpPr>
        <p:spPr>
          <a:xfrm>
            <a:off x="6693073" y="1245839"/>
            <a:ext cx="5093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Сократив на основе критерия Джинни число предикторов до 8 (|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|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SME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|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|; |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Δ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|) и оптимизировав 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гипперпараметры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модели (число деревьев – 400, число случайных признаков для выбора расщепления –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log</a:t>
            </a:r>
            <a:r>
              <a:rPr lang="ru-RU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)+1=4, где 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8 – общее число признаков модели [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Mantas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2019], минимальное количество объектов в листьях – 3, максимальная глубина дерева – 8) возможно повысить точность диагностирования синий (8) до ~97 % (Табл. 6), а также повысить скорость обучения модели в ~2.8 раза.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0EC26-A704-6D23-F492-2AC164F288F4}"/>
              </a:ext>
            </a:extLst>
          </p:cNvPr>
          <p:cNvSpPr txBox="1"/>
          <p:nvPr/>
        </p:nvSpPr>
        <p:spPr>
          <a:xfrm>
            <a:off x="251786" y="1121944"/>
            <a:ext cx="60242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Табл. </a:t>
            </a:r>
            <a:r>
              <a:rPr lang="ru-RU" sz="1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Метрики качества диагностирования полярных сияний на базе различных подходов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33CC1C-3639-D60C-CF8C-B4B5D6295E6A}"/>
              </a:ext>
            </a:extLst>
          </p:cNvPr>
          <p:cNvSpPr txBox="1"/>
          <p:nvPr/>
        </p:nvSpPr>
        <p:spPr>
          <a:xfrm>
            <a:off x="5860786" y="2937926"/>
            <a:ext cx="4122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07D8AF-E006-1A0F-BA5C-46AE1BA19E2C}"/>
              </a:ext>
            </a:extLst>
          </p:cNvPr>
          <p:cNvSpPr txBox="1"/>
          <p:nvPr/>
        </p:nvSpPr>
        <p:spPr>
          <a:xfrm>
            <a:off x="251786" y="6108500"/>
            <a:ext cx="602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– Ранжирование признаков значимости для модели случайного леса на основе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критерия Джини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9A0B11-85AB-933E-B577-9CAF4D8D65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162" y="4262336"/>
            <a:ext cx="2328044" cy="2328044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6B62BEE6-5FDC-6809-62CB-0132767887A2}"/>
              </a:ext>
            </a:extLst>
          </p:cNvPr>
          <p:cNvCxnSpPr>
            <a:cxnSpLocks/>
            <a:stCxn id="21" idx="4"/>
            <a:endCxn id="13" idx="0"/>
          </p:cNvCxnSpPr>
          <p:nvPr/>
        </p:nvCxnSpPr>
        <p:spPr>
          <a:xfrm>
            <a:off x="9288184" y="4050278"/>
            <a:ext cx="0" cy="2120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AA60F5B8-0F60-5C54-1916-CEB51A11EA3B}"/>
              </a:ext>
            </a:extLst>
          </p:cNvPr>
          <p:cNvSpPr>
            <a:spLocks noChangeAspect="1"/>
          </p:cNvSpPr>
          <p:nvPr/>
        </p:nvSpPr>
        <p:spPr>
          <a:xfrm>
            <a:off x="9195442" y="3864795"/>
            <a:ext cx="185483" cy="1854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47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175412"/>
            <a:ext cx="1199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 ВЫВОДЫ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B0D04-2CC1-B62F-D0A7-B53CF17814DC}"/>
              </a:ext>
            </a:extLst>
          </p:cNvPr>
          <p:cNvSpPr txBox="1"/>
          <p:nvPr/>
        </p:nvSpPr>
        <p:spPr>
          <a:xfrm>
            <a:off x="244699" y="841960"/>
            <a:ext cx="1168113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Экстраполируя результаты, полученные в окрестности ГС </a:t>
            </a:r>
            <a:r>
              <a:rPr lang="en-US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 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другие регионы авроральной зоны, можно сказать, что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существованием полярных сияний в оптическом диапазоне главным образом связаны среднемасштабные турбулентные</a:t>
            </a:r>
            <a:b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волновые процессы в полярной ионосфере, находящие отражение в вариабельности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-,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ru-RU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en-US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-компонент геомагнитных вариаций, а также интенсивность аврорального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электроджета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характеризуемая северной составляющей вариаций ГМП и индексами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суббуревой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активности.</a:t>
            </a:r>
          </a:p>
          <a:p>
            <a:pPr algn="just"/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случае генеральной совокупности статистика усредненных по 30-мин (шаг дискретизации </a:t>
            </a:r>
            <a:r>
              <a:rPr lang="ru-RU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аскаплотов</a:t>
            </a: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значений может быть описана логнормальным законом и обобщенным законом распределения Парето, характеризующим тяжелые хвосты, определяемые на уровне ~85.8 перцентиля. </a:t>
            </a:r>
          </a:p>
          <a:p>
            <a:pPr algn="just"/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Геомагнитная обстановка в отсутствие полярных сияний более детерминирована (имеет меньшую неопределенность), чем в периоды их наблюдения. Другими словами, экстремальные геомагнитные вариации практически обеспечивают возникновение полярных сияний, однако факт наблюдения сияний не гарантирует мощных вариаций ГМП и статистически является следствием таковых лишь в ~ 1/3 случаев.</a:t>
            </a:r>
          </a:p>
          <a:p>
            <a:pPr algn="just"/>
            <a:endParaRPr lang="ru-RU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Зависимость вероятности наблюдения полярных сияний от значимых признаковых переменных имеет выраженный логарифмический характер вида: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где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признаковая переменная;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соответствующие ей параметры формы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(для |</a:t>
            </a:r>
            <a:r>
              <a:rPr lang="en-US" sz="12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</a:t>
            </a:r>
            <a:r>
              <a:rPr lang="en-US" sz="12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 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7.04; 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1.32∙</a:t>
            </a:r>
            <a:r>
              <a:rPr lang="ru-RU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-1.14∙</a:t>
            </a:r>
            <a:r>
              <a:rPr lang="ru-RU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2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Так, например, при (усредненном по 30-мин интервалам) значении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-индекса=65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вероятность наблюдения сияний на теневой стороне Земли составляет менее 50 %, а при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SME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≥ 700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превосходит 94.3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68288"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Применение метода случайного леса обеспечивает диагностирование полярных сияний на основе геомагнитных данных с точностью превышающей 97 %.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3DE551-229B-DE48-3757-276E5A2D0A3C}"/>
                  </a:ext>
                </a:extLst>
              </p:cNvPr>
              <p:cNvSpPr txBox="1"/>
              <p:nvPr/>
            </p:nvSpPr>
            <p:spPr>
              <a:xfrm>
                <a:off x="4676379" y="4636761"/>
                <a:ext cx="283923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ru-RU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ru-RU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ru-RU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400" i="1">
                          <a:latin typeface="Cambria Math" panose="02040503050406030204" pitchFamily="18" charset="0"/>
                        </a:rPr>
                        <m:t>𝑎</m:t>
                      </m:r>
                      <m:func>
                        <m:funcPr>
                          <m:ctrlPr>
                            <a:rPr lang="ru-RU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ru-RU" sz="1400" i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ru-RU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𝑏𝑋</m:t>
                              </m:r>
                              <m:r>
                                <a:rPr lang="ru-RU" sz="14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d>
                          <m:r>
                            <a:rPr lang="ru-RU" sz="14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3DE551-229B-DE48-3757-276E5A2D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379" y="4636761"/>
                <a:ext cx="2839239" cy="307777"/>
              </a:xfrm>
              <a:prstGeom prst="rect">
                <a:avLst/>
              </a:prstGeom>
              <a:blipFill>
                <a:blip r:embed="rId3"/>
                <a:stretch>
                  <a:fillRect t="-104000" b="-168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56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175412"/>
            <a:ext cx="1199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690253" y="83975"/>
            <a:ext cx="402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F78CF-3C17-1F89-1ABC-C0A724C0916D}"/>
              </a:ext>
            </a:extLst>
          </p:cNvPr>
          <p:cNvSpPr txBox="1"/>
          <p:nvPr/>
        </p:nvSpPr>
        <p:spPr>
          <a:xfrm>
            <a:off x="233082" y="591044"/>
            <a:ext cx="116541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</a:rPr>
              <a:t>Захаров В.И., Чернышов А.А., </a:t>
            </a:r>
            <a:r>
              <a:rPr lang="ru-RU" sz="1400" dirty="0" err="1">
                <a:latin typeface="Times New Roman" panose="02020603050405020304" pitchFamily="18" charset="0"/>
              </a:rPr>
              <a:t>Милох</a:t>
            </a:r>
            <a:r>
              <a:rPr lang="ru-RU" sz="1400" dirty="0">
                <a:latin typeface="Times New Roman" panose="02020603050405020304" pitchFamily="18" charset="0"/>
              </a:rPr>
              <a:t> В., Джин Я.  Влияние ионосферы на параметры навигационных сигналов GPS во время геомагнитной </a:t>
            </a:r>
            <a:r>
              <a:rPr lang="ru-RU" sz="1400" dirty="0" err="1">
                <a:latin typeface="Times New Roman" panose="02020603050405020304" pitchFamily="18" charset="0"/>
              </a:rPr>
              <a:t>суббури</a:t>
            </a:r>
            <a:r>
              <a:rPr lang="ru-RU" sz="1400" dirty="0">
                <a:latin typeface="Times New Roman" panose="02020603050405020304" pitchFamily="18" charset="0"/>
              </a:rPr>
              <a:t>. Космические исследования. 2020. Т. 60, № 6. С. 769–782. </a:t>
            </a:r>
            <a:r>
              <a:rPr lang="en-US" sz="1400" dirty="0">
                <a:latin typeface="Times New Roman" panose="02020603050405020304" pitchFamily="18" charset="0"/>
              </a:rPr>
              <a:t>DOI</a:t>
            </a:r>
            <a:r>
              <a:rPr lang="ru-RU" sz="1400" dirty="0">
                <a:latin typeface="Times New Roman" panose="02020603050405020304" pitchFamily="18" charset="0"/>
              </a:rPr>
              <a:t>: 10.7868/</a:t>
            </a:r>
            <a:r>
              <a:rPr lang="en-US" sz="1400" dirty="0">
                <a:latin typeface="Times New Roman" panose="02020603050405020304" pitchFamily="18" charset="0"/>
              </a:rPr>
              <a:t>S</a:t>
            </a:r>
            <a:r>
              <a:rPr lang="ru-RU" sz="1400" dirty="0">
                <a:latin typeface="Times New Roman" panose="02020603050405020304" pitchFamily="18" charset="0"/>
              </a:rPr>
              <a:t>0023420616010143.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</a:rPr>
              <a:t>Птицына Н.Г., </a:t>
            </a:r>
            <a:r>
              <a:rPr lang="ru-RU" sz="1400" dirty="0" err="1">
                <a:latin typeface="Times New Roman" panose="02020603050405020304" pitchFamily="18" charset="0"/>
              </a:rPr>
              <a:t>Тясто</a:t>
            </a:r>
            <a:r>
              <a:rPr lang="ru-RU" sz="1400" dirty="0">
                <a:latin typeface="Times New Roman" panose="02020603050405020304" pitchFamily="18" charset="0"/>
              </a:rPr>
              <a:t> М.И., </a:t>
            </a:r>
            <a:r>
              <a:rPr lang="ru-RU" sz="1400" dirty="0" err="1">
                <a:latin typeface="Times New Roman" panose="02020603050405020304" pitchFamily="18" charset="0"/>
              </a:rPr>
              <a:t>Касинский</a:t>
            </a:r>
            <a:r>
              <a:rPr lang="ru-RU" sz="1400" dirty="0">
                <a:latin typeface="Times New Roman" panose="02020603050405020304" pitchFamily="18" charset="0"/>
              </a:rPr>
              <a:t> В.В., Ляхов Н.Н. Влияние космической погоды на технические системы: сбои железнодорожной аппаратуры во время геомагнитных бурь. Солнечно-земная физика. 2008. №</a:t>
            </a:r>
            <a:r>
              <a:rPr lang="en-US" sz="1400" dirty="0">
                <a:latin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</a:rPr>
              <a:t>12-2</a:t>
            </a:r>
            <a:r>
              <a:rPr lang="en-US" sz="1400" dirty="0">
                <a:latin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</a:rPr>
              <a:t>(125). С. 360.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</a:rPr>
              <a:t>Соколова О.Н., Сахаров Я.А., </a:t>
            </a:r>
            <a:r>
              <a:rPr lang="ru-RU" sz="1400" dirty="0" err="1">
                <a:latin typeface="Times New Roman" panose="02020603050405020304" pitchFamily="18" charset="0"/>
              </a:rPr>
              <a:t>Грицутенко</a:t>
            </a:r>
            <a:r>
              <a:rPr lang="ru-RU" sz="1400" dirty="0">
                <a:latin typeface="Times New Roman" panose="02020603050405020304" pitchFamily="18" charset="0"/>
              </a:rPr>
              <a:t> С.С., Коровкин Н.В. Алгоритм анализа </a:t>
            </a:r>
            <a:r>
              <a:rPr lang="ru-RU" sz="1400" dirty="0" err="1">
                <a:latin typeface="Times New Roman" panose="02020603050405020304" pitchFamily="18" charset="0"/>
              </a:rPr>
              <a:t>устойчивости</a:t>
            </a:r>
            <a:r>
              <a:rPr lang="ru-RU" sz="1400" dirty="0">
                <a:latin typeface="Times New Roman" panose="02020603050405020304" pitchFamily="18" charset="0"/>
              </a:rPr>
              <a:t> энергосистем к геомагнитным бурям. Известия Российской академии наук. Энергетика. 2019. С. 33–52. </a:t>
            </a:r>
            <a:r>
              <a:rPr lang="en-US" sz="1400" dirty="0">
                <a:latin typeface="Times New Roman" panose="02020603050405020304" pitchFamily="18" charset="0"/>
              </a:rPr>
              <a:t>DOI</a:t>
            </a:r>
            <a:r>
              <a:rPr lang="ru-RU" sz="1400" dirty="0">
                <a:latin typeface="Times New Roman" panose="02020603050405020304" pitchFamily="18" charset="0"/>
              </a:rPr>
              <a:t>: 10.1134/</a:t>
            </a:r>
            <a:r>
              <a:rPr lang="en-US" sz="1400" dirty="0">
                <a:latin typeface="Times New Roman" panose="02020603050405020304" pitchFamily="18" charset="0"/>
              </a:rPr>
              <a:t>S</a:t>
            </a:r>
            <a:r>
              <a:rPr lang="ru-RU" sz="1400" dirty="0">
                <a:latin typeface="Times New Roman" panose="02020603050405020304" pitchFamily="18" charset="0"/>
              </a:rPr>
              <a:t>0002331019050145.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</a:rPr>
              <a:t>Ягодкина О. И., Воробьев В. Г., </a:t>
            </a:r>
            <a:r>
              <a:rPr lang="ru-RU" sz="1400" dirty="0" err="1">
                <a:latin typeface="Times New Roman" panose="02020603050405020304" pitchFamily="18" charset="0"/>
              </a:rPr>
              <a:t>Шекунова</a:t>
            </a:r>
            <a:r>
              <a:rPr lang="ru-RU" sz="1400" dirty="0">
                <a:latin typeface="Times New Roman" panose="02020603050405020304" pitchFamily="18" charset="0"/>
              </a:rPr>
              <a:t> Е. С. Наблюдения полярных сияний над Кольским полуостровом. Труды Кольского научного центра РАН</a:t>
            </a:r>
            <a:r>
              <a:rPr lang="en-US" sz="1400" dirty="0">
                <a:latin typeface="Times New Roman" panose="02020603050405020304" pitchFamily="18" charset="0"/>
              </a:rPr>
              <a:t>. 2019. </a:t>
            </a:r>
            <a:r>
              <a:rPr lang="ru-RU" sz="1400" dirty="0">
                <a:latin typeface="Times New Roman" panose="02020603050405020304" pitchFamily="18" charset="0"/>
              </a:rPr>
              <a:t>Т</a:t>
            </a:r>
            <a:r>
              <a:rPr lang="en-US" sz="1400" dirty="0">
                <a:latin typeface="Times New Roman" panose="02020603050405020304" pitchFamily="18" charset="0"/>
              </a:rPr>
              <a:t>. 10. № 8-5. </a:t>
            </a:r>
            <a:r>
              <a:rPr lang="ru-RU" sz="1400" dirty="0">
                <a:latin typeface="Times New Roman" panose="02020603050405020304" pitchFamily="18" charset="0"/>
              </a:rPr>
              <a:t>С</a:t>
            </a:r>
            <a:r>
              <a:rPr lang="en-US" sz="1400" dirty="0">
                <a:latin typeface="Times New Roman" panose="02020603050405020304" pitchFamily="18" charset="0"/>
              </a:rPr>
              <a:t>. 43-55. DOI: 10.25702/KSC.2307-5252.2019.10.8.</a:t>
            </a:r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Dobbins R.W., </a:t>
            </a:r>
            <a:r>
              <a:rPr lang="en-US" sz="1400" dirty="0" err="1">
                <a:latin typeface="Times New Roman" panose="02020603050405020304" pitchFamily="18" charset="0"/>
              </a:rPr>
              <a:t>Schriiver</a:t>
            </a:r>
            <a:r>
              <a:rPr lang="en-US" sz="1400" dirty="0">
                <a:latin typeface="Times New Roman" panose="02020603050405020304" pitchFamily="18" charset="0"/>
              </a:rPr>
              <a:t> K. Electrical Claims and Space Weather Measuring the visible effects of an invisible force June 2015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Hand D. J., Till R. J. A simple generalization of the area under the ROC curve for multiple class classification problems. Machine Learning. 2001. No. 45. P. 171–186.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Newell P. T., </a:t>
            </a:r>
            <a:r>
              <a:rPr lang="en-US" sz="1400" dirty="0" err="1">
                <a:latin typeface="Times New Roman" panose="02020603050405020304" pitchFamily="18" charset="0"/>
              </a:rPr>
              <a:t>Gjerloev</a:t>
            </a:r>
            <a:r>
              <a:rPr lang="en-US" sz="1400" dirty="0">
                <a:latin typeface="Times New Roman" panose="02020603050405020304" pitchFamily="18" charset="0"/>
              </a:rPr>
              <a:t> J. W. Substorm and magnetosphere characteristic scales inferred from the </a:t>
            </a:r>
            <a:r>
              <a:rPr lang="en-US" sz="1400" dirty="0" err="1">
                <a:latin typeface="Times New Roman" panose="02020603050405020304" pitchFamily="18" charset="0"/>
              </a:rPr>
              <a:t>SuperMAG</a:t>
            </a:r>
            <a:r>
              <a:rPr lang="en-US" sz="1400" dirty="0">
                <a:latin typeface="Times New Roman" panose="02020603050405020304" pitchFamily="18" charset="0"/>
              </a:rPr>
              <a:t> auroral electrojet indices. J. </a:t>
            </a:r>
            <a:r>
              <a:rPr lang="en-US" sz="1400" dirty="0" err="1">
                <a:latin typeface="Times New Roman" panose="02020603050405020304" pitchFamily="18" charset="0"/>
              </a:rPr>
              <a:t>Geophys</a:t>
            </a:r>
            <a:r>
              <a:rPr lang="en-US" sz="1400" dirty="0">
                <a:latin typeface="Times New Roman" panose="02020603050405020304" pitchFamily="18" charset="0"/>
              </a:rPr>
              <a:t>. Res. 2011. No. 116. P. A12232. DOI: 10.1029/2011JA016936.</a:t>
            </a:r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Newell P.T., </a:t>
            </a:r>
            <a:r>
              <a:rPr lang="en-US" sz="1400" dirty="0" err="1">
                <a:latin typeface="Times New Roman" panose="02020603050405020304" pitchFamily="18" charset="0"/>
              </a:rPr>
              <a:t>Liou</a:t>
            </a:r>
            <a:r>
              <a:rPr lang="en-US" sz="1400" dirty="0">
                <a:latin typeface="Times New Roman" panose="02020603050405020304" pitchFamily="18" charset="0"/>
              </a:rPr>
              <a:t> K., Zhang Y., </a:t>
            </a:r>
            <a:r>
              <a:rPr lang="en-US" sz="1400" dirty="0" err="1">
                <a:latin typeface="Times New Roman" panose="02020603050405020304" pitchFamily="18" charset="0"/>
              </a:rPr>
              <a:t>Sotirelis</a:t>
            </a:r>
            <a:r>
              <a:rPr lang="en-US" sz="1400" dirty="0">
                <a:latin typeface="Times New Roman" panose="02020603050405020304" pitchFamily="18" charset="0"/>
              </a:rPr>
              <a:t> T., Paxton L.J., Mitchell E. J. OVATION Prime-2013: Extension of auroral precipitation model to higher disturbance levels. Space Weather. 2014. No. 12. P. 368–379. DOI: 10.1002/2014SW001056.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PGI Geophysical data. January, February, March 201</a:t>
            </a:r>
            <a:r>
              <a:rPr lang="ru-RU" sz="1400" dirty="0">
                <a:latin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</a:rPr>
              <a:t> / Ed. V. </a:t>
            </a:r>
            <a:r>
              <a:rPr lang="en-US" sz="1400" dirty="0" err="1">
                <a:latin typeface="Times New Roman" panose="02020603050405020304" pitchFamily="18" charset="0"/>
              </a:rPr>
              <a:t>Vorobjev</a:t>
            </a:r>
            <a:r>
              <a:rPr lang="en-US" sz="1400" dirty="0">
                <a:latin typeface="Times New Roman" panose="02020603050405020304" pitchFamily="18" charset="0"/>
              </a:rPr>
              <a:t>. Murmansk, </a:t>
            </a:r>
            <a:r>
              <a:rPr lang="en-US" sz="1400" dirty="0" err="1">
                <a:latin typeface="Times New Roman" panose="02020603050405020304" pitchFamily="18" charset="0"/>
              </a:rPr>
              <a:t>Apatity</a:t>
            </a:r>
            <a:r>
              <a:rPr lang="en-US" sz="1400" dirty="0">
                <a:latin typeface="Times New Roman" panose="02020603050405020304" pitchFamily="18" charset="0"/>
              </a:rPr>
              <a:t>: PGI KSC RAS. 201</a:t>
            </a:r>
            <a:r>
              <a:rPr lang="ru-RU" sz="1400" dirty="0">
                <a:latin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</a:rPr>
              <a:t>.</a:t>
            </a:r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</a:rPr>
              <a:t>Soloviev A.A., </a:t>
            </a:r>
            <a:r>
              <a:rPr lang="en-US" sz="1400" dirty="0" err="1">
                <a:latin typeface="Times New Roman" panose="02020603050405020304" pitchFamily="18" charset="0"/>
              </a:rPr>
              <a:t>Sidorov</a:t>
            </a:r>
            <a:r>
              <a:rPr lang="en-US" sz="1400" dirty="0">
                <a:latin typeface="Times New Roman" panose="02020603050405020304" pitchFamily="18" charset="0"/>
              </a:rPr>
              <a:t> R.V., </a:t>
            </a:r>
            <a:r>
              <a:rPr lang="en-US" sz="1400" dirty="0" err="1">
                <a:latin typeface="Times New Roman" panose="02020603050405020304" pitchFamily="18" charset="0"/>
              </a:rPr>
              <a:t>Oshchenko</a:t>
            </a:r>
            <a:r>
              <a:rPr lang="en-US" sz="1400" dirty="0">
                <a:latin typeface="Times New Roman" panose="02020603050405020304" pitchFamily="18" charset="0"/>
              </a:rPr>
              <a:t> A.A. [et al.] On the need for accurate monitoring of the geomagnetic field during directional drilling in the Russian Arctic. </a:t>
            </a:r>
            <a:r>
              <a:rPr lang="en-US" sz="1400" dirty="0" err="1">
                <a:latin typeface="Times New Roman" panose="02020603050405020304" pitchFamily="18" charset="0"/>
              </a:rPr>
              <a:t>Izv</a:t>
            </a:r>
            <a:r>
              <a:rPr lang="en-US" sz="1400" dirty="0">
                <a:latin typeface="Times New Roman" panose="02020603050405020304" pitchFamily="18" charset="0"/>
              </a:rPr>
              <a:t>., Phys. Solid Earth. 2022. No. 58. P. 420–434. DOI: 10.1134/S1069351322020124.</a:t>
            </a:r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</a:rPr>
              <a:t>Vorobev</a:t>
            </a:r>
            <a:r>
              <a:rPr lang="en-US" sz="1400" dirty="0">
                <a:latin typeface="Times New Roman" panose="02020603050405020304" pitchFamily="18" charset="0"/>
              </a:rPr>
              <a:t> A. V., Soloviev A. A., </a:t>
            </a:r>
            <a:r>
              <a:rPr lang="en-US" sz="1400" dirty="0" err="1">
                <a:latin typeface="Times New Roman" panose="02020603050405020304" pitchFamily="18" charset="0"/>
              </a:rPr>
              <a:t>Pilipenko</a:t>
            </a:r>
            <a:r>
              <a:rPr lang="en-US" sz="1400" dirty="0">
                <a:latin typeface="Times New Roman" panose="02020603050405020304" pitchFamily="18" charset="0"/>
              </a:rPr>
              <a:t> V. A., </a:t>
            </a:r>
            <a:r>
              <a:rPr lang="en-US" sz="1400" dirty="0" err="1">
                <a:latin typeface="Times New Roman" panose="02020603050405020304" pitchFamily="18" charset="0"/>
              </a:rPr>
              <a:t>Vorobeva</a:t>
            </a:r>
            <a:r>
              <a:rPr lang="en-US" sz="1400" dirty="0">
                <a:latin typeface="Times New Roman" panose="02020603050405020304" pitchFamily="18" charset="0"/>
              </a:rPr>
              <a:t> G. R. Interactive Computer model for aurora forecast and analysis. Solar-Terrestrial Physics. 2022. Vol. 8. No 2. P. 84-90. DOI:  10.12737/stp-82202213.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</a:rPr>
              <a:t>Vorobev</a:t>
            </a:r>
            <a:r>
              <a:rPr lang="en-US" sz="1400" dirty="0">
                <a:latin typeface="Times New Roman" panose="02020603050405020304" pitchFamily="18" charset="0"/>
              </a:rPr>
              <a:t> A., Soloviev A., </a:t>
            </a:r>
            <a:r>
              <a:rPr lang="en-US" sz="1400" dirty="0" err="1">
                <a:latin typeface="Times New Roman" panose="02020603050405020304" pitchFamily="18" charset="0"/>
              </a:rPr>
              <a:t>Pilipenko</a:t>
            </a:r>
            <a:r>
              <a:rPr lang="en-US" sz="1400" dirty="0">
                <a:latin typeface="Times New Roman" panose="02020603050405020304" pitchFamily="18" charset="0"/>
              </a:rPr>
              <a:t> V., </a:t>
            </a:r>
            <a:r>
              <a:rPr lang="en-US" sz="1400" dirty="0" err="1">
                <a:latin typeface="Times New Roman" panose="02020603050405020304" pitchFamily="18" charset="0"/>
              </a:rPr>
              <a:t>Vorobeva</a:t>
            </a:r>
            <a:r>
              <a:rPr lang="en-US" sz="1400" dirty="0">
                <a:latin typeface="Times New Roman" panose="02020603050405020304" pitchFamily="18" charset="0"/>
              </a:rPr>
              <a:t> G., Sakharov Y. An approach to diagnostics of geomagnetically induced currents based on ground magnetometers data. Appl. Sci. 2022. No. 12. P. 1522. DOI: 10.3390/ app12031522.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</a:rPr>
              <a:t>Witlox</a:t>
            </a:r>
            <a:r>
              <a:rPr lang="en-US" sz="1400" dirty="0">
                <a:latin typeface="Times New Roman" panose="02020603050405020304" pitchFamily="18" charset="0"/>
              </a:rPr>
              <a:t> F. Gini Coefficient. In International Encyclopedia of Geography: People, the Earth, Environment and Technology, 2017. DOI: 10.1002/9781118786352.wbieg0855.</a:t>
            </a:r>
            <a:endParaRPr lang="ru-RU" sz="1400" dirty="0"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err="1">
                <a:latin typeface="Times New Roman" panose="02020603050405020304" pitchFamily="18" charset="0"/>
              </a:rPr>
              <a:t>Yasyukevich</a:t>
            </a:r>
            <a:r>
              <a:rPr lang="en-US" sz="1400" dirty="0">
                <a:latin typeface="Times New Roman" panose="02020603050405020304" pitchFamily="18" charset="0"/>
              </a:rPr>
              <a:t> Y., </a:t>
            </a:r>
            <a:r>
              <a:rPr lang="en-US" sz="1400" dirty="0" err="1">
                <a:latin typeface="Times New Roman" panose="02020603050405020304" pitchFamily="18" charset="0"/>
              </a:rPr>
              <a:t>Astafyeva</a:t>
            </a:r>
            <a:r>
              <a:rPr lang="en-US" sz="1400" dirty="0">
                <a:latin typeface="Times New Roman" panose="02020603050405020304" pitchFamily="18" charset="0"/>
              </a:rPr>
              <a:t> E., </a:t>
            </a:r>
            <a:r>
              <a:rPr lang="en-US" sz="1400" dirty="0" err="1">
                <a:latin typeface="Times New Roman" panose="02020603050405020304" pitchFamily="18" charset="0"/>
              </a:rPr>
              <a:t>Padokhin</a:t>
            </a:r>
            <a:r>
              <a:rPr lang="en-US" sz="1400" dirty="0">
                <a:latin typeface="Times New Roman" panose="02020603050405020304" pitchFamily="18" charset="0"/>
              </a:rPr>
              <a:t> A. [et al].  The 6 September 2017 X‐class solar flares and their impacts on the ionosphere, GNSS, and HF radio wave propagation. Space Weather. 2018. V. 16. P. 1013–1027. DOI: 10.1029/2018SW001932.</a:t>
            </a:r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659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C2104BCA-61EC-43A3-8E26-AE43A9731842}"/>
              </a:ext>
            </a:extLst>
          </p:cNvPr>
          <p:cNvSpPr txBox="1"/>
          <p:nvPr/>
        </p:nvSpPr>
        <p:spPr>
          <a:xfrm>
            <a:off x="345762" y="175412"/>
            <a:ext cx="11520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ГЕОМАГНИТНОЕ ПОЛЕ И ЕГО ВАРИАЦИИ, КАК ФАКТОР НЕОПРЕДЕЛЕННОСТИ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F65C8B-1EA9-46BE-A32E-2C1003A98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690" y="122231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3FEAF2-2822-4080-B2B5-EEF9B4EA18E5}"/>
                  </a:ext>
                </a:extLst>
              </p:cNvPr>
              <p:cNvSpPr txBox="1"/>
              <p:nvPr/>
            </p:nvSpPr>
            <p:spPr>
              <a:xfrm>
                <a:off x="345762" y="874188"/>
                <a:ext cx="497935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3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3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ГМП</m:t>
                        </m:r>
                      </m:sub>
                    </m:sSub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𝛿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13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ru-RU" sz="13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sub>
                        </m:sSub>
                      </m:e>
                    </m:d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ru-RU" sz="13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ru-RU" sz="13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ru-RU" sz="13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ru-RU" sz="13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73FEAF2-2822-4080-B2B5-EEF9B4EA1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62" y="874188"/>
                <a:ext cx="4979359" cy="3077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4B9183A-26EB-4E0A-B4D7-1E71623D5B3D}"/>
              </a:ext>
            </a:extLst>
          </p:cNvPr>
          <p:cNvSpPr txBox="1"/>
          <p:nvPr/>
        </p:nvSpPr>
        <p:spPr>
          <a:xfrm>
            <a:off x="240258" y="1191591"/>
            <a:ext cx="546494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</a:t>
            </a: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ru-RU" sz="13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ГМП </a:t>
            </a:r>
            <a:r>
              <a:rPr lang="ru-RU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внутриземных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источников;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ru-RU" sz="13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ru-RU" sz="13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главное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поле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(ГОСТ 25645.126-85);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– поле земной коры, являющееся полем магнетизма горных пород; δ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 – поле геомагнитных вари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аций.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BB532B-EA14-46DF-8293-AF2A1EEF2BAA}"/>
              </a:ext>
            </a:extLst>
          </p:cNvPr>
          <p:cNvSpPr txBox="1"/>
          <p:nvPr/>
        </p:nvSpPr>
        <p:spPr>
          <a:xfrm>
            <a:off x="242212" y="2200986"/>
            <a:ext cx="5462991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где </a:t>
            </a: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регулярная часть поля, возникающая из-за волнового излучения Солнца (ее статистическая аналогия – </a:t>
            </a: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3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ru-RU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вариация: токовая система, развивающаяся на освещенной стороне Земли);</a:t>
            </a:r>
            <a:b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регулярная часть поля, возникающая из-за лунных приливов в верхней атмосфере, статистически выделяемая методом наложения этих эпох по возможно большему периоду наблюдения;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</a:t>
            </a:r>
            <a:r>
              <a:rPr lang="en-US" sz="13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нерегулярная часть поля, возникающая из-за корпускулярного излучения Солнца (ее статистическая аналогия – </a:t>
            </a:r>
            <a:r>
              <a:rPr lang="en-US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300" i="1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-вариация: токи развиваются в виде </a:t>
            </a:r>
            <a:r>
              <a:rPr lang="ru-RU" sz="13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электроструй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зоне полярных сияний);</a:t>
            </a:r>
            <a:b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поле кольцевого тока, существенно усиливающегося в период магнитных бурь планетарного масштаба, его аналогия – главная фаза в </a:t>
            </a:r>
            <a:r>
              <a:rPr lang="en-US" sz="13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3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ru-RU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вариации: токи развиваются во внешней части радиационных поясов Земли;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DCF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нерегулярная часть поля, возникающая из-за токов на поверхности магнитосферы при обтекании ее солнечным ветром (ее статистическая аналогия – начальная фаза </a:t>
            </a:r>
            <a:r>
              <a:rPr lang="en-US" sz="13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1300" i="1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ru-RU" sz="13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вариации); 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DT</a:t>
            </a:r>
            <a:r>
              <a:rPr lang="en-US" sz="13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поле токов хвоста магнитосферы, определяемое движением плазмы, статистической аналогии не имеет и является наименее изученной составляющей вариаций ГМП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[1]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DD7FCC-A111-4DDC-AB35-C2AA0A669B37}"/>
                  </a:ext>
                </a:extLst>
              </p:cNvPr>
              <p:cNvSpPr txBox="1"/>
              <p:nvPr/>
            </p:nvSpPr>
            <p:spPr>
              <a:xfrm>
                <a:off x="240258" y="1884468"/>
                <a:ext cx="5464945" cy="302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3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3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ru-RU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𝐿</m:t>
                    </m:r>
                    <m:r>
                      <a:rPr lang="en-US" sz="13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DP</m:t>
                    </m:r>
                    <m: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DR</m:t>
                    </m:r>
                    <m: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DCF</m:t>
                    </m:r>
                    <m: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DT</m:t>
                    </m:r>
                    <m:r>
                      <m:rPr>
                        <m:nor/>
                      </m:rPr>
                      <a:rPr lang="en-US" sz="130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endParaRPr lang="ru-RU" sz="13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2DD7FCC-A111-4DDC-AB35-C2AA0A669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58" y="1884468"/>
                <a:ext cx="5464945" cy="302775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19667DE-C1FC-4CF2-9E4E-D63E9B8E4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62" y="683773"/>
            <a:ext cx="4018418" cy="2512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Рисунок 52" descr="Изображение выглядит как текст, антенна&#10;&#10;Автоматически созданное описание">
            <a:extLst>
              <a:ext uri="{FF2B5EF4-FFF2-40B4-BE49-F238E27FC236}">
                <a16:creationId xmlns:a16="http://schemas.microsoft.com/office/drawing/2014/main" id="{90DF58B3-66A0-4483-8700-85048016C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896" y="683773"/>
            <a:ext cx="978903" cy="2512518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A769A50-0134-4616-B2F8-9B5A5ADF0204}"/>
              </a:ext>
            </a:extLst>
          </p:cNvPr>
          <p:cNvSpPr txBox="1"/>
          <p:nvPr/>
        </p:nvSpPr>
        <p:spPr>
          <a:xfrm>
            <a:off x="5811446" y="4745712"/>
            <a:ext cx="624988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северная, восточная и вертикальная составляющие вектора ГМП,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нТл</a:t>
            </a: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13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горизонтальная составляющая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нТл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  <a:r>
              <a:rPr lang="en-US" sz="13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полный вектор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нТл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b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ru-RU" altLang="ru-RU" sz="13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магнитное склонение, определяемое как угол между истинным севером (географическим севером) и магнитным севером (горизонтальной составляющей поля), град. </a:t>
            </a:r>
            <a:r>
              <a:rPr kumimoji="0" lang="ru-RU" altLang="ru-RU" sz="1300" b="0" i="1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U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магнитное наклонение, определяемое как угол, измеренный от горизонтальной плоскости к вектору магнитного поля, град.</a:t>
            </a:r>
            <a:endParaRPr kumimoji="0" lang="ru-RU" altLang="ru-RU" sz="1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45A2067-E4AF-4ECC-ADBF-E182BD37AE32}"/>
                  </a:ext>
                </a:extLst>
              </p:cNvPr>
              <p:cNvSpPr txBox="1"/>
              <p:nvPr/>
            </p:nvSpPr>
            <p:spPr>
              <a:xfrm>
                <a:off x="5807751" y="4344720"/>
                <a:ext cx="5943599" cy="391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ru-RU" sz="13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3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ru-RU" sz="1300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3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ru-RU" sz="13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ru-RU" sz="13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𝑎𝑟𝑐𝑡𝑔</m:t>
                    </m:r>
                    <m:d>
                      <m:d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num>
                          <m:den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den>
                        </m:f>
                      </m:e>
                    </m:d>
                    <m:r>
                      <a:rPr lang="ru-RU" sz="13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r>
                      <a:rPr lang="ru-RU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ru-RU" sz="13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𝑎𝑟𝑐𝑠𝑖𝑛</m:t>
                    </m:r>
                    <m:d>
                      <m:d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num>
                          <m:den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den>
                        </m:f>
                      </m:e>
                    </m:d>
                    <m:r>
                      <a:rPr lang="ru-RU" sz="13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ru-RU" sz="1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𝑎𝑟𝑐𝑡𝑔</m:t>
                    </m:r>
                    <m:d>
                      <m:dPr>
                        <m:ctrlPr>
                          <a:rPr lang="ru-RU" sz="13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3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num>
                          <m:den>
                            <m:r>
                              <a:rPr lang="ru-RU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3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</a:t>
                </a:r>
                <a:endParaRPr lang="ru-RU" sz="13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45A2067-E4AF-4ECC-ADBF-E182BD37A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751" y="4344720"/>
                <a:ext cx="5943599" cy="3917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25C997B-FBB1-41BE-A5D3-9A93D0626E2D}"/>
              </a:ext>
            </a:extLst>
          </p:cNvPr>
          <p:cNvSpPr txBox="1"/>
          <p:nvPr/>
        </p:nvSpPr>
        <p:spPr>
          <a:xfrm>
            <a:off x="7946837" y="3210276"/>
            <a:ext cx="270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0FE19FE-CA96-4849-991B-65DE806106EB}"/>
              </a:ext>
            </a:extLst>
          </p:cNvPr>
          <p:cNvSpPr txBox="1"/>
          <p:nvPr/>
        </p:nvSpPr>
        <p:spPr>
          <a:xfrm>
            <a:off x="10992342" y="3219950"/>
            <a:ext cx="2700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69" name="TextBox 14">
            <a:extLst>
              <a:ext uri="{FF2B5EF4-FFF2-40B4-BE49-F238E27FC236}">
                <a16:creationId xmlns:a16="http://schemas.microsoft.com/office/drawing/2014/main" id="{4D9ED3A4-A8B5-4F2F-89BF-BA8DF3DDEF7C}"/>
              </a:ext>
            </a:extLst>
          </p:cNvPr>
          <p:cNvSpPr txBox="1"/>
          <p:nvPr/>
        </p:nvSpPr>
        <p:spPr>
          <a:xfrm>
            <a:off x="5990489" y="3478755"/>
            <a:ext cx="59435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Рис. 1.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Схематическое изображение структуры магнитосферы Земли (</a:t>
            </a:r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и составляющие вектора ГМП, регистрируемые на поверхности Земли (</a:t>
            </a:r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3E0AE64-8083-48C5-B280-AC1BACB97121}"/>
              </a:ext>
            </a:extLst>
          </p:cNvPr>
          <p:cNvSpPr txBox="1"/>
          <p:nvPr/>
        </p:nvSpPr>
        <p:spPr>
          <a:xfrm>
            <a:off x="5315354" y="882589"/>
            <a:ext cx="3898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B28B038-FAFD-4624-B2AC-D63E7F5F1FBA}"/>
              </a:ext>
            </a:extLst>
          </p:cNvPr>
          <p:cNvSpPr txBox="1"/>
          <p:nvPr/>
        </p:nvSpPr>
        <p:spPr>
          <a:xfrm>
            <a:off x="5325121" y="1906392"/>
            <a:ext cx="3898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45BD60-3D3D-49BE-B555-4A9C798E2D20}"/>
              </a:ext>
            </a:extLst>
          </p:cNvPr>
          <p:cNvSpPr txBox="1"/>
          <p:nvPr/>
        </p:nvSpPr>
        <p:spPr>
          <a:xfrm>
            <a:off x="11671483" y="4380847"/>
            <a:ext cx="3898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467FEA-47D2-4E44-958B-B3FA4EC7C3D0}"/>
              </a:ext>
            </a:extLst>
          </p:cNvPr>
          <p:cNvSpPr txBox="1"/>
          <p:nvPr/>
        </p:nvSpPr>
        <p:spPr>
          <a:xfrm>
            <a:off x="240258" y="6088407"/>
            <a:ext cx="118210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Вклад каждого из перечисленных в выражении (1) слагаемых существенно зависит от времени суток, сезона, географической и геомагнитной широт наблюдения, а также от состояния околоземного космического пространства. Однако можно сказать, что составляющие </a:t>
            </a:r>
            <a:r>
              <a:rPr lang="en-US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ru-RU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</a:t>
            </a:r>
            <a:r>
              <a:rPr lang="ru-RU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US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ru-RU" sz="1100" i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являются основными.</a:t>
            </a:r>
            <a:endParaRPr lang="ru-RU" sz="11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0FCFD3-A51A-4B34-891D-043F6B45CC51}"/>
              </a:ext>
            </a:extLst>
          </p:cNvPr>
          <p:cNvSpPr txBox="1"/>
          <p:nvPr/>
        </p:nvSpPr>
        <p:spPr>
          <a:xfrm>
            <a:off x="240258" y="559167"/>
            <a:ext cx="270698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u="sng" dirty="0">
                <a:latin typeface="Arial" panose="020B0604020202020204" pitchFamily="34" charset="0"/>
                <a:cs typeface="Arial" panose="020B0604020202020204" pitchFamily="34" charset="0"/>
              </a:rPr>
              <a:t>Геомагнитное поле (ГМП), </a:t>
            </a:r>
            <a:r>
              <a:rPr lang="ru-RU" sz="1300" u="sng" dirty="0" err="1">
                <a:latin typeface="Arial" panose="020B0604020202020204" pitchFamily="34" charset="0"/>
                <a:cs typeface="Arial" panose="020B0604020202020204" pitchFamily="34" charset="0"/>
              </a:rPr>
              <a:t>нТл</a:t>
            </a:r>
            <a:r>
              <a:rPr lang="ru-RU" sz="13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B82CFD-6C10-4110-9F7D-8B321AE438E0}"/>
              </a:ext>
            </a:extLst>
          </p:cNvPr>
          <p:cNvSpPr txBox="1"/>
          <p:nvPr/>
        </p:nvSpPr>
        <p:spPr>
          <a:xfrm>
            <a:off x="5807751" y="4046110"/>
            <a:ext cx="48012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u="sng" dirty="0">
                <a:latin typeface="Arial" panose="020B0604020202020204" pitchFamily="34" charset="0"/>
                <a:cs typeface="Arial" panose="020B0604020202020204" pitchFamily="34" charset="0"/>
              </a:rPr>
              <a:t>Регистрируемые на поверхности Земли параметры ГМП: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EA3BF-C8EE-49A1-8B19-B16E20A3095D}"/>
              </a:ext>
            </a:extLst>
          </p:cNvPr>
          <p:cNvSpPr txBox="1"/>
          <p:nvPr/>
        </p:nvSpPr>
        <p:spPr>
          <a:xfrm>
            <a:off x="240258" y="6541776"/>
            <a:ext cx="118210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Амиантов, А. С. Вариации магнитного поля Земли. База цифровых данных магнитных обсерваторий России за 1984–2000 годы на СD-ROM / А. С. Амиантов, А.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Н.</a:t>
            </a:r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Зайцев, В. И. Одинцов, В. Г. Петров. – Москва: ИЗМИРАН, 2001.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7CAB8-E458-E64B-B972-CC6223E1462D}"/>
              </a:ext>
            </a:extLst>
          </p:cNvPr>
          <p:cNvSpPr txBox="1"/>
          <p:nvPr/>
        </p:nvSpPr>
        <p:spPr>
          <a:xfrm>
            <a:off x="11786519" y="79358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F6F1C6-2E75-9482-48E4-93F129E84237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08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4038BA4-AE0B-AA57-DB1C-7445B07D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054" y="1047330"/>
            <a:ext cx="3491465" cy="148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Прямоугольник с одним скругленным углом 22">
            <a:extLst>
              <a:ext uri="{FF2B5EF4-FFF2-40B4-BE49-F238E27FC236}">
                <a16:creationId xmlns:a16="http://schemas.microsoft.com/office/drawing/2014/main" id="{833F816F-78C7-5306-C0F7-9E2D293274A7}"/>
              </a:ext>
            </a:extLst>
          </p:cNvPr>
          <p:cNvSpPr/>
          <p:nvPr/>
        </p:nvSpPr>
        <p:spPr>
          <a:xfrm flipH="1">
            <a:off x="8295053" y="4978401"/>
            <a:ext cx="3808606" cy="1813772"/>
          </a:xfrm>
          <a:prstGeom prst="round1Rect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6" name="Рисунок 45" descr="Изображение выглядит как гитара, укладывает&#10;&#10;Автоматически созданное описание">
            <a:extLst>
              <a:ext uri="{FF2B5EF4-FFF2-40B4-BE49-F238E27FC236}">
                <a16:creationId xmlns:a16="http://schemas.microsoft.com/office/drawing/2014/main" id="{3268B751-F894-47D3-9526-999F1DCE9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6642" r="7339" b="6604"/>
          <a:stretch/>
        </p:blipFill>
        <p:spPr>
          <a:xfrm>
            <a:off x="5661491" y="2938947"/>
            <a:ext cx="2340864" cy="1585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" name="Рисунок 46" descr="Изображение выглядит как внешний, транспорт, поезд, снег&#10;&#10;Автоматически созданное описание">
            <a:extLst>
              <a:ext uri="{FF2B5EF4-FFF2-40B4-BE49-F238E27FC236}">
                <a16:creationId xmlns:a16="http://schemas.microsoft.com/office/drawing/2014/main" id="{740EC852-7D51-4007-BC29-ED023E92FB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5319" r="-893" b="4816"/>
          <a:stretch/>
        </p:blipFill>
        <p:spPr>
          <a:xfrm>
            <a:off x="193473" y="1055676"/>
            <a:ext cx="2340864" cy="15777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8" name="Рисунок 47" descr="Изображение выглядит как стол, деревянный, сидит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986B2DE-DA1B-4968-8AC6-6819B1B65E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3" t="4313" b="4629"/>
          <a:stretch/>
        </p:blipFill>
        <p:spPr>
          <a:xfrm>
            <a:off x="2927482" y="1023821"/>
            <a:ext cx="2340864" cy="16009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Рисунок 3" descr="Изображение выглядит как внешний, лодка, снег, корабль&#10;&#10;Автоматически созданное описание">
            <a:extLst>
              <a:ext uri="{FF2B5EF4-FFF2-40B4-BE49-F238E27FC236}">
                <a16:creationId xmlns:a16="http://schemas.microsoft.com/office/drawing/2014/main" id="{AFE0F9DE-8F22-4607-B455-729C40266B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799" b="9467"/>
          <a:stretch/>
        </p:blipFill>
        <p:spPr>
          <a:xfrm>
            <a:off x="2910653" y="2934711"/>
            <a:ext cx="2340864" cy="15777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лодка, внешний, вод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EEA72BE3-5803-4228-93FB-15F6834337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" b="9877"/>
          <a:stretch/>
        </p:blipFill>
        <p:spPr>
          <a:xfrm>
            <a:off x="5661491" y="1023821"/>
            <a:ext cx="2336528" cy="16009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2104BCA-61EC-43A3-8E26-AE43A9731842}"/>
              </a:ext>
            </a:extLst>
          </p:cNvPr>
          <p:cNvSpPr txBox="1"/>
          <p:nvPr/>
        </p:nvSpPr>
        <p:spPr>
          <a:xfrm>
            <a:off x="99192" y="175412"/>
            <a:ext cx="1199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 ВОЗДЕЙСТВИЯ КОСМИЧЕСКОЙ ПОГОДЫ НА ТЕХНИЧЕСКИЕ ОБЪЕКТЫ (СИСТЕМЫ)</a:t>
            </a:r>
            <a:b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ГРАЖДАНСКОЙ И ВОЕННОЙ ИНФРАСТРУКТУРЫ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04E9452A-D0C4-405C-B20C-257188C50AD7}"/>
              </a:ext>
            </a:extLst>
          </p:cNvPr>
          <p:cNvSpPr txBox="1"/>
          <p:nvPr/>
        </p:nvSpPr>
        <p:spPr>
          <a:xfrm>
            <a:off x="2910653" y="4699057"/>
            <a:ext cx="51185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Технические объекты и системы – цели ГМА: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подвижные составы и системы сигнальной автоматики высокоширотных железных дорог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разрушение силового трансформатора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компании «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Electric and Gas Company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(США) вследствие ГИТ, вызванных ГМА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13-14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марта 1989 г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в, г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системы навигации и КВ-радиосвязи подвижных объектов, эксплуатируемых в АЗРФ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системы геомагнитного сопровождения наклонно-направленного бурения нефтяных и газовых скважин в АЗРФ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демпфирование угловой скорости ИСЗ и спутниковые аномалии (на рис. показана национальная орбитальная станция США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SKYLAB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, потерпевшая крушение в результате возросшей солнечной активности в июле 1979 г.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снижение долговечности магистральных трубопроводов, вследствие увеличения скорости их коррозии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E1287-36FF-4B63-8184-BE7A9BC272A4}"/>
              </a:ext>
            </a:extLst>
          </p:cNvPr>
          <p:cNvSpPr txBox="1"/>
          <p:nvPr/>
        </p:nvSpPr>
        <p:spPr>
          <a:xfrm>
            <a:off x="8393200" y="5079929"/>
            <a:ext cx="36996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 отчету «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Zurich Insurance Group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r>
              <a:rPr lang="en-US" sz="10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страховые выплаты в США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сбоев электрооборудования в следствие магнитных бурь с 2005 по 2015 </a:t>
            </a:r>
            <a:r>
              <a:rPr lang="ru-RU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гг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превысили $ 1.9 млрд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[Dobbins R.W., 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Schriiver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K.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2015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феврале 2022 г. в следствие магнитной бури компания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SpaceX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потеряла 40 из 49 спутников 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Starlink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выведенных на орбиту 03.02.2022 г.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временно  находившихся на низкой околоземной орбите 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~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209 км </a:t>
            </a:r>
            <a:b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[https://</a:t>
            </a:r>
            <a:r>
              <a:rPr lang="en-US" sz="1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time.com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/6146986/space-x-satellites-solar-storm/]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250FF4-8B12-49D0-B839-27C32D5529CF}"/>
              </a:ext>
            </a:extLst>
          </p:cNvPr>
          <p:cNvSpPr txBox="1"/>
          <p:nvPr/>
        </p:nvSpPr>
        <p:spPr>
          <a:xfrm>
            <a:off x="5284903" y="1706033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3EE68F-17E5-490A-8F9F-093878AF143E}"/>
              </a:ext>
            </a:extLst>
          </p:cNvPr>
          <p:cNvSpPr txBox="1"/>
          <p:nvPr/>
        </p:nvSpPr>
        <p:spPr>
          <a:xfrm>
            <a:off x="2544202" y="1657945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18690E4-E1BA-41C1-9A63-B033AB2AB869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DC43B2-94A0-DE45-9CF3-2633280481F7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Рисунок 8" descr="Изображение выглядит как плоский, внешний, небо, самолет&#10;&#10;Автоматически созданное описание">
            <a:extLst>
              <a:ext uri="{FF2B5EF4-FFF2-40B4-BE49-F238E27FC236}">
                <a16:creationId xmlns:a16="http://schemas.microsoft.com/office/drawing/2014/main" id="{664DF47E-B622-437E-BEC9-132C52B2943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4256" r="13089" b="5465"/>
          <a:stretch/>
        </p:blipFill>
        <p:spPr>
          <a:xfrm>
            <a:off x="197339" y="2926572"/>
            <a:ext cx="2336528" cy="15858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1CC9BA-0324-FA27-53E6-94AC8380D5FD}"/>
              </a:ext>
            </a:extLst>
          </p:cNvPr>
          <p:cNvSpPr txBox="1"/>
          <p:nvPr/>
        </p:nvSpPr>
        <p:spPr>
          <a:xfrm>
            <a:off x="8029227" y="1770280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344E0F-F80A-6ACD-29F7-AB13A99E2545}"/>
              </a:ext>
            </a:extLst>
          </p:cNvPr>
          <p:cNvSpPr txBox="1"/>
          <p:nvPr/>
        </p:nvSpPr>
        <p:spPr>
          <a:xfrm>
            <a:off x="2544202" y="3589168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DEA36-DD9A-5B00-7770-36BC50725ACC}"/>
              </a:ext>
            </a:extLst>
          </p:cNvPr>
          <p:cNvSpPr txBox="1"/>
          <p:nvPr/>
        </p:nvSpPr>
        <p:spPr>
          <a:xfrm>
            <a:off x="5284903" y="3589168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AE495C-3003-AC87-52C9-770B1CA8CA26}"/>
              </a:ext>
            </a:extLst>
          </p:cNvPr>
          <p:cNvSpPr txBox="1"/>
          <p:nvPr/>
        </p:nvSpPr>
        <p:spPr>
          <a:xfrm>
            <a:off x="8029226" y="3618766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D3AA2-FC98-CE61-85C8-6F96F8E5BA7A}"/>
              </a:ext>
            </a:extLst>
          </p:cNvPr>
          <p:cNvSpPr txBox="1"/>
          <p:nvPr/>
        </p:nvSpPr>
        <p:spPr>
          <a:xfrm>
            <a:off x="2544202" y="5483788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4FC527-EF0F-DCCF-AF76-3508C70803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6263" y="2134170"/>
            <a:ext cx="3443975" cy="22113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EB050D-20CB-2EC8-23A0-C3D6CBAA9E12}"/>
              </a:ext>
            </a:extLst>
          </p:cNvPr>
          <p:cNvSpPr txBox="1"/>
          <p:nvPr/>
        </p:nvSpPr>
        <p:spPr>
          <a:xfrm>
            <a:off x="8579433" y="4430229"/>
            <a:ext cx="3460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https://www.gpsworld.com/norway-finland-suspect-russia-of-jamming-gps/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 descr="Изображение выглядит как внешний, скала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7F466993-E528-21C3-2349-B538530478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9640"/>
          <a:stretch/>
        </p:blipFill>
        <p:spPr>
          <a:xfrm>
            <a:off x="193473" y="4805607"/>
            <a:ext cx="2350729" cy="1599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9604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3F65C8B-1EA9-46BE-A32E-2C1003A98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90" y="111532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F4AADE-890A-3F48-1D24-9BF1B7D3E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0" y="4111985"/>
            <a:ext cx="5759450" cy="192405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1FF66C-A041-3AB5-3039-59269D5EC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12" y="953750"/>
            <a:ext cx="2865755" cy="221107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77A576-0AAB-5DB2-8E86-B5027405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648" y="953750"/>
            <a:ext cx="2865755" cy="221107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2903FA-E43A-C26C-DAB5-94E02231D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0" y="953750"/>
            <a:ext cx="2865755" cy="221107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90545A-BC67-6AB2-3200-798D9DB56F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34" y="953750"/>
            <a:ext cx="2865755" cy="2211070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69E75B-BED0-8783-DCE6-D0C96116B1AE}"/>
              </a:ext>
            </a:extLst>
          </p:cNvPr>
          <p:cNvSpPr txBox="1"/>
          <p:nvPr/>
        </p:nvSpPr>
        <p:spPr>
          <a:xfrm>
            <a:off x="234111" y="175412"/>
            <a:ext cx="11532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ГЕОМАГНИТНЫХ ДАННЫХ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B5170-7049-F42F-0C70-4F2935EC828D}"/>
              </a:ext>
            </a:extLst>
          </p:cNvPr>
          <p:cNvSpPr txBox="1"/>
          <p:nvPr/>
        </p:nvSpPr>
        <p:spPr>
          <a:xfrm>
            <a:off x="6090292" y="4289180"/>
            <a:ext cx="5901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Рис. 3.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а – магнитная станция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Хорнсунн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(архипелага Шпицберген); б – адаптированный для магнитных измерений самолет Ан-12; в – морской магнитометр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Geometrics G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-882; г – протонный магнитометр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Geometrics G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-857; д – исследовательский спутник «Браво» миссии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SWARM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5AC5F-7324-B3AF-CCE4-8C8BFAA88435}"/>
              </a:ext>
            </a:extLst>
          </p:cNvPr>
          <p:cNvSpPr txBox="1"/>
          <p:nvPr/>
        </p:nvSpPr>
        <p:spPr>
          <a:xfrm>
            <a:off x="1500441" y="31767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C8DD0-DB27-F7B1-826A-91C0B58C777B}"/>
              </a:ext>
            </a:extLst>
          </p:cNvPr>
          <p:cNvSpPr txBox="1"/>
          <p:nvPr/>
        </p:nvSpPr>
        <p:spPr>
          <a:xfrm>
            <a:off x="4469463" y="317673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ED0F08-592A-A440-3862-38CA8907792D}"/>
              </a:ext>
            </a:extLst>
          </p:cNvPr>
          <p:cNvSpPr txBox="1"/>
          <p:nvPr/>
        </p:nvSpPr>
        <p:spPr>
          <a:xfrm>
            <a:off x="7580511" y="3215432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8D76A2-1324-121D-FADB-1BDCE3BE61C6}"/>
              </a:ext>
            </a:extLst>
          </p:cNvPr>
          <p:cNvSpPr txBox="1"/>
          <p:nvPr/>
        </p:nvSpPr>
        <p:spPr>
          <a:xfrm>
            <a:off x="10419705" y="3266049"/>
            <a:ext cx="2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A6D47B-DA19-01E7-4040-F79543703858}"/>
              </a:ext>
            </a:extLst>
          </p:cNvPr>
          <p:cNvSpPr txBox="1"/>
          <p:nvPr/>
        </p:nvSpPr>
        <p:spPr>
          <a:xfrm>
            <a:off x="2950495" y="60972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06FCF-377E-3CA4-C651-07AA77D3F5A3}"/>
              </a:ext>
            </a:extLst>
          </p:cNvPr>
          <p:cNvSpPr txBox="1"/>
          <p:nvPr/>
        </p:nvSpPr>
        <p:spPr>
          <a:xfrm>
            <a:off x="11786519" y="79358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90A8A0-6390-D6B6-BC30-BAFB3B1E1E95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46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5197AA-4758-4EF2-A19B-0730CF51F8FB}"/>
              </a:ext>
            </a:extLst>
          </p:cNvPr>
          <p:cNvSpPr txBox="1"/>
          <p:nvPr/>
        </p:nvSpPr>
        <p:spPr>
          <a:xfrm>
            <a:off x="224127" y="175412"/>
            <a:ext cx="11729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 К ДИАГНОСТИРОВАНИЮ ГЕОИНДУЦИРОВАННЫХ ТОКОВ</a:t>
            </a: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C4558D0F-D2BE-4884-BA90-DCAB79E2A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99" y="3445288"/>
            <a:ext cx="2496331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2F76F3DB-7CBA-4FC8-8ED4-C8D67F8FD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20" y="3453755"/>
            <a:ext cx="2516265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4E266A6-9431-4067-A97F-57AE7103E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01" y="3453755"/>
            <a:ext cx="2542991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F159A04E-2EE3-44EC-860D-5F1F1A079EFD}"/>
              </a:ext>
            </a:extLst>
          </p:cNvPr>
          <p:cNvSpPr txBox="1"/>
          <p:nvPr/>
        </p:nvSpPr>
        <p:spPr>
          <a:xfrm>
            <a:off x="293099" y="5514700"/>
            <a:ext cx="8618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ru-RU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Анализ однородности информации в процессе формирования информационной среды многоуровневой системы ЦД: </a:t>
            </a:r>
            <a:r>
              <a:rPr lang="ru-RU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геоиндуцированные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токи на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трансформаторной станция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VKH; </a:t>
            </a:r>
            <a:r>
              <a:rPr lang="ru-RU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 и в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вариабельность восточной составляющей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проксителлурическое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поле на станции 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IVA; IE-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индекс ГМА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48AD500-9996-4A43-ABBC-AACAE9BB561E}"/>
              </a:ext>
            </a:extLst>
          </p:cNvPr>
          <p:cNvSpPr txBox="1"/>
          <p:nvPr/>
        </p:nvSpPr>
        <p:spPr>
          <a:xfrm>
            <a:off x="11800348" y="2574299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FCC09F8-CF81-49C0-8068-D02B6C89F07C}"/>
              </a:ext>
            </a:extLst>
          </p:cNvPr>
          <p:cNvSpPr txBox="1"/>
          <p:nvPr/>
        </p:nvSpPr>
        <p:spPr>
          <a:xfrm>
            <a:off x="4642249" y="5155728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A11F4FB-F4A7-4C1C-B94A-39E95814BF06}"/>
              </a:ext>
            </a:extLst>
          </p:cNvPr>
          <p:cNvSpPr txBox="1"/>
          <p:nvPr/>
        </p:nvSpPr>
        <p:spPr>
          <a:xfrm>
            <a:off x="7508088" y="5155728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07A51FA-B14F-AC4C-9588-BBDCDBBF2012}"/>
              </a:ext>
            </a:extLst>
          </p:cNvPr>
          <p:cNvSpPr txBox="1"/>
          <p:nvPr/>
        </p:nvSpPr>
        <p:spPr>
          <a:xfrm>
            <a:off x="11652739" y="79358"/>
            <a:ext cx="44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D86A2DD-2A3E-33EA-DBA1-544BB83F3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7768"/>
              </p:ext>
            </p:extLst>
          </p:nvPr>
        </p:nvGraphicFramePr>
        <p:xfrm>
          <a:off x="4185873" y="2503341"/>
          <a:ext cx="4728572" cy="4122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71312">
                  <a:extLst>
                    <a:ext uri="{9D8B030D-6E8A-4147-A177-3AD203B41FA5}">
                      <a16:colId xmlns:a16="http://schemas.microsoft.com/office/drawing/2014/main" val="3944837760"/>
                    </a:ext>
                  </a:extLst>
                </a:gridCol>
                <a:gridCol w="951573">
                  <a:extLst>
                    <a:ext uri="{9D8B030D-6E8A-4147-A177-3AD203B41FA5}">
                      <a16:colId xmlns:a16="http://schemas.microsoft.com/office/drawing/2014/main" val="3142774164"/>
                    </a:ext>
                  </a:extLst>
                </a:gridCol>
                <a:gridCol w="865509">
                  <a:extLst>
                    <a:ext uri="{9D8B030D-6E8A-4147-A177-3AD203B41FA5}">
                      <a16:colId xmlns:a16="http://schemas.microsoft.com/office/drawing/2014/main" val="3783083129"/>
                    </a:ext>
                  </a:extLst>
                </a:gridCol>
                <a:gridCol w="864902">
                  <a:extLst>
                    <a:ext uri="{9D8B030D-6E8A-4147-A177-3AD203B41FA5}">
                      <a16:colId xmlns:a16="http://schemas.microsoft.com/office/drawing/2014/main" val="1359697041"/>
                    </a:ext>
                  </a:extLst>
                </a:gridCol>
                <a:gridCol w="695829">
                  <a:extLst>
                    <a:ext uri="{9D8B030D-6E8A-4147-A177-3AD203B41FA5}">
                      <a16:colId xmlns:a16="http://schemas.microsoft.com/office/drawing/2014/main" val="3682242317"/>
                    </a:ext>
                  </a:extLst>
                </a:gridCol>
                <a:gridCol w="779447">
                  <a:extLst>
                    <a:ext uri="{9D8B030D-6E8A-4147-A177-3AD203B41FA5}">
                      <a16:colId xmlns:a16="http://schemas.microsoft.com/office/drawing/2014/main" val="1191834562"/>
                    </a:ext>
                  </a:extLst>
                </a:gridCol>
              </a:tblGrid>
              <a:tr h="258034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Признак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05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</a:t>
                      </a:r>
                      <a:r>
                        <a:rPr lang="en-US" sz="1050" b="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|dY</a:t>
                      </a:r>
                      <a:r>
                        <a:rPr lang="en-US" sz="1050" b="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IVA</a:t>
                      </a: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|dY</a:t>
                      </a:r>
                      <a:r>
                        <a:rPr lang="en-US" sz="1050" b="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</a:t>
                      </a: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05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</a:t>
                      </a:r>
                      <a:r>
                        <a:rPr lang="en-US" sz="1050" b="0" baseline="-25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KEV</a:t>
                      </a: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</a:t>
                      </a:r>
                      <a:r>
                        <a:rPr lang="ru-RU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1104285"/>
                  </a:ext>
                </a:extLst>
              </a:tr>
              <a:tr h="11511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tabLst>
                          <a:tab pos="720725" algn="l"/>
                        </a:tabLst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0.882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0.878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0.847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0.841</a:t>
                      </a:r>
                      <a:endParaRPr lang="ru-RU" sz="1050" b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05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0.772</a:t>
                      </a:r>
                      <a:endParaRPr lang="ru-RU" sz="105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307450"/>
                  </a:ext>
                </a:extLst>
              </a:tr>
            </a:tbl>
          </a:graphicData>
        </a:graphic>
      </p:graphicFrame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376CF6A-4CFC-A093-BFF6-2EDAF2808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9" y="849581"/>
            <a:ext cx="4275170" cy="102523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08F5F2F-807F-2F44-4053-2A02FAA7E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49" y="849581"/>
            <a:ext cx="4275170" cy="994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C0F294-806E-AD0E-FD79-0C7AEE1665BC}"/>
              </a:ext>
            </a:extLst>
          </p:cNvPr>
          <p:cNvSpPr txBox="1"/>
          <p:nvPr/>
        </p:nvSpPr>
        <p:spPr>
          <a:xfrm>
            <a:off x="293099" y="2470878"/>
            <a:ext cx="3587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Табл. 4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Корреляция (усредненных по 15-минутным интервалам) значений |J</a:t>
            </a:r>
            <a:r>
              <a:rPr lang="ru-RU" sz="1100" baseline="-25000" dirty="0">
                <a:latin typeface="Arial" panose="020B0604020202020204" pitchFamily="34" charset="0"/>
                <a:cs typeface="Arial" panose="020B0604020202020204" pitchFamily="34" charset="0"/>
              </a:rPr>
              <a:t>VKH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| со значениями ГМВ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7AD24-D567-FCF8-6C64-CFA8551A0D42}"/>
              </a:ext>
            </a:extLst>
          </p:cNvPr>
          <p:cNvSpPr txBox="1"/>
          <p:nvPr/>
        </p:nvSpPr>
        <p:spPr>
          <a:xfrm>
            <a:off x="99191" y="1858263"/>
            <a:ext cx="88182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Рис. 4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Вариации значений целевой функции и признаковых переменных</a:t>
            </a:r>
          </a:p>
        </p:txBody>
      </p:sp>
      <p:pic>
        <p:nvPicPr>
          <p:cNvPr id="2" name="Рисунок 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C772537-A15C-A62B-5742-5CFBD5073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96" y="576133"/>
            <a:ext cx="2394945" cy="42733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1F3E452-FE8C-A65C-D76F-E561A16D2860}"/>
              </a:ext>
            </a:extLst>
          </p:cNvPr>
          <p:cNvSpPr/>
          <p:nvPr/>
        </p:nvSpPr>
        <p:spPr>
          <a:xfrm>
            <a:off x="77485" y="113245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C2C4BF89-5141-49CB-92AF-DFE49B8D30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537" y="4937391"/>
            <a:ext cx="2393104" cy="18065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48124-D87B-1A4E-4393-CC8CCD26991C}"/>
              </a:ext>
            </a:extLst>
          </p:cNvPr>
          <p:cNvSpPr txBox="1"/>
          <p:nvPr/>
        </p:nvSpPr>
        <p:spPr>
          <a:xfrm>
            <a:off x="1406451" y="515572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AB663-FE16-FF3C-DF06-F755340B1B53}"/>
              </a:ext>
            </a:extLst>
          </p:cNvPr>
          <p:cNvSpPr txBox="1"/>
          <p:nvPr/>
        </p:nvSpPr>
        <p:spPr>
          <a:xfrm>
            <a:off x="11800348" y="5624407"/>
            <a:ext cx="271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4456-81C9-FC59-57D8-8BC6D1033EA9}"/>
              </a:ext>
            </a:extLst>
          </p:cNvPr>
          <p:cNvSpPr txBox="1"/>
          <p:nvPr/>
        </p:nvSpPr>
        <p:spPr>
          <a:xfrm>
            <a:off x="8485520" y="6456554"/>
            <a:ext cx="8416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88365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5197AA-4758-4EF2-A19B-0730CF51F8FB}"/>
              </a:ext>
            </a:extLst>
          </p:cNvPr>
          <p:cNvSpPr txBox="1"/>
          <p:nvPr/>
        </p:nvSpPr>
        <p:spPr>
          <a:xfrm>
            <a:off x="336331" y="175412"/>
            <a:ext cx="11532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ВАЛИДАЦИЯ ДИАГНОСТИЧЕСКОЙ МОДЕЛИ ГИТ НА ОСНОВЕ РЕГРЕССИОННОГО ПОДХОДА И ИССКУССТВЕННЫХ НЕЙРОННЫХ СЕТЕЙ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9CFA311-6EA8-4F48-8808-FDA9B16697D3}"/>
              </a:ext>
            </a:extLst>
          </p:cNvPr>
          <p:cNvSpPr/>
          <p:nvPr/>
        </p:nvSpPr>
        <p:spPr>
          <a:xfrm>
            <a:off x="88338" y="83975"/>
            <a:ext cx="12015324" cy="6690049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8131A8-D90C-40D5-9622-C9A6A117EB75}"/>
                  </a:ext>
                </a:extLst>
              </p:cNvPr>
              <p:cNvSpPr txBox="1"/>
              <p:nvPr/>
            </p:nvSpPr>
            <p:spPr>
              <a:xfrm>
                <a:off x="210821" y="2493113"/>
                <a:ext cx="6120130" cy="6815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13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</m:d>
                      <m:r>
                        <a:rPr lang="ru-RU" sz="13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13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13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ru-RU" sz="13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sz="1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ru-RU" sz="13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ru-RU" sz="1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ru-RU" sz="13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</m:nary>
                      <m:r>
                        <a:rPr lang="ru-RU" sz="13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1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8131A8-D90C-40D5-9622-C9A6A117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1" y="2493113"/>
                <a:ext cx="6120130" cy="681597"/>
              </a:xfrm>
              <a:prstGeom prst="rect">
                <a:avLst/>
              </a:prstGeom>
              <a:blipFill>
                <a:blip r:embed="rId3"/>
                <a:stretch>
                  <a:fillRect t="-85455" b="-13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DD269-2C19-4A8F-AC6D-CC709FCD79E1}"/>
                  </a:ext>
                </a:extLst>
              </p:cNvPr>
              <p:cNvSpPr txBox="1"/>
              <p:nvPr/>
            </p:nvSpPr>
            <p:spPr>
              <a:xfrm>
                <a:off x="210822" y="3251785"/>
                <a:ext cx="6120130" cy="503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где </a:t>
                </a:r>
                <a:r>
                  <a:rPr lang="en-US" sz="13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1300" i="1" baseline="30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 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ru-RU" sz="1300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1, </a:t>
                </a:r>
                <a:r>
                  <a:rPr lang="en-US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ru-RU" sz="1300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2, ..., </a:t>
                </a:r>
                <a:r>
                  <a:rPr lang="en-US" sz="13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</a:t>
                </a:r>
                <a:r>
                  <a:rPr lang="en-US" sz="1300" baseline="-25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– вектор регрессоров;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ru-RU" sz="13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ru-RU" sz="13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</m:acc>
                  </m:oMath>
                </a14:m>
                <a:r>
                  <a:rPr lang="ru-RU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=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(</a:t>
                </a:r>
                <a:r>
                  <a:rPr lang="en-US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β</a:t>
                </a:r>
                <a:r>
                  <a:rPr lang="ru-RU" sz="1300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1, </a:t>
                </a:r>
                <a:r>
                  <a:rPr lang="en-US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β</a:t>
                </a:r>
                <a:r>
                  <a:rPr lang="ru-RU" sz="1300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2, ..., </a:t>
                </a:r>
                <a:r>
                  <a:rPr lang="en-US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β</a:t>
                </a:r>
                <a:r>
                  <a:rPr lang="en-US" sz="1300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r>
                  <a:rPr lang="en-US" sz="1300" i="1" baseline="30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en-US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вектор столбец коэффициентов; </a:t>
                </a:r>
                <a:r>
                  <a:rPr lang="en-US" sz="13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ru-RU" sz="13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число признаков модели.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DD269-2C19-4A8F-AC6D-CC709FCD7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22" y="3251785"/>
                <a:ext cx="6120130" cy="503664"/>
              </a:xfrm>
              <a:prstGeom prst="rect">
                <a:avLst/>
              </a:prstGeom>
              <a:blipFill>
                <a:blip r:embed="rId4"/>
                <a:stretch>
                  <a:fillRect l="-207" r="-207" b="-97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0928F91-FA65-46DA-995A-2F3B29FFED2D}"/>
              </a:ext>
            </a:extLst>
          </p:cNvPr>
          <p:cNvSpPr txBox="1"/>
          <p:nvPr/>
        </p:nvSpPr>
        <p:spPr>
          <a:xfrm>
            <a:off x="847670" y="4462583"/>
            <a:ext cx="61201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/>
              <a:t>где β</a:t>
            </a:r>
            <a:r>
              <a:rPr lang="ru-RU" sz="1300" baseline="-25000" dirty="0"/>
              <a:t>0</a:t>
            </a:r>
            <a:r>
              <a:rPr lang="ru-RU" sz="1300" i="1" dirty="0"/>
              <a:t> = </a:t>
            </a:r>
            <a:r>
              <a:rPr lang="ru-RU" sz="1300" dirty="0"/>
              <a:t>0.1; β</a:t>
            </a:r>
            <a:r>
              <a:rPr lang="ru-RU" sz="1300" baseline="-25000" dirty="0"/>
              <a:t>1</a:t>
            </a:r>
            <a:r>
              <a:rPr lang="ru-RU" sz="1300" i="1" dirty="0"/>
              <a:t> =</a:t>
            </a:r>
            <a:r>
              <a:rPr lang="ru-RU" sz="1300" dirty="0"/>
              <a:t> 90.56⋅10</a:t>
            </a:r>
            <a:r>
              <a:rPr lang="ru-RU" sz="1300" baseline="30000" dirty="0"/>
              <a:t>-3</a:t>
            </a:r>
            <a:r>
              <a:rPr lang="ru-RU" sz="1300" dirty="0"/>
              <a:t>; β</a:t>
            </a:r>
            <a:r>
              <a:rPr lang="ru-RU" sz="1300" baseline="-25000" dirty="0"/>
              <a:t>2</a:t>
            </a:r>
            <a:r>
              <a:rPr lang="ru-RU" sz="1300" i="1" dirty="0"/>
              <a:t> =</a:t>
            </a:r>
            <a:r>
              <a:rPr lang="ru-RU" sz="1300" dirty="0"/>
              <a:t> 32.25⋅10</a:t>
            </a:r>
            <a:r>
              <a:rPr lang="ru-RU" sz="1300" baseline="30000" dirty="0"/>
              <a:t>-3</a:t>
            </a:r>
            <a:r>
              <a:rPr lang="ru-RU" sz="1300" dirty="0"/>
              <a:t>; β</a:t>
            </a:r>
            <a:r>
              <a:rPr lang="ru-RU" sz="1300" baseline="-25000" dirty="0"/>
              <a:t>3</a:t>
            </a:r>
            <a:r>
              <a:rPr lang="ru-RU" sz="1300" i="1" dirty="0"/>
              <a:t> =</a:t>
            </a:r>
            <a:r>
              <a:rPr lang="ru-RU" sz="1300" dirty="0"/>
              <a:t> 32.36⋅10</a:t>
            </a:r>
            <a:r>
              <a:rPr lang="ru-RU" sz="1300" baseline="30000" dirty="0"/>
              <a:t>-3</a:t>
            </a:r>
            <a:r>
              <a:rPr lang="ru-RU" sz="1300" dirty="0"/>
              <a:t>; β</a:t>
            </a:r>
            <a:r>
              <a:rPr lang="ru-RU" sz="1300" baseline="-25000" dirty="0"/>
              <a:t>4</a:t>
            </a:r>
            <a:r>
              <a:rPr lang="ru-RU" sz="1300" i="1" dirty="0"/>
              <a:t> =</a:t>
            </a:r>
            <a:r>
              <a:rPr lang="ru-RU" sz="1300" dirty="0"/>
              <a:t> 0.37⋅10</a:t>
            </a:r>
            <a:r>
              <a:rPr lang="ru-RU" sz="1300" baseline="30000" dirty="0"/>
              <a:t>-3</a:t>
            </a:r>
            <a:r>
              <a:rPr lang="ru-RU" sz="1300" dirty="0"/>
              <a:t>. </a:t>
            </a:r>
            <a:endParaRPr lang="ru-RU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9A7DE-71D8-4DDA-82CB-2BEB62A3446D}"/>
              </a:ext>
            </a:extLst>
          </p:cNvPr>
          <p:cNvSpPr txBox="1"/>
          <p:nvPr/>
        </p:nvSpPr>
        <p:spPr>
          <a:xfrm>
            <a:off x="7321336" y="6066161"/>
            <a:ext cx="434275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ru-RU" sz="1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Верификация данных с выхода ЦД</a:t>
            </a:r>
            <a:br>
              <a:rPr lang="ru-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ТС</a:t>
            </a:r>
            <a:r>
              <a:rPr lang="ru-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</a:t>
            </a:r>
            <a:r>
              <a:rPr lang="en-US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VYKODNOY</a:t>
            </a:r>
            <a:r>
              <a:rPr lang="ru-RU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en-US" sz="13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VKH)</a:t>
            </a:r>
            <a:r>
              <a:rPr lang="ru-RU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его физического прототипа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EA0323-CCFC-8847-B475-6FE70201CF7E}"/>
              </a:ext>
            </a:extLst>
          </p:cNvPr>
          <p:cNvSpPr txBox="1"/>
          <p:nvPr/>
        </p:nvSpPr>
        <p:spPr>
          <a:xfrm>
            <a:off x="11652739" y="79358"/>
            <a:ext cx="440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0FEAED-FDDA-4F4E-87CE-8724A4B96DBF}"/>
              </a:ext>
            </a:extLst>
          </p:cNvPr>
          <p:cNvSpPr txBox="1"/>
          <p:nvPr/>
        </p:nvSpPr>
        <p:spPr>
          <a:xfrm>
            <a:off x="11510713" y="206768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62621E-0059-3346-87D4-1A755A6ABBFE}"/>
              </a:ext>
            </a:extLst>
          </p:cNvPr>
          <p:cNvSpPr txBox="1"/>
          <p:nvPr/>
        </p:nvSpPr>
        <p:spPr>
          <a:xfrm>
            <a:off x="11504578" y="4533101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736C138-2FFA-1348-A969-8B38802A5F32}"/>
              </a:ext>
            </a:extLst>
          </p:cNvPr>
          <p:cNvSpPr/>
          <p:nvPr/>
        </p:nvSpPr>
        <p:spPr>
          <a:xfrm>
            <a:off x="210821" y="1066195"/>
            <a:ext cx="624564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Оценка коэффициента детерминации </a:t>
            </a:r>
            <a:r>
              <a:rPr lang="ru-RU" sz="13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ru-RU" sz="13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показала, что в рамках решаемой задачи подходы, основанные на методе множественной линейной регрессии и искусственной нейронной сети с функцией активации на базе линейного выпрямителя (</a:t>
            </a:r>
            <a:r>
              <a:rPr lang="ru-RU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ReLu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является наилучшими (</a:t>
            </a:r>
            <a:r>
              <a:rPr lang="ru-RU" sz="13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ru-RU" sz="13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=0.816 и </a:t>
            </a:r>
            <a:r>
              <a:rPr lang="ru-RU" sz="13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ru-RU" sz="13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=0.814 соответственно). Так, например в случае применения диагностики ГИТ посредством множественной линейной регрессии (</a:t>
            </a: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45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искомая модель будет иметь вид выражения (</a:t>
            </a:r>
            <a:r>
              <a:rPr lang="en-US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57</a:t>
            </a:r>
            <a:r>
              <a:rPr lang="ru-RU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4A71C3-EC10-3947-96F3-82464C3D1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30" y="987446"/>
            <a:ext cx="3960000" cy="24563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85A330A-35F1-3F44-9F5F-D2BD374C4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30" y="3547324"/>
            <a:ext cx="3960000" cy="24152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21140829-D4E8-BFAF-4C97-EAAF52AC00D8}"/>
                  </a:ext>
                </a:extLst>
              </p:cNvPr>
              <p:cNvSpPr/>
              <p:nvPr/>
            </p:nvSpPr>
            <p:spPr>
              <a:xfrm>
                <a:off x="761641" y="3941688"/>
                <a:ext cx="6096000" cy="4131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𝑉𝐾𝐻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ru-RU" sz="14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β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ru-RU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LOZ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𝑑𝑡</m:t>
                            </m:r>
                          </m:den>
                        </m:f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IVA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𝑑𝑡</m:t>
                            </m:r>
                          </m:den>
                        </m:f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begChr m:val="|"/>
                        <m:endChr m:val="|"/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ru-RU" sz="1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ru-RU" sz="14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4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KEV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1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𝑑𝑡</m:t>
                            </m:r>
                          </m:den>
                        </m:f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ru-RU" sz="1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β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m:rPr>
                        <m:sty m:val="p"/>
                      </m:rP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IE</m:t>
                    </m:r>
                    <m:r>
                      <a:rPr lang="en-US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            (5)</a:t>
                </a:r>
                <a:endParaRPr lang="ru-RU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21140829-D4E8-BFAF-4C97-EAAF52AC0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41" y="3941688"/>
                <a:ext cx="6096000" cy="41319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4E12636-55E5-CFC4-FA63-139F075F65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57" y="5159573"/>
            <a:ext cx="4873625" cy="1491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98232-D1A6-4269-EA7D-0E37A23D3972}"/>
              </a:ext>
            </a:extLst>
          </p:cNvPr>
          <p:cNvSpPr txBox="1"/>
          <p:nvPr/>
        </p:nvSpPr>
        <p:spPr>
          <a:xfrm>
            <a:off x="6121599" y="262968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D4131-C7AF-A572-4A68-477A11F7CF2D}"/>
              </a:ext>
            </a:extLst>
          </p:cNvPr>
          <p:cNvSpPr txBox="1"/>
          <p:nvPr/>
        </p:nvSpPr>
        <p:spPr>
          <a:xfrm>
            <a:off x="0" y="5645611"/>
            <a:ext cx="23959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u="sng" spc="-1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RMSE ~ 0.34 A; R ~ 0.9; </a:t>
            </a:r>
            <a:endParaRPr lang="ru-RU" sz="1300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25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D21133E-B248-DD94-0B47-8DB7F4578BD8}"/>
              </a:ext>
            </a:extLst>
          </p:cNvPr>
          <p:cNvSpPr/>
          <p:nvPr/>
        </p:nvSpPr>
        <p:spPr>
          <a:xfrm>
            <a:off x="4568121" y="1094017"/>
            <a:ext cx="7535541" cy="4626781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200090"/>
            <a:ext cx="11993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МЕТОДЫ МОНИТОРИНГА ПОЛЯРНЫХ СИЯНИЙ КАК ВИЗУАЛЬНОГО ИНДИКАТОРА СОСТОЯНИЯ КОСМИЧЕСКОЙ ПОГОДЫ </a:t>
            </a:r>
            <a:r>
              <a:rPr lang="ru-RU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ОКОЛОЗЕМНОМ ПРОСТРАНСТВЕ </a:t>
            </a:r>
            <a:endParaRPr lang="ru-RU" sz="1600" b="1" i="0" u="none" strike="noStrike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775BF-96AA-9080-926E-72636AD66AB4}"/>
              </a:ext>
            </a:extLst>
          </p:cNvPr>
          <p:cNvSpPr txBox="1"/>
          <p:nvPr/>
        </p:nvSpPr>
        <p:spPr>
          <a:xfrm>
            <a:off x="88338" y="871487"/>
            <a:ext cx="403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Актуальные методы наземного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оптического мониторинга полярных сияний</a:t>
            </a:r>
            <a:endParaRPr lang="ru-RU" sz="1400" i="0" u="none" strike="noStrike" dirty="0">
              <a:solidFill>
                <a:srgbClr val="C00000"/>
              </a:solidFill>
              <a:effectLst/>
              <a:latin typeface="Trebuchet MS" panose="020B070302020209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2D823F-AF99-BC35-EB61-434680BE4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0" y="5014875"/>
            <a:ext cx="2666638" cy="6825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2841C1-EE78-9F6C-C6C1-81176CB31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2621"/>
          <a:stretch/>
        </p:blipFill>
        <p:spPr bwMode="auto">
          <a:xfrm>
            <a:off x="3217859" y="5013359"/>
            <a:ext cx="692368" cy="682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Siania_1aprelya2022">
            <a:hlinkClick r:id="" action="ppaction://media"/>
            <a:extLst>
              <a:ext uri="{FF2B5EF4-FFF2-40B4-BE49-F238E27FC236}">
                <a16:creationId xmlns:a16="http://schemas.microsoft.com/office/drawing/2014/main" id="{9F170B68-0A8B-B35B-7CF5-D0A96F053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2289" y="1578000"/>
            <a:ext cx="1923809" cy="1923809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F89B80-60A7-37B9-0609-375923CCC3D2}"/>
              </a:ext>
            </a:extLst>
          </p:cNvPr>
          <p:cNvSpPr txBox="1"/>
          <p:nvPr/>
        </p:nvSpPr>
        <p:spPr>
          <a:xfrm>
            <a:off x="1607347" y="2355098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1DA15D-2367-FDE0-CAAD-3A98C9032C5B}"/>
              </a:ext>
            </a:extLst>
          </p:cNvPr>
          <p:cNvSpPr txBox="1"/>
          <p:nvPr/>
        </p:nvSpPr>
        <p:spPr>
          <a:xfrm>
            <a:off x="4062109" y="2355098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3A0378-BC57-8FFB-AF5D-9246C08A69EC}"/>
              </a:ext>
            </a:extLst>
          </p:cNvPr>
          <p:cNvSpPr txBox="1"/>
          <p:nvPr/>
        </p:nvSpPr>
        <p:spPr>
          <a:xfrm>
            <a:off x="88339" y="5820814"/>
            <a:ext cx="120044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Рис. </a:t>
            </a:r>
            <a:r>
              <a:rPr lang="en-US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ru-RU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Оптическая регистрация полярных сияний: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любительская съемка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сияний с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27 на 28 декабря 2022 г. недалеко от р. Лавны (Россия, Мурманская область)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– наблюдение полярных сияний 01.04.2022 г</a:t>
            </a:r>
            <a:r>
              <a:rPr lang="ru-RU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посредством фоторегистратора небосвода (</a:t>
            </a:r>
            <a:r>
              <a:rPr lang="en-US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All-Sky-</a:t>
            </a:r>
            <a:r>
              <a:rPr lang="ru-RU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камеры) на геофизической станции «</a:t>
            </a:r>
            <a:r>
              <a:rPr lang="en-US" sz="100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Lovozero</a:t>
            </a:r>
            <a:r>
              <a:rPr lang="ru-RU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 </a:t>
            </a:r>
            <a:r>
              <a:rPr lang="en-US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ru-RU" sz="100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Полярного геофизического института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представление результатов наблюдения сияний в виде </a:t>
            </a:r>
            <a:r>
              <a:rPr lang="ru-RU" sz="1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аскаплотов</a:t>
            </a:r>
            <a:r>
              <a:rPr lang="ru-R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– сияние не наблюдаются; 2 – сияние наблюдается в северной области; 3 – сияние в зените; 4 – сияние на юге; 5 – сияние наблюдается в зените, северной и южной областях; 6 – в зените наблюдаются умеренное сияние, кроме этого свечение присутствует в северной и южной областях; 7 – в зените наблюдается сильное сияние, кроме этого свечение присутствует в северной и южной областях; 8 – частичная облачность; 9 – сплошная облачность; 10 – регистрация не проводилась.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15ABE1-BAA0-1CA7-E0ED-E726CB2FFAFA}"/>
              </a:ext>
            </a:extLst>
          </p:cNvPr>
          <p:cNvSpPr txBox="1"/>
          <p:nvPr/>
        </p:nvSpPr>
        <p:spPr>
          <a:xfrm>
            <a:off x="4578976" y="1100614"/>
            <a:ext cx="7513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эффективности подхода к оптическому мониторингу полярных сияний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All-Sky-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 (на примере ГС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 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2012-2020 </a:t>
            </a:r>
            <a:r>
              <a:rPr lang="ru-RU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ru-RU" sz="1400" i="0" u="none" strike="noStrike" dirty="0">
              <a:solidFill>
                <a:srgbClr val="C00000"/>
              </a:solidFill>
              <a:effectLst/>
              <a:latin typeface="Trebuchet MS" panose="020B070302020209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96B332-45D1-484F-EEF8-473C9C0FB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10" y="3795487"/>
            <a:ext cx="3676117" cy="9304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508F6E-4BE6-7F7D-5C89-9821BAA6F0B1}"/>
              </a:ext>
            </a:extLst>
          </p:cNvPr>
          <p:cNvSpPr txBox="1"/>
          <p:nvPr/>
        </p:nvSpPr>
        <p:spPr>
          <a:xfrm>
            <a:off x="4062109" y="4122202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C5FA12-D2A8-975A-5A01-D067F2FCF896}"/>
              </a:ext>
            </a:extLst>
          </p:cNvPr>
          <p:cNvSpPr txBox="1"/>
          <p:nvPr/>
        </p:nvSpPr>
        <p:spPr>
          <a:xfrm>
            <a:off x="4062109" y="5216151"/>
            <a:ext cx="27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101BB2CA-474A-5310-B1C5-973B4A1DF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979684"/>
              </p:ext>
            </p:extLst>
          </p:nvPr>
        </p:nvGraphicFramePr>
        <p:xfrm>
          <a:off x="4712308" y="1942744"/>
          <a:ext cx="7245582" cy="1399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4757">
                  <a:extLst>
                    <a:ext uri="{9D8B030D-6E8A-4147-A177-3AD203B41FA5}">
                      <a16:colId xmlns:a16="http://schemas.microsoft.com/office/drawing/2014/main" val="2245628988"/>
                    </a:ext>
                  </a:extLst>
                </a:gridCol>
                <a:gridCol w="1034757">
                  <a:extLst>
                    <a:ext uri="{9D8B030D-6E8A-4147-A177-3AD203B41FA5}">
                      <a16:colId xmlns:a16="http://schemas.microsoft.com/office/drawing/2014/main" val="846058408"/>
                    </a:ext>
                  </a:extLst>
                </a:gridCol>
                <a:gridCol w="1034757">
                  <a:extLst>
                    <a:ext uri="{9D8B030D-6E8A-4147-A177-3AD203B41FA5}">
                      <a16:colId xmlns:a16="http://schemas.microsoft.com/office/drawing/2014/main" val="1828546747"/>
                    </a:ext>
                  </a:extLst>
                </a:gridCol>
                <a:gridCol w="1034757">
                  <a:extLst>
                    <a:ext uri="{9D8B030D-6E8A-4147-A177-3AD203B41FA5}">
                      <a16:colId xmlns:a16="http://schemas.microsoft.com/office/drawing/2014/main" val="13768577"/>
                    </a:ext>
                  </a:extLst>
                </a:gridCol>
                <a:gridCol w="1035518">
                  <a:extLst>
                    <a:ext uri="{9D8B030D-6E8A-4147-A177-3AD203B41FA5}">
                      <a16:colId xmlns:a16="http://schemas.microsoft.com/office/drawing/2014/main" val="4123440647"/>
                    </a:ext>
                  </a:extLst>
                </a:gridCol>
                <a:gridCol w="1035518">
                  <a:extLst>
                    <a:ext uri="{9D8B030D-6E8A-4147-A177-3AD203B41FA5}">
                      <a16:colId xmlns:a16="http://schemas.microsoft.com/office/drawing/2014/main" val="3283951799"/>
                    </a:ext>
                  </a:extLst>
                </a:gridCol>
                <a:gridCol w="1035518">
                  <a:extLst>
                    <a:ext uri="{9D8B030D-6E8A-4147-A177-3AD203B41FA5}">
                      <a16:colId xmlns:a16="http://schemas.microsoft.com/office/drawing/2014/main" val="119051774"/>
                    </a:ext>
                  </a:extLst>
                </a:gridCol>
              </a:tblGrid>
              <a:tr h="310899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Область</a:t>
                      </a:r>
                    </a:p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наблюдения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Сияние наблюдалось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Сияние не наблюдалось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эффективных наблюдений</a:t>
                      </a:r>
                      <a:r>
                        <a:rPr lang="ru-RU" sz="1000" b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5857835"/>
                  </a:ext>
                </a:extLst>
              </a:tr>
              <a:tr h="155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[%]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175710"/>
                  </a:ext>
                </a:extLst>
              </a:tr>
              <a:tr h="155449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Север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4431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3789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8220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249040"/>
                  </a:ext>
                </a:extLst>
              </a:tr>
              <a:tr h="155449"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Зенит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6440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10855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88556"/>
                  </a:ext>
                </a:extLst>
              </a:tr>
              <a:tr h="155449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en-US" sz="10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0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6598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4.18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7620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4.83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366006"/>
                  </a:ext>
                </a:extLst>
              </a:tr>
              <a:tr h="466348">
                <a:tc gridSpan="7">
                  <a:txBody>
                    <a:bodyPr/>
                    <a:lstStyle/>
                    <a:p>
                      <a:pPr algn="just"/>
                      <a:r>
                        <a:rPr lang="ru-RU" sz="8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Примечание:</a:t>
                      </a:r>
                      <a:r>
                        <a:rPr lang="ru-RU" sz="800" b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Наблюдений, проводимых при надлежащей засветке и в отсутствие облачности; Процентная доля значений рассчитана относительно периода наблюдений, включающего 157824 30-мин интервала.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62192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9D1425F-6C31-F487-1E1B-7D46564B86D7}"/>
              </a:ext>
            </a:extLst>
          </p:cNvPr>
          <p:cNvSpPr txBox="1"/>
          <p:nvPr/>
        </p:nvSpPr>
        <p:spPr>
          <a:xfrm>
            <a:off x="4712307" y="1686646"/>
            <a:ext cx="72471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Табл. 1. </a:t>
            </a:r>
            <a:r>
              <a:rPr lang="ru-RU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Оценка данных наблюдения полярных сияний 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</a:t>
            </a:r>
            <a:r>
              <a:rPr lang="ru-RU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Sky</a:t>
            </a:r>
            <a:r>
              <a:rPr lang="ru-RU" sz="9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камерой </a:t>
            </a:r>
            <a:r>
              <a:rPr lang="ru-RU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ГС </a:t>
            </a:r>
            <a:r>
              <a:rPr lang="en-US" sz="9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endParaRPr lang="ru-RU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Изображение выглядит как текст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64BE3079-A6B1-3029-DA03-44ED2052D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7665" y="3320581"/>
            <a:ext cx="1440000" cy="1440000"/>
          </a:xfrm>
          <a:prstGeom prst="rect">
            <a:avLst/>
          </a:prstGeom>
          <a:solidFill>
            <a:schemeClr val="bg1"/>
          </a:solidFill>
          <a:ln w="6350">
            <a:solidFill>
              <a:srgbClr val="C00000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4D18B45-EB59-6F97-8383-2E378A1183AC}"/>
              </a:ext>
            </a:extLst>
          </p:cNvPr>
          <p:cNvSpPr txBox="1"/>
          <p:nvPr/>
        </p:nvSpPr>
        <p:spPr>
          <a:xfrm>
            <a:off x="8280184" y="3168249"/>
            <a:ext cx="36777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19127 30-мин интервалов времени (суммарно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~400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суток) в течение которых регистрация полярных сияний в зените относительно ГС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LOZ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невозможна из-за частичной или полной облачности.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Из 10855 случаев сияний, зарегистрированных в зените относительно ГС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за 2012-2020 </a:t>
            </a:r>
            <a:r>
              <a:rPr lang="ru-RU" sz="1000" dirty="0" err="1"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(Табл. 1)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следствие человеческого фактора идентифицировано не менее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% ошибок (Рис. 3).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1AA9DF-689E-C179-D422-498E539AAC46}"/>
              </a:ext>
            </a:extLst>
          </p:cNvPr>
          <p:cNvSpPr txBox="1"/>
          <p:nvPr/>
        </p:nvSpPr>
        <p:spPr>
          <a:xfrm>
            <a:off x="8455628" y="4498208"/>
            <a:ext cx="3502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Проблема: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 общая эффективность подхода составляет несколько процентов, а устаревшая форма пред-</a:t>
            </a:r>
            <a:r>
              <a:rPr lang="ru-RU" sz="1000" u="sng" dirty="0" err="1">
                <a:latin typeface="Arial" panose="020B0604020202020204" pitchFamily="34" charset="0"/>
                <a:cs typeface="Arial" panose="020B0604020202020204" pitchFamily="34" charset="0"/>
              </a:rPr>
              <a:t>ставления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 результатов исключает возможность их </a:t>
            </a:r>
            <a:r>
              <a:rPr lang="ru-RU" sz="1000" u="sng" dirty="0" err="1">
                <a:latin typeface="Arial" panose="020B0604020202020204" pitchFamily="34" charset="0"/>
                <a:cs typeface="Arial" panose="020B0604020202020204" pitchFamily="34" charset="0"/>
              </a:rPr>
              <a:t>ав-томатизированной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 обработки, верификации и анализа.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F2F000-287E-2ABA-FFA2-47BD7889C3A6}"/>
              </a:ext>
            </a:extLst>
          </p:cNvPr>
          <p:cNvSpPr txBox="1"/>
          <p:nvPr/>
        </p:nvSpPr>
        <p:spPr>
          <a:xfrm>
            <a:off x="4619087" y="4834075"/>
            <a:ext cx="37709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Рис.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Фактически 2016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08 20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:30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UT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 2017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-03-20 19:30 UT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сияния наблюдались севернее ГС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, однако, согласно отчетам ПГИ (</a:t>
            </a:r>
            <a:r>
              <a:rPr lang="en" sz="9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http://pgia.ru/content/site/pages/PGI-DATA/PGIdata_2016-4.pdf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9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http://pgia.ru/content/site/pages/PGI-DATA/PGIdata_2017-1.pdf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сияния зарегистрированы в зените.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221AF-7B06-6757-3FF9-02CC54331615}"/>
              </a:ext>
            </a:extLst>
          </p:cNvPr>
          <p:cNvSpPr txBox="1"/>
          <p:nvPr/>
        </p:nvSpPr>
        <p:spPr>
          <a:xfrm>
            <a:off x="6232485" y="3928148"/>
            <a:ext cx="270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29972C-4D8B-140C-358D-3D47845F5098}"/>
              </a:ext>
            </a:extLst>
          </p:cNvPr>
          <p:cNvSpPr txBox="1"/>
          <p:nvPr/>
        </p:nvSpPr>
        <p:spPr>
          <a:xfrm>
            <a:off x="7910090" y="3928148"/>
            <a:ext cx="270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i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</a:p>
        </p:txBody>
      </p:sp>
      <p:pic>
        <p:nvPicPr>
          <p:cNvPr id="15" name="Рисунок 1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1AD79F4-E0D1-06BB-4DF9-CA97F69817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550" y="1570170"/>
            <a:ext cx="1291984" cy="1937976"/>
          </a:xfrm>
          <a:prstGeom prst="rect">
            <a:avLst/>
          </a:prstGeom>
          <a:ln w="635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D16C7-9934-2622-E9A9-D46C2D484999}"/>
              </a:ext>
            </a:extLst>
          </p:cNvPr>
          <p:cNvSpPr txBox="1"/>
          <p:nvPr/>
        </p:nvSpPr>
        <p:spPr>
          <a:xfrm>
            <a:off x="8455628" y="5220453"/>
            <a:ext cx="3502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Вопрос: 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Как по геомагнитным данным оценить </a:t>
            </a:r>
            <a:r>
              <a:rPr lang="ru-RU" sz="1000" u="sng" dirty="0" err="1">
                <a:latin typeface="Arial" panose="020B0604020202020204" pitchFamily="34" charset="0"/>
                <a:cs typeface="Arial" panose="020B0604020202020204" pitchFamily="34" charset="0"/>
              </a:rPr>
              <a:t>локаль-ную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 вероятность существования полярных сияний?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60D22E-14C2-D708-1869-E6CBECFE1F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2307" y="332527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88338" y="175412"/>
            <a:ext cx="12004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ПРЕДВАРИТЕЛЬНАЯ ОБРАБОТКА ИСХОДНЫХ ДАННЫХ (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ENGINEERING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D1DE748-9226-943D-4BB4-EC1D033F8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916491"/>
              </p:ext>
            </p:extLst>
          </p:nvPr>
        </p:nvGraphicFramePr>
        <p:xfrm>
          <a:off x="5257801" y="4875674"/>
          <a:ext cx="6508945" cy="304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531">
                  <a:extLst>
                    <a:ext uri="{9D8B030D-6E8A-4147-A177-3AD203B41FA5}">
                      <a16:colId xmlns:a16="http://schemas.microsoft.com/office/drawing/2014/main" val="1645518934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1054854712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26583225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1040843830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1594225939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1403436467"/>
                    </a:ext>
                  </a:extLst>
                </a:gridCol>
                <a:gridCol w="813531">
                  <a:extLst>
                    <a:ext uri="{9D8B030D-6E8A-4147-A177-3AD203B41FA5}">
                      <a16:colId xmlns:a16="http://schemas.microsoft.com/office/drawing/2014/main" val="4028527081"/>
                    </a:ext>
                  </a:extLst>
                </a:gridCol>
                <a:gridCol w="814228">
                  <a:extLst>
                    <a:ext uri="{9D8B030D-6E8A-4147-A177-3AD203B41FA5}">
                      <a16:colId xmlns:a16="http://schemas.microsoft.com/office/drawing/2014/main" val="35406401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i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ru-RU" sz="10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i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i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i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000" b="0" i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828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4734720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4104638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86.692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630082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13.308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996.97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6494.68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57349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189465-AC05-C2C7-6E14-6887CFDA6597}"/>
              </a:ext>
            </a:extLst>
          </p:cNvPr>
          <p:cNvSpPr txBox="1"/>
          <p:nvPr/>
        </p:nvSpPr>
        <p:spPr>
          <a:xfrm>
            <a:off x="5770176" y="4583724"/>
            <a:ext cx="5484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Табл. </a:t>
            </a:r>
            <a:r>
              <a:rPr lang="en-US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Оценка показателей надежности магнитометра ГС 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LOZ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данным за 2012–2020 гг.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A92FB-901A-E1F2-1857-9BD9069ADDF3}"/>
              </a:ext>
            </a:extLst>
          </p:cNvPr>
          <p:cNvSpPr txBox="1"/>
          <p:nvPr/>
        </p:nvSpPr>
        <p:spPr>
          <a:xfrm>
            <a:off x="5257800" y="5666085"/>
            <a:ext cx="6676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Таким образом в результате предобработки для наблюдений в зените имеем </a:t>
            </a:r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9408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события, составляющих множество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ru-RU" sz="1000" dirty="0">
                <a:solidFill>
                  <a:srgbClr val="202122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⊋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0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202122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⋂ </a:t>
            </a:r>
            <a:r>
              <a:rPr lang="en-US" sz="10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ru-RU" sz="10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где </a:t>
            </a:r>
            <a:r>
              <a:rPr lang="en-US" sz="10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0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подмножества данных наблюдений 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All-Sky-камеры и магнитометра соответственно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5430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из которых соответствуют отсутствию полярных сияний (подмножество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а </a:t>
            </a:r>
            <a:r>
              <a:rPr lang="ru-RU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3978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их наличию (подмножество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т.е.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 </a:t>
            </a:r>
            <a:r>
              <a:rPr lang="ru-RU" sz="1000" dirty="0">
                <a:solidFill>
                  <a:srgbClr val="202122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⊋ 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 </a:t>
            </a:r>
            <a:r>
              <a:rPr lang="ru-RU" sz="1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⋃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18C977-B312-43C1-4413-5CEA32C75D68}"/>
              </a:ext>
            </a:extLst>
          </p:cNvPr>
          <p:cNvSpPr txBox="1"/>
          <p:nvPr/>
        </p:nvSpPr>
        <p:spPr>
          <a:xfrm>
            <a:off x="5257799" y="5355322"/>
            <a:ext cx="6676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4. Формирование обучающей выборки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5C7FB3E0-6D0C-B525-6C35-5C6556A71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63096"/>
              </p:ext>
            </p:extLst>
          </p:nvPr>
        </p:nvGraphicFramePr>
        <p:xfrm>
          <a:off x="397887" y="1879170"/>
          <a:ext cx="4299250" cy="3270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6200">
                  <a:extLst>
                    <a:ext uri="{9D8B030D-6E8A-4147-A177-3AD203B41FA5}">
                      <a16:colId xmlns:a16="http://schemas.microsoft.com/office/drawing/2014/main" val="690558884"/>
                    </a:ext>
                  </a:extLst>
                </a:gridCol>
                <a:gridCol w="645515">
                  <a:extLst>
                    <a:ext uri="{9D8B030D-6E8A-4147-A177-3AD203B41FA5}">
                      <a16:colId xmlns:a16="http://schemas.microsoft.com/office/drawing/2014/main" val="465930084"/>
                    </a:ext>
                  </a:extLst>
                </a:gridCol>
                <a:gridCol w="551507">
                  <a:extLst>
                    <a:ext uri="{9D8B030D-6E8A-4147-A177-3AD203B41FA5}">
                      <a16:colId xmlns:a16="http://schemas.microsoft.com/office/drawing/2014/main" val="684852605"/>
                    </a:ext>
                  </a:extLst>
                </a:gridCol>
                <a:gridCol w="551507">
                  <a:extLst>
                    <a:ext uri="{9D8B030D-6E8A-4147-A177-3AD203B41FA5}">
                      <a16:colId xmlns:a16="http://schemas.microsoft.com/office/drawing/2014/main" val="1518424170"/>
                    </a:ext>
                  </a:extLst>
                </a:gridCol>
                <a:gridCol w="551507">
                  <a:extLst>
                    <a:ext uri="{9D8B030D-6E8A-4147-A177-3AD203B41FA5}">
                      <a16:colId xmlns:a16="http://schemas.microsoft.com/office/drawing/2014/main" val="655966286"/>
                    </a:ext>
                  </a:extLst>
                </a:gridCol>
                <a:gridCol w="551507">
                  <a:extLst>
                    <a:ext uri="{9D8B030D-6E8A-4147-A177-3AD203B41FA5}">
                      <a16:colId xmlns:a16="http://schemas.microsoft.com/office/drawing/2014/main" val="1794898223"/>
                    </a:ext>
                  </a:extLst>
                </a:gridCol>
                <a:gridCol w="551507">
                  <a:extLst>
                    <a:ext uri="{9D8B030D-6E8A-4147-A177-3AD203B41FA5}">
                      <a16:colId xmlns:a16="http://schemas.microsoft.com/office/drawing/2014/main" val="4095246230"/>
                    </a:ext>
                  </a:extLst>
                </a:gridCol>
              </a:tblGrid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 dirty="0">
                          <a:effectLst/>
                        </a:rPr>
                        <a:t>DATE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 dirty="0">
                          <a:effectLst/>
                        </a:rPr>
                        <a:t>TIME</a:t>
                      </a:r>
                      <a:endParaRPr lang="e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>
                          <a:effectLst/>
                        </a:rPr>
                        <a:t>North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>
                          <a:effectLst/>
                        </a:rPr>
                        <a:t>Zenith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>
                          <a:effectLst/>
                        </a:rPr>
                        <a:t>South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>
                          <a:effectLst/>
                        </a:rPr>
                        <a:t>medium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sz="1200" u="none" strike="noStrike">
                          <a:effectLst/>
                        </a:rPr>
                        <a:t>strong</a:t>
                      </a:r>
                      <a:endParaRPr lang="e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656994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2012-01-26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00:00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28473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2012-01-26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00:30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947934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2012-01-26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01:00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434321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01:30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856833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02:00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586717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02:30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76763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2012-01-26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03:00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076540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2012-01-26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03:30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268123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04:00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323161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04:30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69089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05:00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010354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2012-01-26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</a:rPr>
                        <a:t>05:30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dirty="0">
                          <a:solidFill>
                            <a:schemeClr val="dk1"/>
                          </a:solidFill>
                        </a:rPr>
                        <a:t>×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092267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>
                          <a:effectLst/>
                        </a:rPr>
                        <a:t>…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03456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2012-01-26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22:30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162519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2012-01-26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23:00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221412"/>
                  </a:ext>
                </a:extLst>
              </a:tr>
              <a:tr h="1658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2012-01-26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23:30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505513"/>
                  </a:ext>
                </a:extLst>
              </a:tr>
            </a:tbl>
          </a:graphicData>
        </a:graphic>
      </p:graphicFrame>
      <p:pic>
        <p:nvPicPr>
          <p:cNvPr id="14" name="Рисунок 13" descr="Изображение выглядит как седзи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9AB570D-3A42-9F2D-78BD-11D0B9184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87" y="977525"/>
            <a:ext cx="4299250" cy="649709"/>
          </a:xfrm>
          <a:prstGeom prst="rect">
            <a:avLst/>
          </a:prstGeom>
        </p:spPr>
      </p:pic>
      <p:sp>
        <p:nvSpPr>
          <p:cNvPr id="15" name="Стрелка вниз 14">
            <a:extLst>
              <a:ext uri="{FF2B5EF4-FFF2-40B4-BE49-F238E27FC236}">
                <a16:creationId xmlns:a16="http://schemas.microsoft.com/office/drawing/2014/main" id="{2620011F-2E00-70FA-B3D8-CCC5D16B11F3}"/>
              </a:ext>
            </a:extLst>
          </p:cNvPr>
          <p:cNvSpPr/>
          <p:nvPr/>
        </p:nvSpPr>
        <p:spPr>
          <a:xfrm>
            <a:off x="2343759" y="1646080"/>
            <a:ext cx="298174" cy="214244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3DE2F0-16C4-948E-FF9D-AEDED7CEE650}"/>
              </a:ext>
            </a:extLst>
          </p:cNvPr>
          <p:cNvSpPr txBox="1"/>
          <p:nvPr/>
        </p:nvSpPr>
        <p:spPr>
          <a:xfrm>
            <a:off x="397887" y="650902"/>
            <a:ext cx="429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1. Оцифровка </a:t>
            </a:r>
            <a:r>
              <a:rPr lang="ru-RU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аскаплотов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4E28E5-0A1C-1921-2BC0-C546CD2ADFD9}"/>
              </a:ext>
            </a:extLst>
          </p:cNvPr>
          <p:cNvSpPr txBox="1"/>
          <p:nvPr/>
        </p:nvSpPr>
        <p:spPr>
          <a:xfrm>
            <a:off x="5257800" y="650902"/>
            <a:ext cx="667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2. Геомагнитные данные, актуальные для локальной</a:t>
            </a:r>
            <a:b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регистрации сияний (окрестности ГС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3DB974-CC3A-142B-1F7D-5B9813A855DF}"/>
                  </a:ext>
                </a:extLst>
              </p:cNvPr>
              <p:cNvSpPr txBox="1"/>
              <p:nvPr/>
            </p:nvSpPr>
            <p:spPr>
              <a:xfrm>
                <a:off x="5257802" y="2063009"/>
                <a:ext cx="65089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где </a:t>
                </a:r>
                <a:r>
                  <a:rPr lang="ru-RU" sz="10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наработка;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000" i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1000" i="1" baseline="-250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w</m:t>
                    </m:r>
                  </m:oMath>
                </a14:m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число информативных значений (общее время работоспособного состояния)</a:t>
                </a:r>
                <a:b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за период времени </a:t>
                </a:r>
                <a:r>
                  <a:rPr lang="ru-RU" sz="10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3DB974-CC3A-142B-1F7D-5B9813A85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2" y="2063009"/>
                <a:ext cx="6508944" cy="400110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35715D-D69F-0982-A8F2-39255CE549C2}"/>
                  </a:ext>
                </a:extLst>
              </p:cNvPr>
              <p:cNvSpPr txBox="1"/>
              <p:nvPr/>
            </p:nvSpPr>
            <p:spPr>
              <a:xfrm>
                <a:off x="8749195" y="3200977"/>
                <a:ext cx="3017551" cy="525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ru-RU" sz="1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  <m:r>
                            <a:rPr lang="ru-RU" sz="10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</m:d>
                      <m:r>
                        <a:rPr lang="ru-RU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  <m: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ru-RU" sz="1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ru-RU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en-US" sz="10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35715D-D69F-0982-A8F2-39255CE54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195" y="3200977"/>
                <a:ext cx="3017551" cy="525080"/>
              </a:xfrm>
              <a:prstGeom prst="rect">
                <a:avLst/>
              </a:prstGeom>
              <a:blipFill>
                <a:blip r:embed="rId5"/>
                <a:stretch>
                  <a:fillRect t="-83333" b="-135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20940E-937E-78D0-8FD9-BA2E3C8F8731}"/>
                  </a:ext>
                </a:extLst>
              </p:cNvPr>
              <p:cNvSpPr txBox="1"/>
              <p:nvPr/>
            </p:nvSpPr>
            <p:spPr>
              <a:xfrm>
                <a:off x="5257801" y="3171441"/>
                <a:ext cx="3017551" cy="528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ru-RU" sz="1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  <m:r>
                            <a:rPr lang="ru-RU" sz="10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𝐹</m:t>
                          </m:r>
                        </m:e>
                      </m:d>
                      <m:r>
                        <a:rPr lang="ru-RU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ru-RU" sz="1000" i="1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limLoc m:val="undOvr"/>
                          <m:ctrlP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  <m: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ru-RU" sz="1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  <m:r>
                                <a:rPr lang="en-US" sz="1000" b="0" i="1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ru-RU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1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10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20940E-937E-78D0-8FD9-BA2E3C8F8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3171441"/>
                <a:ext cx="3017551" cy="528158"/>
              </a:xfrm>
              <a:prstGeom prst="rect">
                <a:avLst/>
              </a:prstGeom>
              <a:blipFill>
                <a:blip r:embed="rId6"/>
                <a:stretch>
                  <a:fillRect t="-79070" b="-1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477B40-4F58-B0E3-FCDA-444EF4CA1B48}"/>
                  </a:ext>
                </a:extLst>
              </p:cNvPr>
              <p:cNvSpPr txBox="1"/>
              <p:nvPr/>
            </p:nvSpPr>
            <p:spPr>
              <a:xfrm>
                <a:off x="5257801" y="3799176"/>
                <a:ext cx="652871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где 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</a:t>
                </a:r>
                <a:r>
                  <a:rPr lang="en-US" sz="1000" i="1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время до </a:t>
                </a:r>
                <a:r>
                  <a:rPr lang="en-US" sz="10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-го восстановления системы после отказа, 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</a:t>
                </a:r>
                <a:r>
                  <a:rPr lang="en-US" sz="1000" i="1" baseline="-25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</a:t>
                </a:r>
                <a: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время до </a:t>
                </a:r>
                <a:r>
                  <a:rPr lang="en-US" sz="1000" i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i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-го отказа системы;</a:t>
                </a:r>
                <a:b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000" b="0" i="1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1000" b="0" i="1" baseline="-250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</m:oMath>
                </a14:m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и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000" i="1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en-US" sz="1000" b="0" i="1" baseline="-250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W</m:t>
                    </m:r>
                  </m:oMath>
                </a14:m>
                <a:r>
                  <a:rPr lang="en-US" sz="10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– число отказов системы и число восстановлений после отказа соответственно; </a:t>
                </a:r>
                <a:r>
                  <a:rPr lang="en-US" sz="10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</a:t>
                </a: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1 или 0,</a:t>
                </a:r>
                <a:br>
                  <a:rPr lang="en-US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ru-RU" sz="1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если в момент начала наблюдения система находилась работоспособном или неработоспособном состоянии соответственно.</a:t>
                </a:r>
                <a:endParaRPr lang="ru-RU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477B40-4F58-B0E3-FCDA-444EF4CA1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3799176"/>
                <a:ext cx="6528718" cy="707886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CB97C9E-7878-BAAC-9BCB-30D4B057164B}"/>
              </a:ext>
            </a:extLst>
          </p:cNvPr>
          <p:cNvSpPr txBox="1"/>
          <p:nvPr/>
        </p:nvSpPr>
        <p:spPr>
          <a:xfrm>
            <a:off x="5257801" y="2541321"/>
            <a:ext cx="65089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Среднее время до восстановления рабочего состоян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ия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&lt;T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R&gt;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(эквивалент математического ожидания размера отсутствующего фрагмента) и </a:t>
            </a:r>
            <a:r>
              <a:rPr lang="ru-RU" sz="10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среднее время наработки между отказами системы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&lt;T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F&gt; 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(эквивалент среднего фрагмента данных без пропусков):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E093F0-2FCC-30BA-B860-86A6CA35A76D}"/>
                  </a:ext>
                </a:extLst>
              </p:cNvPr>
              <p:cNvSpPr txBox="1"/>
              <p:nvPr/>
            </p:nvSpPr>
            <p:spPr>
              <a:xfrm>
                <a:off x="5257801" y="1460460"/>
                <a:ext cx="330891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0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Время неработоспособного состояния системы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000" i="1" u="sng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</m:t>
                    </m:r>
                    <m:r>
                      <m:rPr>
                        <m:nor/>
                      </m:rPr>
                      <a:rPr lang="en-US" sz="1000" i="1" u="sng" baseline="-2500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</m:t>
                    </m:r>
                  </m:oMath>
                </a14:m>
                <a:r>
                  <a:rPr lang="ru-RU" sz="1000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E093F0-2FCC-30BA-B860-86A6CA35A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460460"/>
                <a:ext cx="3308919" cy="246221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8DE2A2-15F3-7316-7240-95F951DEC570}"/>
                  </a:ext>
                </a:extLst>
              </p:cNvPr>
              <p:cNvSpPr txBox="1"/>
              <p:nvPr/>
            </p:nvSpPr>
            <p:spPr>
              <a:xfrm>
                <a:off x="5257801" y="1739575"/>
                <a:ext cx="650894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00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1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𝑇</m:t>
                      </m:r>
                      <m:r>
                        <a:rPr lang="en-US" sz="1000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𝑊</m:t>
                          </m:r>
                        </m:sub>
                      </m:sSub>
                      <m:r>
                        <a:rPr lang="ru-RU" sz="10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ru-RU" sz="1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8DE2A2-15F3-7316-7240-95F951DEC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1739575"/>
                <a:ext cx="6508945" cy="2462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669A6165-37B7-1800-F1EB-D801940E4521}"/>
              </a:ext>
            </a:extLst>
          </p:cNvPr>
          <p:cNvSpPr txBox="1"/>
          <p:nvPr/>
        </p:nvSpPr>
        <p:spPr>
          <a:xfrm>
            <a:off x="5257801" y="1139451"/>
            <a:ext cx="6528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Магнитометр ГС </a:t>
            </a:r>
            <a:r>
              <a:rPr lang="en-US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LOZ</a:t>
            </a:r>
            <a:endParaRPr lang="ru-RU" sz="1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F9740-C9F2-DDB4-B53A-A46FBBFBE580}"/>
              </a:ext>
            </a:extLst>
          </p:cNvPr>
          <p:cNvSpPr txBox="1"/>
          <p:nvPr/>
        </p:nvSpPr>
        <p:spPr>
          <a:xfrm>
            <a:off x="397887" y="5475177"/>
            <a:ext cx="4299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3. Признаковые переменные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A5C5F6-61DC-783C-701F-BFBA677C2F88}"/>
              </a:ext>
            </a:extLst>
          </p:cNvPr>
          <p:cNvSpPr txBox="1"/>
          <p:nvPr/>
        </p:nvSpPr>
        <p:spPr>
          <a:xfrm>
            <a:off x="397887" y="5801482"/>
            <a:ext cx="4299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N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E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 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Z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 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F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N</a:t>
            </a:r>
            <a:r>
              <a:rPr lang="en-US" sz="1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Z</a:t>
            </a:r>
            <a:r>
              <a:rPr lang="en-US" sz="1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IU, IL, IE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AU, AL, AE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AO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SML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SM</a:t>
            </a:r>
            <a:r>
              <a:rPr lang="en-US" sz="1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SMU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PCN</a:t>
            </a:r>
            <a:r>
              <a:rPr lang="ru-RU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ASY-H, ASY-D, SYM-H, SYM-D,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AP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– интегральная мощность свечения в авроральной зоне, объединяющая 4 типа полярных сияний:</a:t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≈ 0.048</a:t>
            </a:r>
            <a:r>
              <a:rPr lang="ru-RU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∙0.241(</a:t>
            </a:r>
            <a:r>
              <a:rPr lang="en-US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SME</a:t>
            </a:r>
            <a:r>
              <a:rPr lang="ru-RU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en-US" sz="1000" b="0" i="0" u="none" strike="noStrike" baseline="3000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1/2</a:t>
            </a:r>
            <a:r>
              <a:rPr lang="ru-RU" sz="1000" b="0" i="0" u="none" strike="noStrike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ru-RU" sz="1000">
                <a:solidFill>
                  <a:srgbClr val="202124"/>
                </a:solidFill>
                <a:latin typeface="arial" panose="020B0604020202020204" pitchFamily="34" charset="0"/>
              </a:rPr>
              <a:t>,</a:t>
            </a:r>
            <a:r>
              <a:rPr lang="ru-RU" sz="1000" b="0" i="0" u="none" strike="noStrike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SMR</a:t>
            </a:r>
            <a:r>
              <a:rPr lang="ru-RU" sz="1000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02124"/>
                </a:solidFill>
                <a:latin typeface="arial" panose="020B0604020202020204" pitchFamily="34" charset="0"/>
              </a:rPr>
              <a:t>Dst</a:t>
            </a:r>
            <a:r>
              <a:rPr lang="en-US" sz="10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ru-RU" sz="1000" dirty="0">
                <a:solidFill>
                  <a:srgbClr val="202124"/>
                </a:solidFill>
                <a:latin typeface="arial" panose="020B0604020202020204" pitchFamily="34" charset="0"/>
              </a:rPr>
              <a:t>и др. </a:t>
            </a:r>
            <a:r>
              <a:rPr lang="ru-RU" sz="1000" u="sng" dirty="0">
                <a:solidFill>
                  <a:srgbClr val="202124"/>
                </a:solidFill>
                <a:latin typeface="arial" panose="020B0604020202020204" pitchFamily="34" charset="0"/>
              </a:rPr>
              <a:t>Всего более 40 признаков</a:t>
            </a:r>
            <a:r>
              <a:rPr lang="ru-RU" sz="1000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729F5D-0237-D22A-C4BA-ABEC4CF11D1E}"/>
              </a:ext>
            </a:extLst>
          </p:cNvPr>
          <p:cNvSpPr txBox="1"/>
          <p:nvPr/>
        </p:nvSpPr>
        <p:spPr>
          <a:xfrm>
            <a:off x="397888" y="5176344"/>
            <a:ext cx="4299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u="sng" dirty="0">
                <a:latin typeface="Arial" panose="020B0604020202020204" pitchFamily="34" charset="0"/>
                <a:cs typeface="Arial" panose="020B0604020202020204" pitchFamily="34" charset="0"/>
              </a:rPr>
              <a:t>Оцифровано 1035 </a:t>
            </a:r>
            <a:r>
              <a:rPr lang="ru-RU" sz="800" u="sng" dirty="0" err="1">
                <a:latin typeface="Arial" panose="020B0604020202020204" pitchFamily="34" charset="0"/>
                <a:cs typeface="Arial" panose="020B0604020202020204" pitchFamily="34" charset="0"/>
              </a:rPr>
              <a:t>аскаплотов</a:t>
            </a:r>
            <a:endParaRPr lang="ru-RU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CCDE1-E05F-21E3-ABAB-93A08DA37A1F}"/>
              </a:ext>
            </a:extLst>
          </p:cNvPr>
          <p:cNvSpPr txBox="1"/>
          <p:nvPr/>
        </p:nvSpPr>
        <p:spPr>
          <a:xfrm>
            <a:off x="8180399" y="3340406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17CF0-6B23-8FEB-BEE1-841EA4799D60}"/>
              </a:ext>
            </a:extLst>
          </p:cNvPr>
          <p:cNvSpPr txBox="1"/>
          <p:nvPr/>
        </p:nvSpPr>
        <p:spPr>
          <a:xfrm>
            <a:off x="11422564" y="3316414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DAB36F-E6E6-5A60-8CFB-AEEFFCB422B3}"/>
              </a:ext>
            </a:extLst>
          </p:cNvPr>
          <p:cNvSpPr txBox="1"/>
          <p:nvPr/>
        </p:nvSpPr>
        <p:spPr>
          <a:xfrm>
            <a:off x="11422564" y="174546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6338B-6C4E-2334-F929-23E4A6B56933}"/>
              </a:ext>
            </a:extLst>
          </p:cNvPr>
          <p:cNvSpPr txBox="1"/>
          <p:nvPr/>
        </p:nvSpPr>
        <p:spPr>
          <a:xfrm>
            <a:off x="5257799" y="6383795"/>
            <a:ext cx="6835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u="sng" dirty="0">
                <a:latin typeface="Arial" panose="020B0604020202020204" pitchFamily="34" charset="0"/>
                <a:cs typeface="Arial" panose="020B0604020202020204" pitchFamily="34" charset="0"/>
              </a:rPr>
              <a:t>Вопрос: 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</a:rPr>
              <a:t>Какие признаки обладают наиболее сильной связью с признаковой переменной?</a:t>
            </a:r>
          </a:p>
        </p:txBody>
      </p:sp>
    </p:spTree>
    <p:extLst>
      <p:ext uri="{BB962C8B-B14F-4D97-AF65-F5344CB8AC3E}">
        <p14:creationId xmlns:p14="http://schemas.microsoft.com/office/powerpoint/2010/main" val="3084416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17B101-DD2D-AECE-C6ED-CA2DA51E100B}"/>
              </a:ext>
            </a:extLst>
          </p:cNvPr>
          <p:cNvSpPr txBox="1"/>
          <p:nvPr/>
        </p:nvSpPr>
        <p:spPr>
          <a:xfrm>
            <a:off x="99192" y="175412"/>
            <a:ext cx="11993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ЗНАЧИМОСТИ ПРИЗНАКОВЫХ ПЕРЕМЕННЫХ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A5B140-AE16-2D2B-0D81-0BF9F74BFADD}"/>
              </a:ext>
            </a:extLst>
          </p:cNvPr>
          <p:cNvSpPr/>
          <p:nvPr/>
        </p:nvSpPr>
        <p:spPr>
          <a:xfrm>
            <a:off x="88338" y="98334"/>
            <a:ext cx="12015324" cy="6690049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443FD-599D-D335-F1FC-3C7A82E9DF71}"/>
              </a:ext>
            </a:extLst>
          </p:cNvPr>
          <p:cNvSpPr txBox="1"/>
          <p:nvPr/>
        </p:nvSpPr>
        <p:spPr>
          <a:xfrm>
            <a:off x="11786519" y="83975"/>
            <a:ext cx="306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740327D-E5BA-7376-4B7D-8012DE86F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893711"/>
              </p:ext>
            </p:extLst>
          </p:nvPr>
        </p:nvGraphicFramePr>
        <p:xfrm>
          <a:off x="1803042" y="1288830"/>
          <a:ext cx="8736170" cy="20313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5423">
                  <a:extLst>
                    <a:ext uri="{9D8B030D-6E8A-4147-A177-3AD203B41FA5}">
                      <a16:colId xmlns:a16="http://schemas.microsoft.com/office/drawing/2014/main" val="4287806777"/>
                    </a:ext>
                  </a:extLst>
                </a:gridCol>
                <a:gridCol w="1455423">
                  <a:extLst>
                    <a:ext uri="{9D8B030D-6E8A-4147-A177-3AD203B41FA5}">
                      <a16:colId xmlns:a16="http://schemas.microsoft.com/office/drawing/2014/main" val="181141575"/>
                    </a:ext>
                  </a:extLst>
                </a:gridCol>
                <a:gridCol w="1456331">
                  <a:extLst>
                    <a:ext uri="{9D8B030D-6E8A-4147-A177-3AD203B41FA5}">
                      <a16:colId xmlns:a16="http://schemas.microsoft.com/office/drawing/2014/main" val="98957473"/>
                    </a:ext>
                  </a:extLst>
                </a:gridCol>
                <a:gridCol w="1456331">
                  <a:extLst>
                    <a:ext uri="{9D8B030D-6E8A-4147-A177-3AD203B41FA5}">
                      <a16:colId xmlns:a16="http://schemas.microsoft.com/office/drawing/2014/main" val="269613265"/>
                    </a:ext>
                  </a:extLst>
                </a:gridCol>
                <a:gridCol w="1456331">
                  <a:extLst>
                    <a:ext uri="{9D8B030D-6E8A-4147-A177-3AD203B41FA5}">
                      <a16:colId xmlns:a16="http://schemas.microsoft.com/office/drawing/2014/main" val="2756449456"/>
                    </a:ext>
                  </a:extLst>
                </a:gridCol>
                <a:gridCol w="1456331">
                  <a:extLst>
                    <a:ext uri="{9D8B030D-6E8A-4147-A177-3AD203B41FA5}">
                      <a16:colId xmlns:a16="http://schemas.microsoft.com/office/drawing/2014/main" val="3984943369"/>
                    </a:ext>
                  </a:extLst>
                </a:gridCol>
              </a:tblGrid>
              <a:tr h="290189">
                <a:tc rowSpan="2">
                  <a:txBody>
                    <a:bodyPr/>
                    <a:lstStyle/>
                    <a:p>
                      <a:pPr algn="r"/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Метод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Локальные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Глобальные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911974"/>
                  </a:ext>
                </a:extLst>
              </a:tr>
              <a:tr h="290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r>
                        <a:rPr lang="en-US" sz="1600" b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1600" b="0" i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/dt|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</a:t>
                      </a:r>
                      <a:r>
                        <a:rPr lang="en-US" sz="1600" b="0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LOZ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|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</a:t>
                      </a:r>
                      <a:r>
                        <a:rPr lang="en-US" sz="1600" b="0" baseline="-25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SME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255697"/>
                  </a:ext>
                </a:extLst>
              </a:tr>
              <a:tr h="29018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</a:t>
                      </a: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563386"/>
                  </a:ext>
                </a:extLst>
              </a:tr>
              <a:tr h="29018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RFE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0.159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0.176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613722"/>
                  </a:ext>
                </a:extLst>
              </a:tr>
              <a:tr h="29018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Extra-Trees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0.133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7465"/>
                  </a:ext>
                </a:extLst>
              </a:tr>
              <a:tr h="29018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0.242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0.188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037417"/>
                  </a:ext>
                </a:extLst>
              </a:tr>
              <a:tr h="290189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PCA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0.176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0.158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0.187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0.199+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80378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F93C8C-6A9D-0879-8BAC-F3C6783878F9}"/>
              </a:ext>
            </a:extLst>
          </p:cNvPr>
          <p:cNvSpPr txBox="1"/>
          <p:nvPr/>
        </p:nvSpPr>
        <p:spPr>
          <a:xfrm>
            <a:off x="489397" y="4866706"/>
            <a:ext cx="112971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/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основе метода рекурсивного исключения признаков с кросс-валидацией (при использовании градиентного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бустинга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качестве оценщика) установлено, что наименее значимыми являются признаки |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|, |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16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 и |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|.</a:t>
            </a:r>
          </a:p>
          <a:p>
            <a:pPr indent="449580" algn="just"/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Сложившаяся ситуация, по-видимому, свидетельствует о том, что с существованием полярных сияний (в зените относительно ГС 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наиболее тесно связан западный </a:t>
            </a:r>
            <a:r>
              <a:rPr lang="ru-RU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электроджет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определяемый признаком |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6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|, а также среднемасштабные турбулентные и волновые процессы в полярной ионосфере, находящие отражение в признаках |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sz="16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|, |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en-US" sz="16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|, |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itchFamily="2" charset="2"/>
              </a:rPr>
              <a:t></a:t>
            </a:r>
            <a:r>
              <a:rPr lang="en-US" sz="16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6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LOZ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ru-RU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|.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FF97A-94E1-B7A0-F0D4-56E7605732FA}"/>
              </a:ext>
            </a:extLst>
          </p:cNvPr>
          <p:cNvSpPr txBox="1"/>
          <p:nvPr/>
        </p:nvSpPr>
        <p:spPr>
          <a:xfrm>
            <a:off x="3721994" y="857848"/>
            <a:ext cx="6817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Таблица 3 – Оценка значимости признаковых переменных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2AF25-ED50-C5BF-7F6B-D33C77555552}"/>
              </a:ext>
            </a:extLst>
          </p:cNvPr>
          <p:cNvSpPr txBox="1"/>
          <p:nvPr/>
        </p:nvSpPr>
        <p:spPr>
          <a:xfrm>
            <a:off x="3721994" y="3443358"/>
            <a:ext cx="5762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 – </a:t>
            </a:r>
            <a:r>
              <a:rPr lang="ru-RU" sz="1600" dirty="0"/>
              <a:t>метод взаимной информации</a:t>
            </a:r>
          </a:p>
          <a:p>
            <a:r>
              <a:rPr lang="en-US" sz="1600" dirty="0"/>
              <a:t>RFE – </a:t>
            </a:r>
            <a:r>
              <a:rPr lang="ru-RU" sz="1600" dirty="0"/>
              <a:t>метод рекурсивного исключения признаков</a:t>
            </a:r>
          </a:p>
          <a:p>
            <a:r>
              <a:rPr lang="en-US" sz="1600" dirty="0"/>
              <a:t>Extra-Trees – </a:t>
            </a:r>
            <a:r>
              <a:rPr lang="ru-RU" sz="1600" dirty="0"/>
              <a:t>ансамблевая модель на основе деревьев решений</a:t>
            </a:r>
          </a:p>
          <a:p>
            <a:r>
              <a:rPr lang="en-US" sz="1600" dirty="0"/>
              <a:t>G – </a:t>
            </a:r>
            <a:r>
              <a:rPr lang="ru-RU" sz="1600" dirty="0"/>
              <a:t>коэффициент Джини</a:t>
            </a:r>
            <a:br>
              <a:rPr lang="ru-RU" sz="1600" dirty="0"/>
            </a:br>
            <a:r>
              <a:rPr lang="en-US" sz="1600" dirty="0"/>
              <a:t>PCA – </a:t>
            </a:r>
            <a:r>
              <a:rPr lang="ru-RU" sz="1600" dirty="0"/>
              <a:t>Метод главных </a:t>
            </a:r>
            <a:r>
              <a:rPr lang="ru-RU" sz="1600" dirty="0" err="1"/>
              <a:t>компанент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72389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7242</TotalTime>
  <Words>4689</Words>
  <Application>Microsoft Macintosh PowerPoint</Application>
  <PresentationFormat>Широкоэкранный</PresentationFormat>
  <Paragraphs>556</Paragraphs>
  <Slides>14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</vt:lpstr>
      <vt:lpstr>Calibri</vt:lpstr>
      <vt:lpstr>Calibri Light</vt:lpstr>
      <vt:lpstr>Cambria Math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В Воробьев</dc:creator>
  <cp:lastModifiedBy>Андрей В Воробьев</cp:lastModifiedBy>
  <cp:revision>63</cp:revision>
  <dcterms:created xsi:type="dcterms:W3CDTF">2023-01-18T04:47:59Z</dcterms:created>
  <dcterms:modified xsi:type="dcterms:W3CDTF">2023-06-21T05:43:05Z</dcterms:modified>
</cp:coreProperties>
</file>